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 bookmarkIdSeed="2">
  <p:sldMasterIdLst>
    <p:sldMasterId id="2147483658" r:id="rId1"/>
  </p:sldMasterIdLst>
  <p:notesMasterIdLst>
    <p:notesMasterId r:id="rId20"/>
  </p:notesMasterIdLst>
  <p:sldIdLst>
    <p:sldId id="256" r:id="rId2"/>
    <p:sldId id="258" r:id="rId3"/>
    <p:sldId id="285" r:id="rId4"/>
    <p:sldId id="286" r:id="rId5"/>
    <p:sldId id="287" r:id="rId6"/>
    <p:sldId id="288" r:id="rId7"/>
    <p:sldId id="271" r:id="rId8"/>
    <p:sldId id="269" r:id="rId9"/>
    <p:sldId id="264" r:id="rId10"/>
    <p:sldId id="289" r:id="rId11"/>
    <p:sldId id="263" r:id="rId12"/>
    <p:sldId id="262" r:id="rId13"/>
    <p:sldId id="290" r:id="rId14"/>
    <p:sldId id="272" r:id="rId15"/>
    <p:sldId id="260" r:id="rId16"/>
    <p:sldId id="267" r:id="rId17"/>
    <p:sldId id="265" r:id="rId18"/>
    <p:sldId id="280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87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3ED3A5E-D0DD-4965-BBF4-74B85997AAF9}">
  <a:tblStyle styleId="{53ED3A5E-D0DD-4965-BBF4-74B85997AAF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ailid\RMIN\Yksused\REHO\1.%20Kohalik%20omavalitsus\KOV-ide%20YHINEMINE\2017%20&#252;hinemised\KOV_andmestik_tabel_201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329155981597273E-2"/>
          <c:y val="2.1556637017595023E-2"/>
          <c:w val="0.91321836446210736"/>
          <c:h val="0.7031611499951394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Sheet1!$M$204</c:f>
              <c:strCache>
                <c:ptCount val="1"/>
                <c:pt idx="0">
                  <c:v>KOVide arv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dLbl>
              <c:idx val="9"/>
              <c:tx>
                <c:rich>
                  <a:bodyPr/>
                  <a:lstStyle/>
                  <a:p>
                    <a:r>
                      <a:rPr lang="en-US" sz="2000" b="1" dirty="0" smtClean="0"/>
                      <a:t>79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/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Sheet1!$L$205:$L$214</c:f>
              <c:numCache>
                <c:formatCode>General</c:formatCode>
                <c:ptCount val="10"/>
                <c:pt idx="0">
                  <c:v>1995</c:v>
                </c:pt>
                <c:pt idx="1">
                  <c:v>1996</c:v>
                </c:pt>
                <c:pt idx="2">
                  <c:v>1998</c:v>
                </c:pt>
                <c:pt idx="3">
                  <c:v>1999</c:v>
                </c:pt>
                <c:pt idx="4">
                  <c:v>2002</c:v>
                </c:pt>
                <c:pt idx="5">
                  <c:v>2005</c:v>
                </c:pt>
                <c:pt idx="6">
                  <c:v>2009</c:v>
                </c:pt>
                <c:pt idx="7">
                  <c:v>2013</c:v>
                </c:pt>
                <c:pt idx="8">
                  <c:v>2014</c:v>
                </c:pt>
                <c:pt idx="9">
                  <c:v>2017</c:v>
                </c:pt>
              </c:numCache>
            </c:numRef>
          </c:cat>
          <c:val>
            <c:numRef>
              <c:f>Sheet1!$M$205:$M$214</c:f>
              <c:numCache>
                <c:formatCode>General</c:formatCode>
                <c:ptCount val="10"/>
                <c:pt idx="0">
                  <c:v>254</c:v>
                </c:pt>
                <c:pt idx="1">
                  <c:v>253</c:v>
                </c:pt>
                <c:pt idx="2">
                  <c:v>252</c:v>
                </c:pt>
                <c:pt idx="3">
                  <c:v>247</c:v>
                </c:pt>
                <c:pt idx="4">
                  <c:v>241</c:v>
                </c:pt>
                <c:pt idx="5">
                  <c:v>227</c:v>
                </c:pt>
                <c:pt idx="6">
                  <c:v>226</c:v>
                </c:pt>
                <c:pt idx="7">
                  <c:v>215</c:v>
                </c:pt>
                <c:pt idx="8">
                  <c:v>213</c:v>
                </c:pt>
                <c:pt idx="9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0249352"/>
        <c:axId val="290252488"/>
      </c:barChart>
      <c:catAx>
        <c:axId val="290249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t-EE"/>
          </a:p>
        </c:txPr>
        <c:crossAx val="290252488"/>
        <c:crosses val="autoZero"/>
        <c:auto val="1"/>
        <c:lblAlgn val="ctr"/>
        <c:lblOffset val="100"/>
        <c:noMultiLvlLbl val="0"/>
      </c:catAx>
      <c:valAx>
        <c:axId val="2902524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0249352"/>
        <c:crosses val="autoZero"/>
        <c:crossBetween val="between"/>
      </c:valAx>
    </c:plotArea>
    <c:legend>
      <c:legendPos val="b"/>
      <c:legendEntry>
        <c:idx val="0"/>
        <c:txPr>
          <a:bodyPr/>
          <a:lstStyle/>
          <a:p>
            <a:pPr>
              <a:defRPr sz="1800"/>
            </a:pPr>
            <a:endParaRPr lang="et-EE"/>
          </a:p>
        </c:txPr>
      </c:legendEntry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628519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3181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4991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Shape 2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4261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6762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1336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59075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03561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1686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59754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Shape 2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83368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72265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08714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29471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hape 3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Shape 3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4739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996630" y="2003888"/>
            <a:ext cx="4523699" cy="1159799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3600"/>
            </a:lvl1pPr>
            <a:lvl2pPr lvl="1">
              <a:spcBef>
                <a:spcPts val="0"/>
              </a:spcBef>
              <a:buSzPct val="100000"/>
              <a:defRPr sz="3600"/>
            </a:lvl2pPr>
            <a:lvl3pPr lvl="2">
              <a:spcBef>
                <a:spcPts val="0"/>
              </a:spcBef>
              <a:buSzPct val="100000"/>
              <a:defRPr sz="3600"/>
            </a:lvl3pPr>
            <a:lvl4pPr lvl="3">
              <a:spcBef>
                <a:spcPts val="0"/>
              </a:spcBef>
              <a:buSzPct val="100000"/>
              <a:defRPr sz="3600"/>
            </a:lvl4pPr>
            <a:lvl5pPr lvl="4">
              <a:spcBef>
                <a:spcPts val="0"/>
              </a:spcBef>
              <a:buSzPct val="100000"/>
              <a:defRPr sz="3600"/>
            </a:lvl5pPr>
            <a:lvl6pPr lvl="5">
              <a:spcBef>
                <a:spcPts val="0"/>
              </a:spcBef>
              <a:buSzPct val="100000"/>
              <a:defRPr sz="3600"/>
            </a:lvl6pPr>
            <a:lvl7pPr lvl="6">
              <a:spcBef>
                <a:spcPts val="0"/>
              </a:spcBef>
              <a:buSzPct val="100000"/>
              <a:defRPr sz="3600"/>
            </a:lvl7pPr>
            <a:lvl8pPr lvl="7">
              <a:spcBef>
                <a:spcPts val="0"/>
              </a:spcBef>
              <a:buSzPct val="100000"/>
              <a:defRPr sz="3600"/>
            </a:lvl8pPr>
            <a:lvl9pPr lvl="8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cxnSp>
        <p:nvCxnSpPr>
          <p:cNvPr id="10" name="Shape 10"/>
          <p:cNvCxnSpPr/>
          <p:nvPr/>
        </p:nvCxnSpPr>
        <p:spPr>
          <a:xfrm>
            <a:off x="-6025" y="3676511"/>
            <a:ext cx="9161999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1" name="Shape 11"/>
          <p:cNvSpPr/>
          <p:nvPr/>
        </p:nvSpPr>
        <p:spPr>
          <a:xfrm>
            <a:off x="1117950" y="3393000"/>
            <a:ext cx="566999" cy="5669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2105050" y="2238000"/>
            <a:ext cx="4933800" cy="819899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 rtl="0">
              <a:spcBef>
                <a:spcPts val="0"/>
              </a:spcBef>
              <a:buSzPct val="100000"/>
              <a:buFont typeface="Lora"/>
              <a:defRPr sz="2400" i="1"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spcBef>
                <a:spcPts val="0"/>
              </a:spcBef>
              <a:buFont typeface="Lora"/>
              <a:defRPr i="1"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spcBef>
                <a:spcPts val="0"/>
              </a:spcBef>
              <a:buFont typeface="Lora"/>
              <a:defRPr i="1"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spcBef>
                <a:spcPts val="0"/>
              </a:spcBef>
              <a:buSzPct val="100000"/>
              <a:buFont typeface="Lora"/>
              <a:defRPr sz="2400" i="1"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spcBef>
                <a:spcPts val="0"/>
              </a:spcBef>
              <a:buSzPct val="100000"/>
              <a:buFont typeface="Lora"/>
              <a:defRPr sz="2400" i="1"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spcBef>
                <a:spcPts val="0"/>
              </a:spcBef>
              <a:buSzPct val="100000"/>
              <a:buFont typeface="Lora"/>
              <a:defRPr sz="2400" i="1"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spcBef>
                <a:spcPts val="0"/>
              </a:spcBef>
              <a:buSzPct val="100000"/>
              <a:buFont typeface="Lora"/>
              <a:defRPr sz="2400" i="1"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spcBef>
                <a:spcPts val="0"/>
              </a:spcBef>
              <a:buSzPct val="100000"/>
              <a:buFont typeface="Lora"/>
              <a:defRPr sz="2400" i="1">
                <a:latin typeface="Lora"/>
                <a:ea typeface="Lora"/>
                <a:cs typeface="Lora"/>
                <a:sym typeface="Lora"/>
              </a:defRPr>
            </a:lvl8pPr>
            <a:lvl9pPr lvl="8" algn="ctr">
              <a:spcBef>
                <a:spcPts val="0"/>
              </a:spcBef>
              <a:buSzPct val="100000"/>
              <a:buFont typeface="Lora"/>
              <a:defRPr sz="2400" i="1"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cxnSp>
        <p:nvCxnSpPr>
          <p:cNvPr id="20" name="Shape 20"/>
          <p:cNvCxnSpPr/>
          <p:nvPr/>
        </p:nvCxnSpPr>
        <p:spPr>
          <a:xfrm>
            <a:off x="4584075" y="3676500"/>
            <a:ext cx="0" cy="1480499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1" name="Shape 21"/>
          <p:cNvSpPr/>
          <p:nvPr/>
        </p:nvSpPr>
        <p:spPr>
          <a:xfrm>
            <a:off x="4288500" y="3393000"/>
            <a:ext cx="566999" cy="5669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2" name="Shape 22"/>
          <p:cNvSpPr txBox="1"/>
          <p:nvPr/>
        </p:nvSpPr>
        <p:spPr>
          <a:xfrm>
            <a:off x="3593400" y="3412651"/>
            <a:ext cx="1957200" cy="6536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600" b="1">
                <a:latin typeface="Lora"/>
                <a:ea typeface="Lora"/>
                <a:cs typeface="Lora"/>
                <a:sym typeface="Lora"/>
              </a:rPr>
              <a:t>“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399" cy="435599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1381250" y="1618700"/>
            <a:ext cx="3425400" cy="3231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0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buSzPct val="100000"/>
              <a:defRPr sz="2000"/>
            </a:lvl4pPr>
            <a:lvl5pPr lvl="4">
              <a:spcBef>
                <a:spcPts val="0"/>
              </a:spcBef>
              <a:buSzPct val="100000"/>
              <a:defRPr sz="2000"/>
            </a:lvl5pPr>
            <a:lvl6pPr lvl="5">
              <a:spcBef>
                <a:spcPts val="0"/>
              </a:spcBef>
              <a:buSzPct val="100000"/>
              <a:defRPr sz="2000"/>
            </a:lvl6pPr>
            <a:lvl7pPr lvl="6">
              <a:spcBef>
                <a:spcPts val="0"/>
              </a:spcBef>
              <a:buSzPct val="100000"/>
              <a:defRPr sz="2000"/>
            </a:lvl7pPr>
            <a:lvl8pPr lvl="7">
              <a:spcBef>
                <a:spcPts val="0"/>
              </a:spcBef>
              <a:buSzPct val="100000"/>
              <a:defRPr sz="2000"/>
            </a:lvl8pPr>
            <a:lvl9pPr lvl="8">
              <a:spcBef>
                <a:spcPts val="0"/>
              </a:spcBef>
              <a:buSzPct val="100000"/>
              <a:defRPr sz="20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2"/>
          </p:nvPr>
        </p:nvSpPr>
        <p:spPr>
          <a:xfrm>
            <a:off x="5012916" y="1618700"/>
            <a:ext cx="3425400" cy="3231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0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buSzPct val="100000"/>
              <a:defRPr sz="2000"/>
            </a:lvl4pPr>
            <a:lvl5pPr lvl="4">
              <a:spcBef>
                <a:spcPts val="0"/>
              </a:spcBef>
              <a:buSzPct val="100000"/>
              <a:defRPr sz="2000"/>
            </a:lvl5pPr>
            <a:lvl6pPr lvl="5">
              <a:spcBef>
                <a:spcPts val="0"/>
              </a:spcBef>
              <a:buSzPct val="100000"/>
              <a:defRPr sz="2000"/>
            </a:lvl6pPr>
            <a:lvl7pPr lvl="6">
              <a:spcBef>
                <a:spcPts val="0"/>
              </a:spcBef>
              <a:buSzPct val="100000"/>
              <a:defRPr sz="2000"/>
            </a:lvl7pPr>
            <a:lvl8pPr lvl="7">
              <a:spcBef>
                <a:spcPts val="0"/>
              </a:spcBef>
              <a:buSzPct val="100000"/>
              <a:defRPr sz="2000"/>
            </a:lvl8pPr>
            <a:lvl9pPr lvl="8">
              <a:spcBef>
                <a:spcPts val="0"/>
              </a:spcBef>
              <a:buSzPct val="100000"/>
              <a:defRPr sz="2000"/>
            </a:lvl9pPr>
          </a:lstStyle>
          <a:p>
            <a:endParaRPr/>
          </a:p>
        </p:txBody>
      </p:sp>
      <p:cxnSp>
        <p:nvCxnSpPr>
          <p:cNvPr id="33" name="Shape 33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4" name="Shape 34"/>
          <p:cNvSpPr/>
          <p:nvPr/>
        </p:nvSpPr>
        <p:spPr>
          <a:xfrm>
            <a:off x="817475" y="928766"/>
            <a:ext cx="405899" cy="4058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35" name="Shape 35"/>
          <p:cNvCxnSpPr/>
          <p:nvPr/>
        </p:nvCxnSpPr>
        <p:spPr>
          <a:xfrm>
            <a:off x="5265650" y="1131725"/>
            <a:ext cx="38783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3 column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399" cy="435599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1381250" y="1651075"/>
            <a:ext cx="2333999" cy="3122399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3834911" y="1651075"/>
            <a:ext cx="2333999" cy="3122399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3"/>
          </p:nvPr>
        </p:nvSpPr>
        <p:spPr>
          <a:xfrm>
            <a:off x="6288573" y="1651075"/>
            <a:ext cx="2333999" cy="3122399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cxnSp>
        <p:nvCxnSpPr>
          <p:cNvPr id="41" name="Shape 41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2" name="Shape 42"/>
          <p:cNvSpPr/>
          <p:nvPr/>
        </p:nvSpPr>
        <p:spPr>
          <a:xfrm>
            <a:off x="817475" y="928766"/>
            <a:ext cx="405899" cy="4058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3" name="Shape 43"/>
          <p:cNvCxnSpPr/>
          <p:nvPr/>
        </p:nvCxnSpPr>
        <p:spPr>
          <a:xfrm>
            <a:off x="5265650" y="1131725"/>
            <a:ext cx="38783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1381250" y="937125"/>
            <a:ext cx="3878399" cy="435599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cxnSp>
        <p:nvCxnSpPr>
          <p:cNvPr id="46" name="Shape 46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7" name="Shape 47"/>
          <p:cNvSpPr/>
          <p:nvPr/>
        </p:nvSpPr>
        <p:spPr>
          <a:xfrm>
            <a:off x="817475" y="928766"/>
            <a:ext cx="405899" cy="4058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8" name="Shape 48"/>
          <p:cNvCxnSpPr/>
          <p:nvPr/>
        </p:nvCxnSpPr>
        <p:spPr>
          <a:xfrm>
            <a:off x="5265650" y="1131725"/>
            <a:ext cx="38783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Shape 54"/>
          <p:cNvCxnSpPr/>
          <p:nvPr/>
        </p:nvCxnSpPr>
        <p:spPr>
          <a:xfrm>
            <a:off x="-6025" y="4513728"/>
            <a:ext cx="91619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5" name="Shape 55"/>
          <p:cNvSpPr/>
          <p:nvPr/>
        </p:nvSpPr>
        <p:spPr>
          <a:xfrm>
            <a:off x="4293700" y="4235405"/>
            <a:ext cx="556499" cy="5564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letely 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FFCD00"/>
              </a:buClr>
              <a:buSzPct val="100000"/>
              <a:buFont typeface="Quattrocento Sans"/>
              <a:buChar char="◉"/>
              <a:defRPr sz="24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buChar char="○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buChar char="■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title"/>
          </p:nvPr>
        </p:nvSpPr>
        <p:spPr>
          <a:xfrm>
            <a:off x="1381250" y="937116"/>
            <a:ext cx="6809700" cy="4355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3" r:id="rId4"/>
    <p:sldLayoutId id="2147483654" r:id="rId5"/>
    <p:sldLayoutId id="2147483656" r:id="rId6"/>
    <p:sldLayoutId id="2147483657" r:id="rId7"/>
  </p:sldLayoutIdLst>
  <p:transition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ctrTitle"/>
          </p:nvPr>
        </p:nvSpPr>
        <p:spPr>
          <a:xfrm>
            <a:off x="996630" y="2003888"/>
            <a:ext cx="7241283" cy="1159799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/>
            <a:r>
              <a:rPr lang="fi-FI" dirty="0" err="1"/>
              <a:t>Regionaalpoliitika</a:t>
            </a:r>
            <a:r>
              <a:rPr lang="fi-FI" dirty="0"/>
              <a:t> ja </a:t>
            </a:r>
            <a:r>
              <a:rPr lang="fi-FI" dirty="0" err="1"/>
              <a:t>arengud</a:t>
            </a:r>
            <a:r>
              <a:rPr lang="fi-FI" dirty="0"/>
              <a:t> </a:t>
            </a:r>
            <a:r>
              <a:rPr lang="fi-FI" dirty="0" err="1"/>
              <a:t>kohalike</a:t>
            </a:r>
            <a:r>
              <a:rPr lang="fi-FI" dirty="0"/>
              <a:t> </a:t>
            </a:r>
            <a:r>
              <a:rPr lang="fi-FI" dirty="0" err="1"/>
              <a:t>omavalitsuste</a:t>
            </a:r>
            <a:r>
              <a:rPr lang="fi-FI" dirty="0"/>
              <a:t> </a:t>
            </a:r>
            <a:r>
              <a:rPr lang="fi-FI" dirty="0" err="1"/>
              <a:t>valdkonnas</a:t>
            </a:r>
            <a:endParaRPr lang="en" dirty="0"/>
          </a:p>
        </p:txBody>
      </p:sp>
      <p:grpSp>
        <p:nvGrpSpPr>
          <p:cNvPr id="12" name="Shape 442"/>
          <p:cNvGrpSpPr/>
          <p:nvPr/>
        </p:nvGrpSpPr>
        <p:grpSpPr>
          <a:xfrm>
            <a:off x="1233818" y="3487770"/>
            <a:ext cx="336767" cy="383835"/>
            <a:chOff x="4630125" y="278900"/>
            <a:chExt cx="400675" cy="456675"/>
          </a:xfrm>
        </p:grpSpPr>
        <p:sp>
          <p:nvSpPr>
            <p:cNvPr id="13" name="Shape 443"/>
            <p:cNvSpPr/>
            <p:nvPr/>
          </p:nvSpPr>
          <p:spPr>
            <a:xfrm>
              <a:off x="4659350" y="328825"/>
              <a:ext cx="371450" cy="96850"/>
            </a:xfrm>
            <a:custGeom>
              <a:avLst/>
              <a:gdLst/>
              <a:ahLst/>
              <a:cxnLst/>
              <a:rect l="0" t="0" r="0" b="0"/>
              <a:pathLst>
                <a:path w="14858" h="3874" fill="none" extrusionOk="0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" name="Shape 444"/>
            <p:cNvSpPr/>
            <p:nvPr/>
          </p:nvSpPr>
          <p:spPr>
            <a:xfrm>
              <a:off x="4630125" y="452425"/>
              <a:ext cx="371450" cy="96850"/>
            </a:xfrm>
            <a:custGeom>
              <a:avLst/>
              <a:gdLst/>
              <a:ahLst/>
              <a:cxnLst/>
              <a:rect l="0" t="0" r="0" b="0"/>
              <a:pathLst>
                <a:path w="14858" h="3874" fill="none" extrusionOk="0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" name="Shape 445"/>
            <p:cNvSpPr/>
            <p:nvPr/>
          </p:nvSpPr>
          <p:spPr>
            <a:xfrm>
              <a:off x="4808525" y="278900"/>
              <a:ext cx="43875" cy="49950"/>
            </a:xfrm>
            <a:custGeom>
              <a:avLst/>
              <a:gdLst/>
              <a:ahLst/>
              <a:cxnLst/>
              <a:rect l="0" t="0" r="0" b="0"/>
              <a:pathLst>
                <a:path w="1755" h="1998" fill="none" extrusionOk="0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" name="Shape 446"/>
            <p:cNvSpPr/>
            <p:nvPr/>
          </p:nvSpPr>
          <p:spPr>
            <a:xfrm>
              <a:off x="4808525" y="549250"/>
              <a:ext cx="43875" cy="186325"/>
            </a:xfrm>
            <a:custGeom>
              <a:avLst/>
              <a:gdLst/>
              <a:ahLst/>
              <a:cxnLst/>
              <a:rect l="0" t="0" r="0" b="0"/>
              <a:pathLst>
                <a:path w="1755" h="7453" fill="none" extrusionOk="0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subTitle" idx="4294967295"/>
          </p:nvPr>
        </p:nvSpPr>
        <p:spPr>
          <a:xfrm>
            <a:off x="2371625" y="2093775"/>
            <a:ext cx="5021399" cy="784799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t-EE" sz="3600" b="1" i="1" dirty="0" smtClean="0">
                <a:latin typeface="Lora"/>
                <a:ea typeface="Lora"/>
                <a:cs typeface="Lora"/>
                <a:sym typeface="Lora"/>
              </a:rPr>
              <a:t>Riigihalduse minister</a:t>
            </a:r>
            <a:endParaRPr lang="en" sz="3600" b="1" i="1" dirty="0">
              <a:highlight>
                <a:srgbClr val="FFCD00"/>
              </a:highlight>
              <a:latin typeface="Lora"/>
              <a:ea typeface="Lora"/>
              <a:cs typeface="Lora"/>
              <a:sym typeface="Lor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t-EE" sz="1800" dirty="0" smtClean="0">
                <a:solidFill>
                  <a:schemeClr val="dk1"/>
                </a:solidFill>
              </a:rPr>
              <a:t>Keskerakonna liige, endine sotsiaalminister, endine Linnade Liidu tegevdirektor ja endine Võhma linnapea</a:t>
            </a:r>
            <a:endParaRPr lang="en" sz="1800" dirty="0">
              <a:solidFill>
                <a:schemeClr val="dk1"/>
              </a:solidFill>
              <a:highlight>
                <a:srgbClr val="FFCD00"/>
              </a:highlight>
            </a:endParaRPr>
          </a:p>
          <a:p>
            <a:pPr lvl="0">
              <a:spcBef>
                <a:spcPts val="0"/>
              </a:spcBef>
              <a:buNone/>
            </a:pPr>
            <a:endParaRPr b="1" dirty="0"/>
          </a:p>
        </p:txBody>
      </p:sp>
      <p:cxnSp>
        <p:nvCxnSpPr>
          <p:cNvPr id="90" name="Shape 90"/>
          <p:cNvCxnSpPr/>
          <p:nvPr/>
        </p:nvCxnSpPr>
        <p:spPr>
          <a:xfrm>
            <a:off x="6450" y="1428750"/>
            <a:ext cx="23972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91" name="Shape 91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00" y="861898"/>
            <a:ext cx="1133700" cy="1133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2" name="Shape 92"/>
          <p:cNvSpPr txBox="1">
            <a:spLocks noGrp="1"/>
          </p:cNvSpPr>
          <p:nvPr>
            <p:ph type="ctrTitle" idx="4294967295"/>
          </p:nvPr>
        </p:nvSpPr>
        <p:spPr>
          <a:xfrm>
            <a:off x="2371625" y="816550"/>
            <a:ext cx="4908000" cy="1159799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t-EE" sz="6000" dirty="0" smtClean="0"/>
              <a:t>Jaak Aab</a:t>
            </a:r>
            <a:endParaRPr lang="en" sz="6000" dirty="0"/>
          </a:p>
        </p:txBody>
      </p:sp>
      <p:cxnSp>
        <p:nvCxnSpPr>
          <p:cNvPr id="93" name="Shape 93"/>
          <p:cNvCxnSpPr/>
          <p:nvPr/>
        </p:nvCxnSpPr>
        <p:spPr>
          <a:xfrm>
            <a:off x="5968538" y="1428750"/>
            <a:ext cx="3175362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175" y="862738"/>
            <a:ext cx="5827359" cy="39306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63254" y="493406"/>
            <a:ext cx="49552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sz="1800" dirty="0">
                <a:latin typeface="Quattrocento Sans"/>
              </a:rPr>
              <a:t>Rahvaarvu muutus 2012-2040 (Statistikaamet)</a:t>
            </a:r>
          </a:p>
        </p:txBody>
      </p:sp>
    </p:spTree>
    <p:extLst>
      <p:ext uri="{BB962C8B-B14F-4D97-AF65-F5344CB8AC3E}">
        <p14:creationId xmlns:p14="http://schemas.microsoft.com/office/powerpoint/2010/main" val="188879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6595255"/>
              </p:ext>
            </p:extLst>
          </p:nvPr>
        </p:nvGraphicFramePr>
        <p:xfrm>
          <a:off x="1550124" y="1210491"/>
          <a:ext cx="6261463" cy="329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2741862" y="702274"/>
            <a:ext cx="3877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sz="1800" dirty="0">
                <a:solidFill>
                  <a:schemeClr val="tx1"/>
                </a:solidFill>
                <a:latin typeface="Quattrocento Sans"/>
              </a:rPr>
              <a:t>Kohalike omavalitsuste arvu muutus</a:t>
            </a:r>
          </a:p>
        </p:txBody>
      </p:sp>
    </p:spTree>
    <p:extLst>
      <p:ext uri="{BB962C8B-B14F-4D97-AF65-F5344CB8AC3E}">
        <p14:creationId xmlns:p14="http://schemas.microsoft.com/office/powerpoint/2010/main" val="354386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su kohatäi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12" y="298862"/>
            <a:ext cx="6404820" cy="452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38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Kaart uued KOVd 1407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16906" y="266008"/>
            <a:ext cx="6563560" cy="464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75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>
            <a:spLocks noGrp="1"/>
          </p:cNvSpPr>
          <p:nvPr>
            <p:ph type="ctrTitle" idx="4294967295"/>
          </p:nvPr>
        </p:nvSpPr>
        <p:spPr>
          <a:xfrm>
            <a:off x="685800" y="1583342"/>
            <a:ext cx="7772400" cy="1159799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t-EE" sz="9600" dirty="0" smtClean="0">
                <a:highlight>
                  <a:srgbClr val="FFCD00"/>
                </a:highlight>
              </a:rPr>
              <a:t>185,000,000</a:t>
            </a:r>
            <a:endParaRPr lang="en" sz="9600" dirty="0">
              <a:highlight>
                <a:srgbClr val="FFCD00"/>
              </a:highlight>
            </a:endParaRPr>
          </a:p>
        </p:txBody>
      </p:sp>
      <p:sp>
        <p:nvSpPr>
          <p:cNvPr id="267" name="Shape 267"/>
          <p:cNvSpPr txBox="1">
            <a:spLocks noGrp="1"/>
          </p:cNvSpPr>
          <p:nvPr>
            <p:ph type="subTitle" idx="4294967295"/>
          </p:nvPr>
        </p:nvSpPr>
        <p:spPr>
          <a:xfrm>
            <a:off x="725212" y="2836661"/>
            <a:ext cx="7772400" cy="784799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t-EE" sz="1800" dirty="0"/>
              <a:t>Omavalitsused saavad järgneval neljal eelarveaastal täiendavalt </a:t>
            </a:r>
            <a:r>
              <a:rPr lang="et-EE" sz="1800" dirty="0" smtClean="0"/>
              <a:t>185 miljonit eurot lisatulu – </a:t>
            </a:r>
            <a:r>
              <a:rPr lang="et-EE" sz="1800" dirty="0"/>
              <a:t>seda praeguste olemasolevate ülesannete ja kohustuste tagamiseks.</a:t>
            </a:r>
          </a:p>
        </p:txBody>
      </p:sp>
      <p:grpSp>
        <p:nvGrpSpPr>
          <p:cNvPr id="268" name="Shape 268"/>
          <p:cNvGrpSpPr/>
          <p:nvPr/>
        </p:nvGrpSpPr>
        <p:grpSpPr>
          <a:xfrm>
            <a:off x="4433047" y="4413424"/>
            <a:ext cx="277858" cy="201655"/>
            <a:chOff x="3932350" y="3714775"/>
            <a:chExt cx="439650" cy="319075"/>
          </a:xfrm>
        </p:grpSpPr>
        <p:sp>
          <p:nvSpPr>
            <p:cNvPr id="269" name="Shape 269"/>
            <p:cNvSpPr/>
            <p:nvPr/>
          </p:nvSpPr>
          <p:spPr>
            <a:xfrm>
              <a:off x="3932350" y="3714775"/>
              <a:ext cx="439650" cy="319075"/>
            </a:xfrm>
            <a:custGeom>
              <a:avLst/>
              <a:gdLst/>
              <a:ahLst/>
              <a:cxnLst/>
              <a:rect l="0" t="0" r="0" b="0"/>
              <a:pathLst>
                <a:path w="17586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0" name="Shape 270"/>
            <p:cNvSpPr/>
            <p:nvPr/>
          </p:nvSpPr>
          <p:spPr>
            <a:xfrm>
              <a:off x="3970100" y="3862750"/>
              <a:ext cx="77350" cy="132750"/>
            </a:xfrm>
            <a:custGeom>
              <a:avLst/>
              <a:gdLst/>
              <a:ahLst/>
              <a:cxnLst/>
              <a:rect l="0" t="0" r="0" b="0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1" name="Shape 271"/>
            <p:cNvSpPr/>
            <p:nvPr/>
          </p:nvSpPr>
          <p:spPr>
            <a:xfrm>
              <a:off x="4278800" y="3862750"/>
              <a:ext cx="77350" cy="132750"/>
            </a:xfrm>
            <a:custGeom>
              <a:avLst/>
              <a:gdLst/>
              <a:ahLst/>
              <a:cxnLst/>
              <a:rect l="0" t="0" r="0" b="0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2" name="Shape 272"/>
            <p:cNvSpPr/>
            <p:nvPr/>
          </p:nvSpPr>
          <p:spPr>
            <a:xfrm>
              <a:off x="4073000" y="3716600"/>
              <a:ext cx="77350" cy="278900"/>
            </a:xfrm>
            <a:custGeom>
              <a:avLst/>
              <a:gdLst/>
              <a:ahLst/>
              <a:cxnLst/>
              <a:rect l="0" t="0" r="0" b="0"/>
              <a:pathLst>
                <a:path w="3094" h="11156" fill="none" extrusionOk="0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3" name="Shape 273"/>
            <p:cNvSpPr/>
            <p:nvPr/>
          </p:nvSpPr>
          <p:spPr>
            <a:xfrm>
              <a:off x="4175900" y="3787250"/>
              <a:ext cx="77350" cy="208250"/>
            </a:xfrm>
            <a:custGeom>
              <a:avLst/>
              <a:gdLst/>
              <a:ahLst/>
              <a:cxnLst/>
              <a:rect l="0" t="0" r="0" b="0"/>
              <a:pathLst>
                <a:path w="3094" h="8330" fill="none" extrusionOk="0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title"/>
          </p:nvPr>
        </p:nvSpPr>
        <p:spPr>
          <a:xfrm>
            <a:off x="1381250" y="937125"/>
            <a:ext cx="3878399" cy="435599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/>
            <a:r>
              <a:rPr lang="et-EE" dirty="0" smtClean="0"/>
              <a:t>Tulubaas suureneb </a:t>
            </a:r>
            <a:r>
              <a:rPr lang="et-EE" dirty="0"/>
              <a:t>2018–2021 täiendavalt 185 mln </a:t>
            </a:r>
            <a:r>
              <a:rPr lang="et-EE" dirty="0" smtClean="0"/>
              <a:t>euro võrra + 1,2 mln eurot igal aastal ujumise algõpetuseks:</a:t>
            </a:r>
            <a:endParaRPr lang="en" dirty="0">
              <a:highlight>
                <a:srgbClr val="FFCD00"/>
              </a:highlight>
            </a:endParaRPr>
          </a:p>
        </p:txBody>
      </p:sp>
      <p:graphicFrame>
        <p:nvGraphicFramePr>
          <p:cNvPr id="241" name="Shape 241"/>
          <p:cNvGraphicFramePr/>
          <p:nvPr>
            <p:extLst>
              <p:ext uri="{D42A27DB-BD31-4B8C-83A1-F6EECF244321}">
                <p14:modId xmlns:p14="http://schemas.microsoft.com/office/powerpoint/2010/main" val="2184215360"/>
              </p:ext>
            </p:extLst>
          </p:nvPr>
        </p:nvGraphicFramePr>
        <p:xfrm>
          <a:off x="1453299" y="1852081"/>
          <a:ext cx="6668235" cy="2611500"/>
        </p:xfrm>
        <a:graphic>
          <a:graphicData uri="http://schemas.openxmlformats.org/drawingml/2006/table">
            <a:tbl>
              <a:tblPr>
                <a:noFill/>
                <a:tableStyleId>{53ED3A5E-D0DD-4965-BBF4-74B85997AAF9}</a:tableStyleId>
              </a:tblPr>
              <a:tblGrid>
                <a:gridCol w="1333647"/>
                <a:gridCol w="1333647"/>
                <a:gridCol w="1333647"/>
                <a:gridCol w="1333647"/>
                <a:gridCol w="1333647"/>
              </a:tblGrid>
              <a:tr h="6528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600" b="1" dirty="0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Vahendid (mln eurot)</a:t>
                      </a:r>
                      <a:endParaRPr lang="et-EE" sz="2000" dirty="0">
                        <a:effectLst/>
                        <a:latin typeface="Quattrocento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600" b="1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et-EE" sz="2000">
                        <a:effectLst/>
                        <a:latin typeface="Quattrocento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600" b="1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t-EE" sz="2000">
                        <a:effectLst/>
                        <a:latin typeface="Quattrocento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600" b="1" dirty="0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t-EE" sz="2000" dirty="0">
                        <a:effectLst/>
                        <a:latin typeface="Quattrocento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600" b="1" dirty="0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t-EE" sz="2000" dirty="0">
                        <a:effectLst/>
                        <a:latin typeface="Quattrocento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28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600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Tulumaks (ja KOV määr)</a:t>
                      </a:r>
                      <a:endParaRPr lang="et-EE" sz="2000">
                        <a:effectLst/>
                        <a:latin typeface="Quattrocento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600" dirty="0" smtClean="0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 </a:t>
                      </a:r>
                      <a:r>
                        <a:rPr lang="et-EE" sz="1600" dirty="0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t-EE" sz="1600" dirty="0" smtClean="0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11,84%) </a:t>
                      </a:r>
                      <a:endParaRPr lang="et-EE" sz="2000" dirty="0">
                        <a:effectLst/>
                        <a:latin typeface="Quattrocento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600" dirty="0" smtClean="0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</a:t>
                      </a:r>
                      <a:r>
                        <a:rPr lang="et-EE" sz="1600" dirty="0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t-EE" sz="1600" dirty="0" smtClean="0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11,88%) </a:t>
                      </a:r>
                      <a:endParaRPr lang="et-EE" sz="2000" dirty="0">
                        <a:effectLst/>
                        <a:latin typeface="Quattrocento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600" dirty="0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 (11,91%)</a:t>
                      </a:r>
                      <a:endParaRPr lang="et-EE" sz="2000" dirty="0">
                        <a:effectLst/>
                        <a:latin typeface="Quattrocento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600" dirty="0" smtClean="0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t-EE" sz="2000" dirty="0">
                        <a:effectLst/>
                        <a:latin typeface="Quattrocento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28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600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Tasandusfond</a:t>
                      </a:r>
                      <a:endParaRPr lang="et-EE" sz="2000">
                        <a:effectLst/>
                        <a:latin typeface="Quattrocento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600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endParaRPr lang="et-EE" sz="2000">
                        <a:effectLst/>
                        <a:latin typeface="Quattrocento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600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</a:t>
                      </a:r>
                      <a:endParaRPr lang="et-EE" sz="2000">
                        <a:effectLst/>
                        <a:latin typeface="Quattrocento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600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</a:t>
                      </a:r>
                      <a:endParaRPr lang="et-EE" sz="2000">
                        <a:effectLst/>
                        <a:latin typeface="Quattrocento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600" dirty="0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t-EE" sz="2000" dirty="0">
                        <a:effectLst/>
                        <a:latin typeface="Quattrocento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28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600" b="1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KOKKU</a:t>
                      </a:r>
                      <a:endParaRPr lang="et-EE" sz="2000">
                        <a:effectLst/>
                        <a:latin typeface="Quattrocento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600" b="1" dirty="0" smtClean="0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 </a:t>
                      </a:r>
                      <a:endParaRPr lang="et-EE" sz="2000" dirty="0">
                        <a:effectLst/>
                        <a:latin typeface="Quattrocento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600" b="1" dirty="0" smtClean="0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 </a:t>
                      </a:r>
                      <a:endParaRPr lang="et-EE" sz="2000" dirty="0">
                        <a:effectLst/>
                        <a:latin typeface="Quattrocento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600" b="1" dirty="0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 </a:t>
                      </a:r>
                      <a:endParaRPr lang="et-EE" sz="2000" dirty="0">
                        <a:effectLst/>
                        <a:latin typeface="Quattrocento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600" b="1" dirty="0" smtClean="0">
                          <a:effectLst/>
                          <a:latin typeface="Quattrocento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et-EE" sz="2000" dirty="0">
                        <a:effectLst/>
                        <a:latin typeface="Quattrocento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42" name="Shape 242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243" name="Shape 243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44" name="Shape 244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45" name="Shape 245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46" name="Shape 246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399" cy="435599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/>
            <a:r>
              <a:rPr lang="et-EE" dirty="0"/>
              <a:t>2018.a suurenevad järgmised KOV toetusfondi toetused:</a:t>
            </a:r>
            <a:endParaRPr lang="en" dirty="0"/>
          </a:p>
        </p:txBody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1381250" y="1651075"/>
            <a:ext cx="2333999" cy="3122399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t-EE" b="1" dirty="0">
                <a:highlight>
                  <a:srgbClr val="FFCD00"/>
                </a:highlight>
              </a:rPr>
              <a:t>Huvitegevuse toetus </a:t>
            </a:r>
            <a:endParaRPr lang="en" b="1" dirty="0">
              <a:highlight>
                <a:srgbClr val="FFCD00"/>
              </a:highlight>
            </a:endParaRPr>
          </a:p>
          <a:p>
            <a:pPr lvl="0">
              <a:buNone/>
            </a:pPr>
            <a:r>
              <a:rPr lang="et-EE" dirty="0"/>
              <a:t>Huvitegevuse toetus kasvab 5,7 mln eurolt 14,25 mln </a:t>
            </a:r>
            <a:r>
              <a:rPr lang="et-EE" dirty="0" smtClean="0"/>
              <a:t>eurole!</a:t>
            </a:r>
            <a:endParaRPr lang="en" dirty="0"/>
          </a:p>
        </p:txBody>
      </p:sp>
      <p:sp>
        <p:nvSpPr>
          <p:cNvPr id="155" name="Shape 155"/>
          <p:cNvSpPr txBox="1">
            <a:spLocks noGrp="1"/>
          </p:cNvSpPr>
          <p:nvPr>
            <p:ph type="body" idx="2"/>
          </p:nvPr>
        </p:nvSpPr>
        <p:spPr>
          <a:xfrm>
            <a:off x="3834911" y="1651075"/>
            <a:ext cx="2333999" cy="3122399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t-EE" b="1" dirty="0" smtClean="0">
                <a:highlight>
                  <a:srgbClr val="FFCD00"/>
                </a:highlight>
              </a:rPr>
              <a:t>Lasteaiaõpetajate tööjõukulud</a:t>
            </a:r>
            <a:endParaRPr lang="en" b="1" dirty="0">
              <a:highlight>
                <a:srgbClr val="FFCD00"/>
              </a:highlight>
            </a:endParaRPr>
          </a:p>
          <a:p>
            <a:pPr lvl="0">
              <a:buNone/>
            </a:pPr>
            <a:r>
              <a:rPr lang="et-EE" dirty="0"/>
              <a:t>Lasteaiaõpetajate tööjõukulude toetus kasvab 2,5 mln eurolt 13,5 mln eurole</a:t>
            </a:r>
            <a:r>
              <a:rPr lang="en" dirty="0" smtClean="0"/>
              <a:t>.</a:t>
            </a:r>
            <a:endParaRPr lang="en" dirty="0"/>
          </a:p>
        </p:txBody>
      </p:sp>
      <p:sp>
        <p:nvSpPr>
          <p:cNvPr id="156" name="Shape 156"/>
          <p:cNvSpPr txBox="1">
            <a:spLocks noGrp="1"/>
          </p:cNvSpPr>
          <p:nvPr>
            <p:ph type="body" idx="3"/>
          </p:nvPr>
        </p:nvSpPr>
        <p:spPr>
          <a:xfrm>
            <a:off x="6288573" y="1651075"/>
            <a:ext cx="2333999" cy="3122399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t-EE" b="1" dirty="0" smtClean="0">
                <a:highlight>
                  <a:srgbClr val="FFCD00"/>
                </a:highlight>
              </a:rPr>
              <a:t>Haridustoetus</a:t>
            </a:r>
            <a:endParaRPr lang="en" b="1" dirty="0">
              <a:highlight>
                <a:srgbClr val="FFCD00"/>
              </a:highlight>
            </a:endParaRPr>
          </a:p>
          <a:p>
            <a:pPr lvl="0">
              <a:buNone/>
            </a:pPr>
            <a:r>
              <a:rPr lang="et-EE" dirty="0"/>
              <a:t>Suurendame tugiteenuste toetust (6 mln eurot) ja koolilõuna toetust (ca +6 mln eurot</a:t>
            </a:r>
            <a:r>
              <a:rPr lang="et-EE" dirty="0" smtClean="0"/>
              <a:t>)</a:t>
            </a:r>
            <a:endParaRPr lang="et-EE" dirty="0"/>
          </a:p>
        </p:txBody>
      </p:sp>
      <p:grpSp>
        <p:nvGrpSpPr>
          <p:cNvPr id="157" name="Shape 157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158" name="Shape 158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9" name="Shape 15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0" name="Shape 160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1" name="Shape 161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/>
            <a:r>
              <a:rPr lang="et-EE" dirty="0"/>
              <a:t>2018.a suurenevad järgmised KOV toetusfondi toetused:</a:t>
            </a:r>
            <a:endParaRPr lang="en" dirty="0"/>
          </a:p>
        </p:txBody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t-EE" b="1" dirty="0" smtClean="0">
                <a:highlight>
                  <a:srgbClr val="FFCD00"/>
                </a:highlight>
              </a:rPr>
              <a:t>Toetus hariduslike erivajadustega õpilaste õpetamiseks</a:t>
            </a:r>
            <a:endParaRPr lang="en" b="1" dirty="0">
              <a:highlight>
                <a:srgbClr val="FFCD00"/>
              </a:highlight>
            </a:endParaRPr>
          </a:p>
          <a:p>
            <a:pPr lvl="0">
              <a:buNone/>
            </a:pPr>
            <a:r>
              <a:rPr lang="et-EE" dirty="0" err="1"/>
              <a:t>KOV-idele</a:t>
            </a:r>
            <a:r>
              <a:rPr lang="et-EE" dirty="0"/>
              <a:t> antakse lisaks 15 mln eurot hariduslike erivajadustega õpilaste õpetamiseks!</a:t>
            </a:r>
          </a:p>
        </p:txBody>
      </p:sp>
      <p:sp>
        <p:nvSpPr>
          <p:cNvPr id="156" name="Shape 156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t-EE" b="1" dirty="0" smtClean="0">
                <a:highlight>
                  <a:srgbClr val="FFCD00"/>
                </a:highlight>
              </a:rPr>
              <a:t>Väikesaartele saarevahid</a:t>
            </a:r>
            <a:endParaRPr lang="et-EE" b="1" dirty="0">
              <a:highlight>
                <a:srgbClr val="FFCD00"/>
              </a:highlight>
            </a:endParaRPr>
          </a:p>
          <a:p>
            <a:pPr lvl="0" rtl="0">
              <a:spcBef>
                <a:spcPts val="0"/>
              </a:spcBef>
              <a:buNone/>
            </a:pPr>
            <a:r>
              <a:rPr lang="et-EE" dirty="0" smtClean="0"/>
              <a:t>Väikesaarte </a:t>
            </a:r>
            <a:r>
              <a:rPr lang="et-EE" dirty="0"/>
              <a:t>toetus kasvab lisandunud 4 saare võrra ning kõigile arvestatakse toetuse jaotamisel ka saarevahi võimalusega (+ca 180 tuhat eurot).</a:t>
            </a:r>
          </a:p>
        </p:txBody>
      </p:sp>
      <p:grpSp>
        <p:nvGrpSpPr>
          <p:cNvPr id="157" name="Shape 157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158" name="Shape 158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9" name="Shape 15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0" name="Shape 160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1" name="Shape 161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75481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1381250" y="2169622"/>
            <a:ext cx="3425400" cy="2680078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t-EE" b="1" dirty="0" smtClean="0">
                <a:highlight>
                  <a:srgbClr val="FFCD00"/>
                </a:highlight>
              </a:rPr>
              <a:t>Matusetoetus 4,0 mln</a:t>
            </a:r>
            <a:endParaRPr lang="en" b="1" dirty="0">
              <a:highlight>
                <a:srgbClr val="FFCD00"/>
              </a:highlight>
            </a:endParaRPr>
          </a:p>
          <a:p>
            <a:pPr lvl="0">
              <a:buNone/>
            </a:pPr>
            <a:r>
              <a:rPr lang="et-EE" dirty="0" smtClean="0"/>
              <a:t>Valitsus </a:t>
            </a:r>
            <a:r>
              <a:rPr lang="et-EE" dirty="0"/>
              <a:t>taastab 250 euro suuruse riikliku matusetoetuse </a:t>
            </a:r>
            <a:r>
              <a:rPr lang="et-EE" dirty="0" smtClean="0"/>
              <a:t>kõigile!</a:t>
            </a:r>
            <a:endParaRPr lang="et-EE" sz="2400" dirty="0"/>
          </a:p>
        </p:txBody>
      </p:sp>
      <p:sp>
        <p:nvSpPr>
          <p:cNvPr id="142" name="Shape 142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399" cy="435599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/>
            <a:r>
              <a:rPr lang="et-EE" dirty="0"/>
              <a:t>2018. a </a:t>
            </a:r>
            <a:r>
              <a:rPr lang="et-EE" dirty="0" smtClean="0"/>
              <a:t>toetusfondi lisanduvad </a:t>
            </a:r>
            <a:r>
              <a:rPr lang="et-EE" dirty="0" err="1"/>
              <a:t>KOVidele</a:t>
            </a:r>
            <a:r>
              <a:rPr lang="et-EE" dirty="0"/>
              <a:t> </a:t>
            </a:r>
            <a:r>
              <a:rPr lang="et-EE" dirty="0" smtClean="0">
                <a:highlight>
                  <a:srgbClr val="FFCD00"/>
                </a:highlight>
              </a:rPr>
              <a:t>UUED </a:t>
            </a:r>
            <a:r>
              <a:rPr lang="et-EE" dirty="0" smtClean="0"/>
              <a:t>toetused</a:t>
            </a:r>
            <a:r>
              <a:rPr lang="et-EE" dirty="0"/>
              <a:t>:</a:t>
            </a:r>
            <a:endParaRPr lang="en" dirty="0"/>
          </a:p>
        </p:txBody>
      </p:sp>
      <p:sp>
        <p:nvSpPr>
          <p:cNvPr id="143" name="Shape 143"/>
          <p:cNvSpPr txBox="1">
            <a:spLocks noGrp="1"/>
          </p:cNvSpPr>
          <p:nvPr>
            <p:ph type="body" idx="2"/>
          </p:nvPr>
        </p:nvSpPr>
        <p:spPr>
          <a:xfrm>
            <a:off x="5012916" y="2169622"/>
            <a:ext cx="3425400" cy="2680078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t-EE" b="1" dirty="0" smtClean="0">
                <a:highlight>
                  <a:srgbClr val="FFCD00"/>
                </a:highlight>
              </a:rPr>
              <a:t>Asendushooldus</a:t>
            </a:r>
            <a:endParaRPr lang="en" b="1" dirty="0">
              <a:highlight>
                <a:srgbClr val="FFCD00"/>
              </a:highlight>
            </a:endParaRPr>
          </a:p>
          <a:p>
            <a:pPr lvl="0">
              <a:buNone/>
            </a:pPr>
            <a:r>
              <a:rPr lang="et-EE" dirty="0" err="1" smtClean="0"/>
              <a:t>O</a:t>
            </a:r>
            <a:r>
              <a:rPr lang="fi-FI" dirty="0" err="1" smtClean="0"/>
              <a:t>mavalitsustele</a:t>
            </a:r>
            <a:r>
              <a:rPr lang="fi-FI" dirty="0" smtClean="0"/>
              <a:t> </a:t>
            </a:r>
            <a:r>
              <a:rPr lang="fi-FI" dirty="0" err="1"/>
              <a:t>antakse</a:t>
            </a:r>
            <a:r>
              <a:rPr lang="fi-FI" dirty="0"/>
              <a:t> </a:t>
            </a:r>
            <a:r>
              <a:rPr lang="fi-FI" dirty="0" err="1"/>
              <a:t>üle</a:t>
            </a:r>
            <a:r>
              <a:rPr lang="fi-FI" dirty="0"/>
              <a:t> </a:t>
            </a:r>
            <a:r>
              <a:rPr lang="fi-FI" dirty="0" err="1"/>
              <a:t>asendushooldusteenuse</a:t>
            </a:r>
            <a:r>
              <a:rPr lang="fi-FI" dirty="0"/>
              <a:t> </a:t>
            </a:r>
            <a:r>
              <a:rPr lang="fi-FI" dirty="0" err="1"/>
              <a:t>korraldus</a:t>
            </a:r>
            <a:r>
              <a:rPr lang="fi-FI" dirty="0"/>
              <a:t>, </a:t>
            </a:r>
            <a:r>
              <a:rPr lang="fi-FI" dirty="0" err="1"/>
              <a:t>mida</a:t>
            </a:r>
            <a:r>
              <a:rPr lang="fi-FI" dirty="0"/>
              <a:t> </a:t>
            </a:r>
            <a:r>
              <a:rPr lang="fi-FI" dirty="0" err="1"/>
              <a:t>toetatakse</a:t>
            </a:r>
            <a:r>
              <a:rPr lang="fi-FI" dirty="0"/>
              <a:t> 16,7 </a:t>
            </a:r>
            <a:r>
              <a:rPr lang="fi-FI" dirty="0" err="1"/>
              <a:t>miljoni</a:t>
            </a:r>
            <a:r>
              <a:rPr lang="fi-FI" dirty="0"/>
              <a:t> </a:t>
            </a:r>
            <a:r>
              <a:rPr lang="fi-FI" dirty="0" err="1"/>
              <a:t>euroga</a:t>
            </a:r>
            <a:r>
              <a:rPr lang="fi-FI" dirty="0"/>
              <a:t>.</a:t>
            </a:r>
            <a:endParaRPr lang="et-EE" dirty="0"/>
          </a:p>
        </p:txBody>
      </p:sp>
      <p:grpSp>
        <p:nvGrpSpPr>
          <p:cNvPr id="144" name="Shape 144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145" name="Shape 14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6" name="Shape 14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7" name="Shape 147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8" name="Shape 148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ctrTitle" idx="4294967295"/>
          </p:nvPr>
        </p:nvSpPr>
        <p:spPr>
          <a:xfrm>
            <a:off x="1769264" y="2867249"/>
            <a:ext cx="5596530" cy="1159799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t-EE" sz="4800" dirty="0" smtClean="0">
                <a:highlight>
                  <a:srgbClr val="FFCD00"/>
                </a:highlight>
              </a:rPr>
              <a:t>Ühinemistoetused</a:t>
            </a:r>
            <a:endParaRPr lang="en" sz="4800" dirty="0">
              <a:highlight>
                <a:srgbClr val="FFCD00"/>
              </a:highlight>
            </a:endParaRPr>
          </a:p>
        </p:txBody>
      </p:sp>
      <p:sp>
        <p:nvSpPr>
          <p:cNvPr id="122" name="Shape 122"/>
          <p:cNvSpPr txBox="1">
            <a:spLocks noGrp="1"/>
          </p:cNvSpPr>
          <p:nvPr>
            <p:ph type="subTitle" idx="4294967295"/>
          </p:nvPr>
        </p:nvSpPr>
        <p:spPr>
          <a:xfrm>
            <a:off x="1951575" y="3792554"/>
            <a:ext cx="5240999" cy="784799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t-EE" sz="1800" dirty="0"/>
              <a:t>Ühinemistoetused </a:t>
            </a:r>
            <a:r>
              <a:rPr lang="et-EE" sz="1800" dirty="0" err="1"/>
              <a:t>KOV-dele</a:t>
            </a:r>
            <a:r>
              <a:rPr lang="et-EE" sz="1800" dirty="0"/>
              <a:t> 2018.a ca 28 mln eurot (ja 2019 ca 23 mln eurot)</a:t>
            </a:r>
          </a:p>
        </p:txBody>
      </p:sp>
      <p:cxnSp>
        <p:nvCxnSpPr>
          <p:cNvPr id="123" name="Shape 123"/>
          <p:cNvCxnSpPr/>
          <p:nvPr/>
        </p:nvCxnSpPr>
        <p:spPr>
          <a:xfrm>
            <a:off x="-6025" y="1668728"/>
            <a:ext cx="91619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24" name="Shape 124"/>
          <p:cNvSpPr/>
          <p:nvPr/>
        </p:nvSpPr>
        <p:spPr>
          <a:xfrm>
            <a:off x="3470200" y="566931"/>
            <a:ext cx="2203499" cy="22034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33" name="Shape 133"/>
          <p:cNvSpPr/>
          <p:nvPr/>
        </p:nvSpPr>
        <p:spPr>
          <a:xfrm>
            <a:off x="3936799" y="1094078"/>
            <a:ext cx="161807" cy="154499"/>
          </a:xfrm>
          <a:custGeom>
            <a:avLst/>
            <a:gdLst/>
            <a:ahLst/>
            <a:cxnLst/>
            <a:rect l="0" t="0" r="0" b="0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4" name="Shape 134"/>
          <p:cNvSpPr/>
          <p:nvPr/>
        </p:nvSpPr>
        <p:spPr>
          <a:xfrm rot="2697385">
            <a:off x="5003062" y="1885038"/>
            <a:ext cx="245621" cy="234528"/>
          </a:xfrm>
          <a:custGeom>
            <a:avLst/>
            <a:gdLst/>
            <a:ahLst/>
            <a:cxnLst/>
            <a:rect l="0" t="0" r="0" b="0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5" name="Shape 135"/>
          <p:cNvSpPr/>
          <p:nvPr/>
        </p:nvSpPr>
        <p:spPr>
          <a:xfrm>
            <a:off x="5197375" y="1751150"/>
            <a:ext cx="98383" cy="93975"/>
          </a:xfrm>
          <a:custGeom>
            <a:avLst/>
            <a:gdLst/>
            <a:ahLst/>
            <a:cxnLst/>
            <a:rect l="0" t="0" r="0" b="0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6" name="Shape 136"/>
          <p:cNvSpPr/>
          <p:nvPr/>
        </p:nvSpPr>
        <p:spPr>
          <a:xfrm rot="1280154">
            <a:off x="3824696" y="1560092"/>
            <a:ext cx="98367" cy="93971"/>
          </a:xfrm>
          <a:custGeom>
            <a:avLst/>
            <a:gdLst/>
            <a:ahLst/>
            <a:cxnLst/>
            <a:rect l="0" t="0" r="0" b="0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3936788" y="1248577"/>
            <a:ext cx="13791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7200" dirty="0" smtClean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👪</a:t>
            </a:r>
            <a:endParaRPr lang="et-EE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ctrTitle" idx="4294967295"/>
          </p:nvPr>
        </p:nvSpPr>
        <p:spPr>
          <a:xfrm>
            <a:off x="1769264" y="2867249"/>
            <a:ext cx="5596530" cy="1159799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algn="ctr"/>
            <a:r>
              <a:rPr lang="et-EE" sz="4800" dirty="0">
                <a:highlight>
                  <a:srgbClr val="FFCD00"/>
                </a:highlight>
              </a:rPr>
              <a:t>Ü</a:t>
            </a:r>
            <a:r>
              <a:rPr lang="et-EE" sz="4800" dirty="0" smtClean="0">
                <a:highlight>
                  <a:srgbClr val="FFCD00"/>
                </a:highlight>
              </a:rPr>
              <a:t>ürielamud</a:t>
            </a:r>
            <a:endParaRPr lang="en" sz="4800" dirty="0">
              <a:highlight>
                <a:srgbClr val="FFCD00"/>
              </a:highlight>
            </a:endParaRPr>
          </a:p>
        </p:txBody>
      </p:sp>
      <p:sp>
        <p:nvSpPr>
          <p:cNvPr id="122" name="Shape 122"/>
          <p:cNvSpPr txBox="1">
            <a:spLocks noGrp="1"/>
          </p:cNvSpPr>
          <p:nvPr>
            <p:ph type="subTitle" idx="4294967295"/>
          </p:nvPr>
        </p:nvSpPr>
        <p:spPr>
          <a:xfrm>
            <a:off x="399011" y="3792554"/>
            <a:ext cx="8495607" cy="784799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t-EE" sz="1600" dirty="0"/>
              <a:t>Sellest aastast hakkab riik toetama kohalikke omavalitsusi üürielamute rajamisel ja renoveerimisel väljaspool Tallinna ja Tartut.</a:t>
            </a:r>
          </a:p>
          <a:p>
            <a:pPr lvl="0" algn="ctr">
              <a:spcBef>
                <a:spcPts val="0"/>
              </a:spcBef>
              <a:buNone/>
            </a:pPr>
            <a:r>
              <a:rPr lang="et-EE" sz="1600" dirty="0" smtClean="0"/>
              <a:t>Kokku </a:t>
            </a:r>
            <a:r>
              <a:rPr lang="et-EE" sz="1600" dirty="0"/>
              <a:t>panustab riik üürielamute arendamisse kolme aasta jooksul enam kui 60 miljonit eurot, millest 2,5 miljonit sel aastal.</a:t>
            </a:r>
          </a:p>
        </p:txBody>
      </p:sp>
      <p:cxnSp>
        <p:nvCxnSpPr>
          <p:cNvPr id="123" name="Shape 123"/>
          <p:cNvCxnSpPr/>
          <p:nvPr/>
        </p:nvCxnSpPr>
        <p:spPr>
          <a:xfrm>
            <a:off x="-6025" y="1668728"/>
            <a:ext cx="91619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24" name="Shape 124"/>
          <p:cNvSpPr/>
          <p:nvPr/>
        </p:nvSpPr>
        <p:spPr>
          <a:xfrm>
            <a:off x="3511763" y="566978"/>
            <a:ext cx="2203499" cy="22034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33" name="Shape 133"/>
          <p:cNvSpPr/>
          <p:nvPr/>
        </p:nvSpPr>
        <p:spPr>
          <a:xfrm>
            <a:off x="3936799" y="1094078"/>
            <a:ext cx="161807" cy="154499"/>
          </a:xfrm>
          <a:custGeom>
            <a:avLst/>
            <a:gdLst/>
            <a:ahLst/>
            <a:cxnLst/>
            <a:rect l="0" t="0" r="0" b="0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4" name="Shape 134"/>
          <p:cNvSpPr/>
          <p:nvPr/>
        </p:nvSpPr>
        <p:spPr>
          <a:xfrm rot="2697385">
            <a:off x="5003062" y="1885038"/>
            <a:ext cx="245621" cy="234528"/>
          </a:xfrm>
          <a:custGeom>
            <a:avLst/>
            <a:gdLst/>
            <a:ahLst/>
            <a:cxnLst/>
            <a:rect l="0" t="0" r="0" b="0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5" name="Shape 135"/>
          <p:cNvSpPr/>
          <p:nvPr/>
        </p:nvSpPr>
        <p:spPr>
          <a:xfrm>
            <a:off x="5197375" y="1751150"/>
            <a:ext cx="98383" cy="93975"/>
          </a:xfrm>
          <a:custGeom>
            <a:avLst/>
            <a:gdLst/>
            <a:ahLst/>
            <a:cxnLst/>
            <a:rect l="0" t="0" r="0" b="0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6" name="Shape 136"/>
          <p:cNvSpPr/>
          <p:nvPr/>
        </p:nvSpPr>
        <p:spPr>
          <a:xfrm rot="1280154">
            <a:off x="3824696" y="1560092"/>
            <a:ext cx="98367" cy="93971"/>
          </a:xfrm>
          <a:custGeom>
            <a:avLst/>
            <a:gdLst/>
            <a:ahLst/>
            <a:cxnLst/>
            <a:rect l="0" t="0" r="0" b="0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447"/>
          <p:cNvSpPr/>
          <p:nvPr/>
        </p:nvSpPr>
        <p:spPr>
          <a:xfrm>
            <a:off x="4017702" y="1022465"/>
            <a:ext cx="1038658" cy="1294479"/>
          </a:xfrm>
          <a:custGeom>
            <a:avLst/>
            <a:gdLst/>
            <a:ahLst/>
            <a:cxnLst/>
            <a:rect l="0" t="0" r="0" b="0"/>
            <a:pathLst>
              <a:path w="18365" h="16026" fill="none" extrusionOk="0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870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>
            <a:spLocks noGrp="1"/>
          </p:cNvSpPr>
          <p:nvPr>
            <p:ph type="ctrTitle" idx="4294967295"/>
          </p:nvPr>
        </p:nvSpPr>
        <p:spPr>
          <a:xfrm>
            <a:off x="725212" y="2623627"/>
            <a:ext cx="7772400" cy="894899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algn="ctr"/>
            <a:r>
              <a:rPr lang="et-EE" sz="4800" dirty="0" smtClean="0"/>
              <a:t>100</a:t>
            </a:r>
            <a:r>
              <a:rPr lang="en" sz="4800" dirty="0" smtClean="0"/>
              <a:t>,</a:t>
            </a:r>
            <a:r>
              <a:rPr lang="et-EE" sz="4800" dirty="0"/>
              <a:t>00,000</a:t>
            </a:r>
            <a:r>
              <a:rPr lang="et-EE" sz="4800" dirty="0" smtClean="0"/>
              <a:t>€ EL toetusi</a:t>
            </a:r>
            <a:endParaRPr lang="en" sz="4800" dirty="0"/>
          </a:p>
        </p:txBody>
      </p:sp>
      <p:sp>
        <p:nvSpPr>
          <p:cNvPr id="279" name="Shape 279"/>
          <p:cNvSpPr txBox="1">
            <a:spLocks noGrp="1"/>
          </p:cNvSpPr>
          <p:nvPr>
            <p:ph type="subTitle" idx="4294967295"/>
          </p:nvPr>
        </p:nvSpPr>
        <p:spPr>
          <a:xfrm>
            <a:off x="546847" y="3380446"/>
            <a:ext cx="7772400" cy="463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t-EE" sz="1800" dirty="0"/>
              <a:t>Järgmiseks aastaks on prognoositud </a:t>
            </a:r>
            <a:r>
              <a:rPr lang="et-EE" sz="1800" dirty="0" err="1"/>
              <a:t>KOVidele</a:t>
            </a:r>
            <a:r>
              <a:rPr lang="et-EE" sz="1800" dirty="0"/>
              <a:t> ja neile kuuluvatele üksustele ca 100 mln eurot EL toetuste väljamaksmist.</a:t>
            </a:r>
          </a:p>
          <a:p>
            <a:pPr lvl="0" algn="ctr" rtl="0">
              <a:spcBef>
                <a:spcPts val="0"/>
              </a:spcBef>
              <a:buNone/>
            </a:pPr>
            <a:endParaRPr lang="en" sz="1800" dirty="0"/>
          </a:p>
        </p:txBody>
      </p:sp>
      <p:sp>
        <p:nvSpPr>
          <p:cNvPr id="280" name="Shape 280"/>
          <p:cNvSpPr txBox="1">
            <a:spLocks noGrp="1"/>
          </p:cNvSpPr>
          <p:nvPr>
            <p:ph type="ctrTitle" idx="4294967295"/>
          </p:nvPr>
        </p:nvSpPr>
        <p:spPr>
          <a:xfrm>
            <a:off x="725212" y="1815070"/>
            <a:ext cx="7772400" cy="894899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t-EE" sz="3200" dirty="0" smtClean="0">
                <a:highlight>
                  <a:srgbClr val="FFCD00"/>
                </a:highlight>
                <a:sym typeface="Wingdings" panose="05000000000000000000" pitchFamily="2" charset="2"/>
              </a:rPr>
              <a:t></a:t>
            </a:r>
            <a:endParaRPr lang="en" sz="4800" dirty="0">
              <a:highlight>
                <a:srgbClr val="FFCD00"/>
              </a:highlight>
            </a:endParaRPr>
          </a:p>
        </p:txBody>
      </p:sp>
      <p:sp>
        <p:nvSpPr>
          <p:cNvPr id="282" name="Shape 282"/>
          <p:cNvSpPr txBox="1">
            <a:spLocks noGrp="1"/>
          </p:cNvSpPr>
          <p:nvPr>
            <p:ph type="ctrTitle" idx="4294967295"/>
          </p:nvPr>
        </p:nvSpPr>
        <p:spPr>
          <a:xfrm>
            <a:off x="700770" y="443588"/>
            <a:ext cx="7772400" cy="894899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algn="ctr"/>
            <a:r>
              <a:rPr lang="en" sz="4800" dirty="0" smtClean="0"/>
              <a:t>1</a:t>
            </a:r>
            <a:r>
              <a:rPr lang="et-EE" sz="4800" dirty="0" smtClean="0"/>
              <a:t>0</a:t>
            </a:r>
            <a:r>
              <a:rPr lang="en" sz="4800" dirty="0" smtClean="0"/>
              <a:t>,</a:t>
            </a:r>
            <a:r>
              <a:rPr lang="et-EE" sz="4800" dirty="0" smtClean="0"/>
              <a:t>00,000€ kvoodirahast</a:t>
            </a:r>
            <a:endParaRPr lang="en" sz="4800" dirty="0"/>
          </a:p>
        </p:txBody>
      </p:sp>
      <p:sp>
        <p:nvSpPr>
          <p:cNvPr id="283" name="Shape 283"/>
          <p:cNvSpPr txBox="1">
            <a:spLocks noGrp="1"/>
          </p:cNvSpPr>
          <p:nvPr>
            <p:ph type="subTitle" idx="4294967295"/>
          </p:nvPr>
        </p:nvSpPr>
        <p:spPr>
          <a:xfrm>
            <a:off x="725212" y="1293603"/>
            <a:ext cx="7772400" cy="463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t-EE" sz="1800" dirty="0"/>
              <a:t>Kvoodirahast hooldekodude energiasäästu investeeringuteks on 10 mln </a:t>
            </a:r>
            <a:r>
              <a:rPr lang="et-EE" sz="1800" dirty="0" smtClean="0"/>
              <a:t>eurot.</a:t>
            </a:r>
            <a:endParaRPr lang="en" sz="1800" dirty="0"/>
          </a:p>
        </p:txBody>
      </p:sp>
      <p:grpSp>
        <p:nvGrpSpPr>
          <p:cNvPr id="284" name="Shape 284"/>
          <p:cNvGrpSpPr/>
          <p:nvPr/>
        </p:nvGrpSpPr>
        <p:grpSpPr>
          <a:xfrm>
            <a:off x="4433047" y="4413424"/>
            <a:ext cx="277858" cy="201655"/>
            <a:chOff x="3932350" y="3714775"/>
            <a:chExt cx="439650" cy="319075"/>
          </a:xfrm>
        </p:grpSpPr>
        <p:sp>
          <p:nvSpPr>
            <p:cNvPr id="285" name="Shape 285"/>
            <p:cNvSpPr/>
            <p:nvPr/>
          </p:nvSpPr>
          <p:spPr>
            <a:xfrm>
              <a:off x="3932350" y="3714775"/>
              <a:ext cx="439650" cy="319075"/>
            </a:xfrm>
            <a:custGeom>
              <a:avLst/>
              <a:gdLst/>
              <a:ahLst/>
              <a:cxnLst/>
              <a:rect l="0" t="0" r="0" b="0"/>
              <a:pathLst>
                <a:path w="17586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6" name="Shape 286"/>
            <p:cNvSpPr/>
            <p:nvPr/>
          </p:nvSpPr>
          <p:spPr>
            <a:xfrm>
              <a:off x="3970100" y="3862750"/>
              <a:ext cx="77350" cy="132750"/>
            </a:xfrm>
            <a:custGeom>
              <a:avLst/>
              <a:gdLst/>
              <a:ahLst/>
              <a:cxnLst/>
              <a:rect l="0" t="0" r="0" b="0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7" name="Shape 287"/>
            <p:cNvSpPr/>
            <p:nvPr/>
          </p:nvSpPr>
          <p:spPr>
            <a:xfrm>
              <a:off x="4278800" y="3862750"/>
              <a:ext cx="77350" cy="132750"/>
            </a:xfrm>
            <a:custGeom>
              <a:avLst/>
              <a:gdLst/>
              <a:ahLst/>
              <a:cxnLst/>
              <a:rect l="0" t="0" r="0" b="0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8" name="Shape 288"/>
            <p:cNvSpPr/>
            <p:nvPr/>
          </p:nvSpPr>
          <p:spPr>
            <a:xfrm>
              <a:off x="4073000" y="3716600"/>
              <a:ext cx="77350" cy="278900"/>
            </a:xfrm>
            <a:custGeom>
              <a:avLst/>
              <a:gdLst/>
              <a:ahLst/>
              <a:cxnLst/>
              <a:rect l="0" t="0" r="0" b="0"/>
              <a:pathLst>
                <a:path w="3094" h="11156" fill="none" extrusionOk="0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9" name="Shape 289"/>
            <p:cNvSpPr/>
            <p:nvPr/>
          </p:nvSpPr>
          <p:spPr>
            <a:xfrm>
              <a:off x="4175900" y="3787250"/>
              <a:ext cx="77350" cy="208250"/>
            </a:xfrm>
            <a:custGeom>
              <a:avLst/>
              <a:gdLst/>
              <a:ahLst/>
              <a:cxnLst/>
              <a:rect l="0" t="0" r="0" b="0"/>
              <a:pathLst>
                <a:path w="3094" h="8330" fill="none" extrusionOk="0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1961804" y="2362691"/>
            <a:ext cx="5085359" cy="819899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>
              <a:buNone/>
            </a:pPr>
            <a:r>
              <a:rPr lang="et-EE" sz="2500" dirty="0"/>
              <a:t>Tulevikus saavad kohalikud omavalitsused raha kasutada </a:t>
            </a:r>
            <a:r>
              <a:rPr lang="et-EE" sz="2500" dirty="0" smtClean="0">
                <a:highlight>
                  <a:srgbClr val="FFCD00"/>
                </a:highlight>
              </a:rPr>
              <a:t>paindlikumalt </a:t>
            </a:r>
            <a:r>
              <a:rPr lang="et-EE" sz="2500" dirty="0" smtClean="0"/>
              <a:t>ning </a:t>
            </a:r>
            <a:r>
              <a:rPr lang="et-EE" sz="2500" dirty="0"/>
              <a:t>kohapealsetest oludest ja vajadustest lähtuvalt</a:t>
            </a:r>
            <a:r>
              <a:rPr lang="et-EE" sz="2500" dirty="0" smtClean="0"/>
              <a:t>.</a:t>
            </a:r>
            <a:endParaRPr lang="et-EE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xfrm>
            <a:off x="1381250" y="937125"/>
            <a:ext cx="3878399" cy="435599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t-EE" dirty="0" err="1" smtClean="0"/>
              <a:t>KOVidele</a:t>
            </a:r>
            <a:r>
              <a:rPr lang="et-EE" dirty="0" smtClean="0"/>
              <a:t> rohkem õigusi, vastutust ja rahalisi vahendeid</a:t>
            </a:r>
            <a:endParaRPr lang="en" dirty="0"/>
          </a:p>
        </p:txBody>
      </p:sp>
      <p:sp>
        <p:nvSpPr>
          <p:cNvPr id="187" name="Shape 187"/>
          <p:cNvSpPr/>
          <p:nvPr/>
        </p:nvSpPr>
        <p:spPr>
          <a:xfrm>
            <a:off x="3208713" y="1708773"/>
            <a:ext cx="2852212" cy="2791954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/>
            <a:r>
              <a:rPr lang="et-EE" sz="1800" dirty="0">
                <a:latin typeface="Quattrocento Sans"/>
                <a:ea typeface="Quattrocento Sans"/>
                <a:cs typeface="Quattrocento Sans"/>
                <a:sym typeface="Quattrocento Sans"/>
              </a:rPr>
              <a:t>KOV uued ülesanded</a:t>
            </a:r>
            <a:endParaRPr lang="en" sz="1800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8" name="Shape 188"/>
          <p:cNvSpPr/>
          <p:nvPr/>
        </p:nvSpPr>
        <p:spPr>
          <a:xfrm>
            <a:off x="783454" y="1667210"/>
            <a:ext cx="3028442" cy="2808580"/>
          </a:xfrm>
          <a:prstGeom prst="ellipse">
            <a:avLst/>
          </a:prstGeom>
          <a:solidFill>
            <a:srgbClr val="000000">
              <a:alpha val="731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/>
            <a:r>
              <a:rPr lang="fi-FI" sz="1800" dirty="0">
                <a:latin typeface="Quattrocento Sans"/>
                <a:ea typeface="Quattrocento Sans"/>
                <a:cs typeface="Quattrocento Sans"/>
                <a:sym typeface="Quattrocento Sans"/>
              </a:rPr>
              <a:t>KOV </a:t>
            </a:r>
            <a:r>
              <a:rPr lang="fi-FI" sz="1800" dirty="0" err="1" smtClean="0">
                <a:latin typeface="Quattrocento Sans"/>
                <a:ea typeface="Quattrocento Sans"/>
                <a:cs typeface="Quattrocento Sans"/>
                <a:sym typeface="Quattrocento Sans"/>
              </a:rPr>
              <a:t>finantsvõime</a:t>
            </a:r>
            <a:r>
              <a:rPr lang="et-EE" sz="1800" dirty="0">
                <a:latin typeface="Quattrocento Sans"/>
                <a:ea typeface="Quattrocento Sans"/>
                <a:cs typeface="Quattrocento Sans"/>
                <a:sym typeface="Quattrocento Sans"/>
              </a:rPr>
              <a:t>k</a:t>
            </a:r>
            <a:r>
              <a:rPr lang="fi-FI" sz="1800" dirty="0" err="1" smtClean="0">
                <a:latin typeface="Quattrocento Sans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fi-FI" sz="1800" dirty="0" smtClean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fi-FI" sz="1800" dirty="0">
                <a:latin typeface="Quattrocento Sans"/>
                <a:ea typeface="Quattrocento Sans"/>
                <a:cs typeface="Quattrocento Sans"/>
                <a:sym typeface="Quattrocento Sans"/>
              </a:rPr>
              <a:t>ja </a:t>
            </a:r>
            <a:r>
              <a:rPr lang="et-EE" sz="1800" dirty="0" smtClean="0">
                <a:latin typeface="Quattrocento Sans"/>
                <a:ea typeface="Quattrocento Sans"/>
                <a:cs typeface="Quattrocento Sans"/>
                <a:sym typeface="Quattrocento Sans"/>
              </a:rPr>
              <a:t>-</a:t>
            </a:r>
            <a:r>
              <a:rPr lang="fi-FI" sz="1800" dirty="0" err="1" smtClean="0">
                <a:latin typeface="Quattrocento Sans"/>
                <a:ea typeface="Quattrocento Sans"/>
                <a:cs typeface="Quattrocento Sans"/>
                <a:sym typeface="Quattrocento Sans"/>
              </a:rPr>
              <a:t>autonoomia</a:t>
            </a:r>
            <a:r>
              <a:rPr lang="fi-FI" sz="1800" dirty="0" smtClean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fi-FI" sz="1800" dirty="0" err="1">
                <a:latin typeface="Quattrocento Sans"/>
                <a:ea typeface="Quattrocento Sans"/>
                <a:cs typeface="Quattrocento Sans"/>
                <a:sym typeface="Quattrocento Sans"/>
              </a:rPr>
              <a:t>suurendamine</a:t>
            </a:r>
            <a:endParaRPr lang="en" sz="1800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9" name="Shape 189"/>
          <p:cNvSpPr/>
          <p:nvPr/>
        </p:nvSpPr>
        <p:spPr>
          <a:xfrm>
            <a:off x="5644847" y="1667210"/>
            <a:ext cx="2942200" cy="2833517"/>
          </a:xfrm>
          <a:prstGeom prst="ellipse">
            <a:avLst/>
          </a:prstGeom>
          <a:solidFill>
            <a:srgbClr val="000000">
              <a:alpha val="731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/>
            <a:r>
              <a:rPr lang="et-EE" sz="1800" dirty="0">
                <a:latin typeface="Quattrocento Sans"/>
                <a:ea typeface="Quattrocento Sans"/>
                <a:cs typeface="Quattrocento Sans"/>
                <a:sym typeface="Quattrocento Sans"/>
              </a:rPr>
              <a:t>KOV maksuautonoomia suurendamine?</a:t>
            </a:r>
            <a:endParaRPr lang="en" sz="1800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90" name="Shape 190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191" name="Shape 191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92" name="Shape 192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93" name="Shape 193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94" name="Shape 194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body" idx="4294967295"/>
          </p:nvPr>
        </p:nvSpPr>
        <p:spPr>
          <a:xfrm>
            <a:off x="4361975" y="878850"/>
            <a:ext cx="4173000" cy="3654299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55000"/>
              <a:buNone/>
            </a:pPr>
            <a:r>
              <a:rPr lang="et-EE" sz="2000" b="1" dirty="0" smtClean="0">
                <a:solidFill>
                  <a:schemeClr val="dk1"/>
                </a:solidFill>
                <a:highlight>
                  <a:srgbClr val="FFCD00"/>
                </a:highlight>
                <a:latin typeface="Lora"/>
                <a:sym typeface="Lora"/>
              </a:rPr>
              <a:t>Riigitöökohad</a:t>
            </a:r>
            <a:r>
              <a:rPr lang="en" sz="2000" b="1" dirty="0" smtClean="0">
                <a:solidFill>
                  <a:schemeClr val="dk1"/>
                </a:solidFill>
                <a:highlight>
                  <a:srgbClr val="FFCD00"/>
                </a:highlight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t-EE" sz="2000" b="1" dirty="0" smtClean="0"/>
              <a:t>Tallinnast maakonnakeskustesse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55000"/>
              <a:buNone/>
            </a:pPr>
            <a:endParaRPr lang="et-EE" sz="2000" b="1" dirty="0" smtClean="0"/>
          </a:p>
          <a:p>
            <a:pPr lvl="0">
              <a:spcBef>
                <a:spcPts val="0"/>
              </a:spcBef>
              <a:buClr>
                <a:schemeClr val="dk1"/>
              </a:buClr>
              <a:buSzPct val="55000"/>
              <a:buNone/>
            </a:pPr>
            <a:r>
              <a:rPr lang="et-EE" sz="2000" u="sng" dirty="0"/>
              <a:t>Eeskujuks juba tehtud otsused:</a:t>
            </a:r>
          </a:p>
          <a:p>
            <a:pPr marL="342900" indent="-342900">
              <a:spcBef>
                <a:spcPts val="0"/>
              </a:spcBef>
              <a:buClr>
                <a:schemeClr val="dk1"/>
              </a:buClr>
              <a:buSzPct val="55000"/>
            </a:pPr>
            <a:r>
              <a:rPr lang="et-EE" sz="2000" dirty="0"/>
              <a:t>EAS viib Pärnusse 30 töökohta</a:t>
            </a:r>
          </a:p>
          <a:p>
            <a:pPr marL="342900" indent="-342900">
              <a:spcBef>
                <a:spcPts val="0"/>
              </a:spcBef>
              <a:buClr>
                <a:schemeClr val="dk1"/>
              </a:buClr>
              <a:buSzPct val="55000"/>
            </a:pPr>
            <a:r>
              <a:rPr lang="et-EE" sz="2000" dirty="0"/>
              <a:t>Eesti geoloogiateenistus viib Rakverre 50 töökohta</a:t>
            </a:r>
          </a:p>
          <a:p>
            <a:pPr marL="342900" indent="-342900">
              <a:spcBef>
                <a:spcPts val="0"/>
              </a:spcBef>
              <a:buClr>
                <a:schemeClr val="dk1"/>
              </a:buClr>
              <a:buSzPct val="55000"/>
            </a:pPr>
            <a:r>
              <a:rPr lang="et-EE" sz="2000" dirty="0"/>
              <a:t>Statistikaamet viib Tallinnast Tartusse 25 ja Viljandisse 25 töökohta</a:t>
            </a:r>
          </a:p>
          <a:p>
            <a:pPr marL="342900" indent="-342900">
              <a:spcBef>
                <a:spcPts val="0"/>
              </a:spcBef>
              <a:buClr>
                <a:schemeClr val="dk1"/>
              </a:buClr>
              <a:buSzPct val="55000"/>
            </a:pPr>
            <a:r>
              <a:rPr lang="et-EE" sz="2000" dirty="0"/>
              <a:t> SA erametsakeskus kolib Raplasse 25 töökohta</a:t>
            </a:r>
          </a:p>
        </p:txBody>
      </p:sp>
      <p:cxnSp>
        <p:nvCxnSpPr>
          <p:cNvPr id="167" name="Shape 167"/>
          <p:cNvCxnSpPr/>
          <p:nvPr/>
        </p:nvCxnSpPr>
        <p:spPr>
          <a:xfrm>
            <a:off x="0" y="1234510"/>
            <a:ext cx="91505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168" name="Shape 168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00" y="1099470"/>
            <a:ext cx="3654299" cy="3427556"/>
          </a:xfrm>
          <a:prstGeom prst="ellipse">
            <a:avLst/>
          </a:prstGeom>
          <a:noFill/>
          <a:ln>
            <a:noFill/>
          </a:ln>
        </p:spPr>
      </p:pic>
      <p:sp>
        <p:nvSpPr>
          <p:cNvPr id="169" name="Shape 169"/>
          <p:cNvSpPr/>
          <p:nvPr/>
        </p:nvSpPr>
        <p:spPr>
          <a:xfrm>
            <a:off x="625400" y="736699"/>
            <a:ext cx="790199" cy="7901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70" name="Shape 170"/>
          <p:cNvGrpSpPr/>
          <p:nvPr/>
        </p:nvGrpSpPr>
        <p:grpSpPr>
          <a:xfrm>
            <a:off x="842317" y="975119"/>
            <a:ext cx="356203" cy="313212"/>
            <a:chOff x="1929775" y="320925"/>
            <a:chExt cx="423800" cy="372650"/>
          </a:xfrm>
        </p:grpSpPr>
        <p:sp>
          <p:nvSpPr>
            <p:cNvPr id="171" name="Shape 171"/>
            <p:cNvSpPr/>
            <p:nvPr/>
          </p:nvSpPr>
          <p:spPr>
            <a:xfrm>
              <a:off x="1929775" y="320925"/>
              <a:ext cx="423800" cy="372650"/>
            </a:xfrm>
            <a:custGeom>
              <a:avLst/>
              <a:gdLst/>
              <a:ahLst/>
              <a:cxnLst/>
              <a:rect l="0" t="0" r="0" b="0"/>
              <a:pathLst>
                <a:path w="16952" h="14906" fill="none" extrusionOk="0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2" name="Shape 172"/>
            <p:cNvSpPr/>
            <p:nvPr/>
          </p:nvSpPr>
          <p:spPr>
            <a:xfrm>
              <a:off x="1954125" y="345275"/>
              <a:ext cx="375100" cy="323950"/>
            </a:xfrm>
            <a:custGeom>
              <a:avLst/>
              <a:gdLst/>
              <a:ahLst/>
              <a:cxnLst/>
              <a:rect l="0" t="0" r="0" b="0"/>
              <a:pathLst>
                <a:path w="15004" h="12958" fill="none" extrusionOk="0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3" name="Shape 173"/>
            <p:cNvSpPr/>
            <p:nvPr/>
          </p:nvSpPr>
          <p:spPr>
            <a:xfrm>
              <a:off x="2162375" y="534625"/>
              <a:ext cx="146750" cy="113275"/>
            </a:xfrm>
            <a:custGeom>
              <a:avLst/>
              <a:gdLst/>
              <a:ahLst/>
              <a:cxnLst/>
              <a:rect l="0" t="0" r="0" b="0"/>
              <a:pathLst>
                <a:path w="5870" h="4531" fill="none" extrusionOk="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4" name="Shape 174"/>
            <p:cNvSpPr/>
            <p:nvPr/>
          </p:nvSpPr>
          <p:spPr>
            <a:xfrm>
              <a:off x="1974225" y="468875"/>
              <a:ext cx="232600" cy="179025"/>
            </a:xfrm>
            <a:custGeom>
              <a:avLst/>
              <a:gdLst/>
              <a:ahLst/>
              <a:cxnLst/>
              <a:rect l="0" t="0" r="0" b="0"/>
              <a:pathLst>
                <a:path w="9304" h="7161" fill="none" extrusionOk="0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5" name="Shape 175"/>
            <p:cNvSpPr/>
            <p:nvPr/>
          </p:nvSpPr>
          <p:spPr>
            <a:xfrm>
              <a:off x="2169675" y="396425"/>
              <a:ext cx="97450" cy="97450"/>
            </a:xfrm>
            <a:custGeom>
              <a:avLst/>
              <a:gdLst/>
              <a:ahLst/>
              <a:cxnLst/>
              <a:rect l="0" t="0" r="0" b="0"/>
              <a:pathLst>
                <a:path w="3898" h="3898" fill="none" extrusionOk="0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Shape 375"/>
          <p:cNvSpPr txBox="1">
            <a:spLocks noGrp="1"/>
          </p:cNvSpPr>
          <p:nvPr>
            <p:ph type="subTitle" idx="4294967295"/>
          </p:nvPr>
        </p:nvSpPr>
        <p:spPr>
          <a:xfrm>
            <a:off x="2371500" y="2093775"/>
            <a:ext cx="5021399" cy="784799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t-EE" sz="3600" b="1" i="1" dirty="0" smtClean="0">
                <a:latin typeface="Lora"/>
                <a:ea typeface="Lora"/>
                <a:cs typeface="Lora"/>
                <a:sym typeface="Lora"/>
              </a:rPr>
              <a:t>Kas on </a:t>
            </a:r>
            <a:r>
              <a:rPr lang="et-EE" sz="3600" b="1" i="1" dirty="0" smtClean="0">
                <a:highlight>
                  <a:srgbClr val="FFCD00"/>
                </a:highlight>
                <a:latin typeface="Lora"/>
                <a:ea typeface="Lora"/>
                <a:cs typeface="Lora"/>
                <a:sym typeface="Lora"/>
              </a:rPr>
              <a:t>küsimusi</a:t>
            </a:r>
            <a:r>
              <a:rPr lang="en" sz="3600" b="1" i="1" dirty="0" smtClean="0"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" sz="3600" b="1" i="1" dirty="0">
                <a:latin typeface="Lora"/>
                <a:ea typeface="Lora"/>
                <a:cs typeface="Lora"/>
                <a:sym typeface="Lora"/>
              </a:rPr>
              <a:t>?</a:t>
            </a:r>
          </a:p>
          <a:p>
            <a:pPr lvl="0" rtl="0">
              <a:spcBef>
                <a:spcPts val="0"/>
              </a:spcBef>
              <a:buNone/>
            </a:pPr>
            <a:endParaRPr sz="1800" dirty="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t-EE" sz="1800" dirty="0" smtClean="0">
                <a:solidFill>
                  <a:schemeClr val="dk1"/>
                </a:solidFill>
              </a:rPr>
              <a:t>Minuga saab kontakti:</a:t>
            </a:r>
            <a:endParaRPr lang="en" sz="1800" dirty="0">
              <a:solidFill>
                <a:schemeClr val="dk1"/>
              </a:solidFill>
            </a:endParaRPr>
          </a:p>
          <a:p>
            <a:pPr marL="457200" lvl="0" indent="-342900" rtl="0">
              <a:spcBef>
                <a:spcPts val="0"/>
              </a:spcBef>
              <a:buSzPct val="100000"/>
            </a:pPr>
            <a:r>
              <a:rPr lang="et-EE" sz="1800" dirty="0" err="1">
                <a:solidFill>
                  <a:schemeClr val="dk1"/>
                </a:solidFill>
              </a:rPr>
              <a:t>j</a:t>
            </a:r>
            <a:r>
              <a:rPr lang="et-EE" sz="1800" dirty="0" err="1" smtClean="0">
                <a:solidFill>
                  <a:schemeClr val="dk1"/>
                </a:solidFill>
              </a:rPr>
              <a:t>aak.aab</a:t>
            </a:r>
            <a:r>
              <a:rPr lang="en" sz="1800" dirty="0" smtClean="0">
                <a:solidFill>
                  <a:schemeClr val="dk1"/>
                </a:solidFill>
              </a:rPr>
              <a:t>@</a:t>
            </a:r>
            <a:r>
              <a:rPr lang="et-EE" sz="1800" dirty="0" smtClean="0">
                <a:solidFill>
                  <a:schemeClr val="dk1"/>
                </a:solidFill>
              </a:rPr>
              <a:t>fin.ee</a:t>
            </a:r>
            <a:endParaRPr lang="en" sz="1800" dirty="0">
              <a:solidFill>
                <a:schemeClr val="dk1"/>
              </a:solidFill>
            </a:endParaRPr>
          </a:p>
        </p:txBody>
      </p:sp>
      <p:cxnSp>
        <p:nvCxnSpPr>
          <p:cNvPr id="376" name="Shape 376"/>
          <p:cNvCxnSpPr/>
          <p:nvPr/>
        </p:nvCxnSpPr>
        <p:spPr>
          <a:xfrm>
            <a:off x="6450" y="1428750"/>
            <a:ext cx="23972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77" name="Shape 377"/>
          <p:cNvSpPr txBox="1">
            <a:spLocks noGrp="1"/>
          </p:cNvSpPr>
          <p:nvPr>
            <p:ph type="ctrTitle" idx="4294967295"/>
          </p:nvPr>
        </p:nvSpPr>
        <p:spPr>
          <a:xfrm>
            <a:off x="2371625" y="816550"/>
            <a:ext cx="4908000" cy="1159799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t-EE" sz="6000" dirty="0" smtClean="0"/>
              <a:t>Aitäh!</a:t>
            </a:r>
            <a:endParaRPr lang="en" sz="6000" dirty="0"/>
          </a:p>
        </p:txBody>
      </p:sp>
      <p:cxnSp>
        <p:nvCxnSpPr>
          <p:cNvPr id="378" name="Shape 378"/>
          <p:cNvCxnSpPr/>
          <p:nvPr/>
        </p:nvCxnSpPr>
        <p:spPr>
          <a:xfrm>
            <a:off x="5589800" y="1428750"/>
            <a:ext cx="3554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79" name="Shape 379"/>
          <p:cNvSpPr/>
          <p:nvPr/>
        </p:nvSpPr>
        <p:spPr>
          <a:xfrm>
            <a:off x="831925" y="859175"/>
            <a:ext cx="1139100" cy="11391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380" name="Shape 380"/>
          <p:cNvGrpSpPr/>
          <p:nvPr/>
        </p:nvGrpSpPr>
        <p:grpSpPr>
          <a:xfrm>
            <a:off x="1148888" y="1190759"/>
            <a:ext cx="505722" cy="475767"/>
            <a:chOff x="5972700" y="2330200"/>
            <a:chExt cx="411625" cy="387275"/>
          </a:xfrm>
        </p:grpSpPr>
        <p:sp>
          <p:nvSpPr>
            <p:cNvPr id="381" name="Shape 381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0" t="0" r="0" b="0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82" name="Shape 382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0" t="0" r="0" b="0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o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420</Words>
  <Application>Microsoft Office PowerPoint</Application>
  <PresentationFormat>On-screen Show (16:9)</PresentationFormat>
  <Paragraphs>75</Paragraphs>
  <Slides>18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Lora</vt:lpstr>
      <vt:lpstr>Quattrocento Sans</vt:lpstr>
      <vt:lpstr>Times New Roman</vt:lpstr>
      <vt:lpstr>Wingdings</vt:lpstr>
      <vt:lpstr>Viola template</vt:lpstr>
      <vt:lpstr>Regionaalpoliitika ja arengud kohalike omavalitsuste valdkonnas</vt:lpstr>
      <vt:lpstr>Jaak Aab</vt:lpstr>
      <vt:lpstr>PowerPoint Presentation</vt:lpstr>
      <vt:lpstr>PowerPoint Presentation</vt:lpstr>
      <vt:lpstr>PowerPoint Presentation</vt:lpstr>
      <vt:lpstr>PowerPoint Presentation</vt:lpstr>
      <vt:lpstr>185,000,000</vt:lpstr>
      <vt:lpstr>Tulubaas suureneb 2018–2021 täiendavalt 185 mln euro võrra + 1,2 mln eurot igal aastal ujumise algõpetuseks:</vt:lpstr>
      <vt:lpstr>2018.a suurenevad järgmised KOV toetusfondi toetused:</vt:lpstr>
      <vt:lpstr>2018.a suurenevad järgmised KOV toetusfondi toetused:</vt:lpstr>
      <vt:lpstr>2018. a toetusfondi lisanduvad KOVidele UUED toetused:</vt:lpstr>
      <vt:lpstr>Ühinemistoetused</vt:lpstr>
      <vt:lpstr>Üürielamud</vt:lpstr>
      <vt:lpstr>100,00,000€ EL toetusi</vt:lpstr>
      <vt:lpstr>PowerPoint Presentation</vt:lpstr>
      <vt:lpstr>KOVidele rohkem õigusi, vastutust ja rahalisi vahendeid</vt:lpstr>
      <vt:lpstr>PowerPoint Presentation</vt:lpstr>
      <vt:lpstr>Aitäh!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Kea Kruuse</dc:creator>
  <cp:lastModifiedBy>Kea Kruuse</cp:lastModifiedBy>
  <cp:revision>24</cp:revision>
  <dcterms:modified xsi:type="dcterms:W3CDTF">2017-09-26T08:01:11Z</dcterms:modified>
</cp:coreProperties>
</file>