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86" r:id="rId3"/>
    <p:sldId id="299" r:id="rId4"/>
    <p:sldId id="301" r:id="rId5"/>
    <p:sldId id="303" r:id="rId6"/>
    <p:sldId id="304" r:id="rId7"/>
    <p:sldId id="305" r:id="rId8"/>
    <p:sldId id="307" r:id="rId9"/>
    <p:sldId id="306" r:id="rId10"/>
    <p:sldId id="309" r:id="rId11"/>
    <p:sldId id="31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3A472-AC2B-4A19-B3A2-EEF1D5E6F3D7}" type="datetimeFigureOut">
              <a:rPr lang="et-EE" smtClean="0"/>
              <a:t>4.10.2016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62014-37DD-43B9-A452-4948250D8FB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5151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t-EE" altLang="et-EE"/>
          </a:p>
        </p:txBody>
      </p:sp>
      <p:sp>
        <p:nvSpPr>
          <p:cNvPr id="3481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3364289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laadi muutmiseks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 smtClean="0"/>
              <a:t>Pildi lisamiseks klõpsake ikooni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alkiri ja pildial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diallkirjaga ts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it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sitaadi visiit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Õige või v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2415042" y="1875972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t-EE" dirty="0" smtClean="0"/>
              <a:t>Maakondlike omavalitsusliitude koostööst ja arengust</a:t>
            </a:r>
            <a:endParaRPr lang="et-EE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04. oktoobril 2016</a:t>
            </a:r>
          </a:p>
          <a:p>
            <a:endParaRPr lang="et-EE" dirty="0"/>
          </a:p>
          <a:p>
            <a:r>
              <a:rPr lang="et-EE" dirty="0" smtClean="0"/>
              <a:t>Silvi Ojamuru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56116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612571" y="1407886"/>
            <a:ext cx="8892041" cy="4503336"/>
          </a:xfrm>
        </p:spPr>
        <p:txBody>
          <a:bodyPr>
            <a:noAutofit/>
          </a:bodyPr>
          <a:lstStyle/>
          <a:p>
            <a:pPr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b="1" dirty="0"/>
              <a:t>Töökogemused: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Kehtna </a:t>
            </a:r>
            <a:r>
              <a:rPr lang="et-EE" altLang="et-EE" sz="2000" dirty="0"/>
              <a:t>vallavanem 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Rapla </a:t>
            </a:r>
            <a:r>
              <a:rPr lang="et-EE" altLang="et-EE" sz="2000" dirty="0"/>
              <a:t>maavalitsuse </a:t>
            </a:r>
            <a:r>
              <a:rPr lang="et-EE" altLang="et-EE" sz="2000" dirty="0" smtClean="0"/>
              <a:t>arenguosakonna juhataja</a:t>
            </a:r>
            <a:endParaRPr lang="et-EE" altLang="et-EE" sz="2000" dirty="0"/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Raplamaa </a:t>
            </a:r>
            <a:r>
              <a:rPr lang="et-EE" altLang="et-EE" sz="2000" dirty="0"/>
              <a:t>Omavalitsuste Liidu </a:t>
            </a:r>
            <a:r>
              <a:rPr lang="et-EE" altLang="et-EE" sz="2000" dirty="0" smtClean="0"/>
              <a:t>tegevjuht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 </a:t>
            </a:r>
            <a:r>
              <a:rPr lang="et-EE" altLang="et-EE" sz="2000" dirty="0"/>
              <a:t>SA Raplamaa Omavalitsuste Arengufondi juhatuse   </a:t>
            </a:r>
            <a:r>
              <a:rPr lang="et-EE" altLang="et-EE" sz="2000" dirty="0" smtClean="0"/>
              <a:t>liige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 </a:t>
            </a:r>
            <a:r>
              <a:rPr lang="et-EE" altLang="et-EE" sz="2000" dirty="0"/>
              <a:t>Rapla vallavolikogu, Kehtna vallavolikogu </a:t>
            </a:r>
            <a:r>
              <a:rPr lang="et-EE" altLang="et-EE" sz="2000" dirty="0" smtClean="0"/>
              <a:t>liige</a:t>
            </a:r>
          </a:p>
          <a:p>
            <a:pPr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b="1" dirty="0" smtClean="0"/>
              <a:t>Haridus</a:t>
            </a:r>
            <a:r>
              <a:rPr lang="et-EE" altLang="et-EE" sz="2000" b="1" dirty="0"/>
              <a:t>: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maastikukujunduse </a:t>
            </a:r>
            <a:r>
              <a:rPr lang="et-EE" altLang="et-EE" sz="2000" dirty="0"/>
              <a:t>agronoom – Räpina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/>
              <a:t> metsamajanduse insener – EPA</a:t>
            </a:r>
          </a:p>
          <a:p>
            <a:pPr lvl="1">
              <a:buClr>
                <a:srgbClr val="003399"/>
              </a:buClr>
              <a:tabLst>
                <a:tab pos="323850" algn="l"/>
                <a:tab pos="428625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</a:tabLst>
              <a:defRPr/>
            </a:pPr>
            <a:r>
              <a:rPr lang="et-EE" altLang="et-EE" sz="2000" dirty="0" smtClean="0"/>
              <a:t>avaliku </a:t>
            </a:r>
            <a:r>
              <a:rPr lang="et-EE" altLang="et-EE" sz="2000" dirty="0"/>
              <a:t>halduse </a:t>
            </a:r>
            <a:r>
              <a:rPr lang="et-EE" altLang="et-EE" sz="2000" dirty="0" smtClean="0"/>
              <a:t>magister </a:t>
            </a:r>
            <a:r>
              <a:rPr lang="et-EE" altLang="et-EE" sz="2000" dirty="0"/>
              <a:t>MPA - SKA-TTÜ</a:t>
            </a:r>
          </a:p>
          <a:p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9853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Millest jutt?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592924" y="1553029"/>
            <a:ext cx="8911687" cy="477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b="1" dirty="0" smtClean="0"/>
              <a:t>Maakondlikud omavalitsuste liidud </a:t>
            </a:r>
          </a:p>
          <a:p>
            <a:r>
              <a:rPr lang="et-EE" dirty="0" smtClean="0"/>
              <a:t>asutati omavalitsuste poolt 1991.a.-1994.a.  -  esialgu maavolikogu kõrvale, sest omavalitsused polnud rahul maavolikogude tegevusega;</a:t>
            </a:r>
          </a:p>
          <a:p>
            <a:r>
              <a:rPr lang="et-EE" dirty="0" smtClean="0"/>
              <a:t>eraõiguslikud </a:t>
            </a:r>
            <a:r>
              <a:rPr lang="et-EE" dirty="0"/>
              <a:t>juriidilised isikud </a:t>
            </a:r>
            <a:r>
              <a:rPr lang="et-EE" dirty="0" smtClean="0"/>
              <a:t> (</a:t>
            </a:r>
            <a:r>
              <a:rPr lang="fi-FI" dirty="0" smtClean="0"/>
              <a:t>MTÜ</a:t>
            </a:r>
            <a:r>
              <a:rPr lang="et-EE" dirty="0" smtClean="0"/>
              <a:t> </a:t>
            </a:r>
            <a:r>
              <a:rPr lang="et-EE" dirty="0"/>
              <a:t>–</a:t>
            </a:r>
            <a:r>
              <a:rPr lang="et-EE" dirty="0" smtClean="0"/>
              <a:t>d), tegevust reguleerib Liitude seadus;</a:t>
            </a:r>
          </a:p>
          <a:p>
            <a:r>
              <a:rPr lang="et-EE" dirty="0" smtClean="0"/>
              <a:t>tegutsevad ja toimetavad kõikides maakondades, sisult ja vormilt kujunenud erinäolisteks;</a:t>
            </a:r>
          </a:p>
          <a:p>
            <a:r>
              <a:rPr lang="et-EE" dirty="0" smtClean="0"/>
              <a:t>MTÜ struktuur </a:t>
            </a:r>
            <a:r>
              <a:rPr lang="et-EE" dirty="0" smtClean="0"/>
              <a:t>- üldkoosolek, juhatus, büroo (1-6 töötajat);</a:t>
            </a:r>
          </a:p>
          <a:p>
            <a:r>
              <a:rPr lang="et-EE" dirty="0" smtClean="0"/>
              <a:t>rahastamine -  liikmemaksud, projektide-programmide vahendid, </a:t>
            </a:r>
            <a:r>
              <a:rPr lang="et-EE" dirty="0" smtClean="0"/>
              <a:t>sihtrahastamine </a:t>
            </a:r>
            <a:r>
              <a:rPr lang="et-EE" dirty="0" smtClean="0"/>
              <a:t>(</a:t>
            </a:r>
            <a:r>
              <a:rPr lang="et-EE" dirty="0" err="1" smtClean="0"/>
              <a:t>HtM</a:t>
            </a:r>
            <a:r>
              <a:rPr lang="et-EE" dirty="0" smtClean="0"/>
              <a:t>);</a:t>
            </a:r>
          </a:p>
          <a:p>
            <a:r>
              <a:rPr lang="et-EE" dirty="0" smtClean="0"/>
              <a:t>moodustanud </a:t>
            </a:r>
            <a:r>
              <a:rPr lang="et-EE" dirty="0" err="1" smtClean="0"/>
              <a:t>ühisasutusi</a:t>
            </a:r>
            <a:r>
              <a:rPr lang="et-EE" dirty="0" smtClean="0"/>
              <a:t>, fonde, sihtasutusi, MTÜsid ;</a:t>
            </a:r>
          </a:p>
          <a:p>
            <a:r>
              <a:rPr lang="et-EE" dirty="0" smtClean="0"/>
              <a:t>rahastatakse maakondlikke ühistegevusi (kultuur, sport, ühistranspordi korraldus, tervishoid, sotsiaalteenused, keskkonnaprojekte jne);</a:t>
            </a:r>
          </a:p>
          <a:p>
            <a:r>
              <a:rPr lang="et-EE" dirty="0" smtClean="0"/>
              <a:t>täidab </a:t>
            </a:r>
            <a:r>
              <a:rPr lang="et-EE" dirty="0"/>
              <a:t>seadusega pandud ja liikmete poolt delegeeritud ülesandeid</a:t>
            </a: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endParaRPr lang="et-EE" dirty="0" smtClean="0"/>
          </a:p>
          <a:p>
            <a:endParaRPr lang="et-EE" dirty="0"/>
          </a:p>
          <a:p>
            <a:endParaRPr lang="et-EE" dirty="0" smtClean="0"/>
          </a:p>
          <a:p>
            <a:endParaRPr lang="et-EE" dirty="0" smtClean="0"/>
          </a:p>
          <a:p>
            <a:pPr lvl="1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8641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569481" y="449938"/>
            <a:ext cx="8911687" cy="1074061"/>
          </a:xfrm>
        </p:spPr>
        <p:txBody>
          <a:bodyPr/>
          <a:lstStyle/>
          <a:p>
            <a:r>
              <a:rPr lang="et-EE" dirty="0" smtClean="0"/>
              <a:t>Ettepanekud riigireformi kavasse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569481" y="1523999"/>
            <a:ext cx="8911687" cy="48768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t-EE" dirty="0"/>
              <a:t>kõik sisult omavalitsuslikud ja maakonna arendustegevust puudutavad haldusülesanded anda maavalitsustelt üle maakondlikele omavalitsusliitudele;</a:t>
            </a:r>
          </a:p>
          <a:p>
            <a:pPr marL="685800" lvl="1">
              <a:defRPr/>
            </a:pPr>
            <a:r>
              <a:rPr lang="et-EE" sz="1800" dirty="0"/>
              <a:t>nt arengukavade koostamine ja kinnitamine on kohaliku elukeskkonna küsimus (KOV pädevus); </a:t>
            </a:r>
          </a:p>
          <a:p>
            <a:pPr>
              <a:defRPr/>
            </a:pPr>
            <a:r>
              <a:rPr lang="et-EE" dirty="0"/>
              <a:t>üleandmisele eelnevad muudatused vastavates õigusaktides ja kaasneb riigieelarveline rahastamine (vaja </a:t>
            </a:r>
            <a:r>
              <a:rPr lang="et-EE" dirty="0" err="1"/>
              <a:t>RESi</a:t>
            </a:r>
            <a:r>
              <a:rPr lang="et-EE" dirty="0"/>
              <a:t> sisse kirjutada) </a:t>
            </a:r>
            <a:r>
              <a:rPr lang="et-EE" dirty="0">
                <a:solidFill>
                  <a:srgbClr val="0070C0"/>
                </a:solidFill>
              </a:rPr>
              <a:t>Osaliselt kavandamisel</a:t>
            </a:r>
          </a:p>
          <a:p>
            <a:pPr>
              <a:defRPr/>
            </a:pPr>
            <a:r>
              <a:rPr lang="et-EE" dirty="0" err="1"/>
              <a:t>OVLid</a:t>
            </a:r>
            <a:r>
              <a:rPr lang="et-EE" dirty="0"/>
              <a:t> peavad saama avalik-õigusliku isiku staatuse (maakondlike arengustrateegiate, planeeringute kehtestamiseks jt). </a:t>
            </a:r>
            <a:r>
              <a:rPr lang="et-EE" dirty="0">
                <a:solidFill>
                  <a:srgbClr val="0070C0"/>
                </a:solidFill>
              </a:rPr>
              <a:t>Kavandatakse teisi </a:t>
            </a:r>
            <a:r>
              <a:rPr lang="et-EE" dirty="0" smtClean="0">
                <a:solidFill>
                  <a:srgbClr val="0070C0"/>
                </a:solidFill>
              </a:rPr>
              <a:t>lahendusi</a:t>
            </a:r>
          </a:p>
          <a:p>
            <a:pPr>
              <a:defRPr/>
            </a:pPr>
            <a:r>
              <a:rPr lang="et-EE" dirty="0"/>
              <a:t>maakondlike arenduskeskuste (MAK) haldamise andmine maakondlikele omavalitsuste liitudele. </a:t>
            </a:r>
            <a:r>
              <a:rPr lang="et-EE" dirty="0" smtClean="0">
                <a:solidFill>
                  <a:srgbClr val="0070C0"/>
                </a:solidFill>
              </a:rPr>
              <a:t>Kavandamisel</a:t>
            </a:r>
          </a:p>
          <a:p>
            <a:pPr>
              <a:defRPr/>
            </a:pPr>
            <a:r>
              <a:rPr lang="et-EE" dirty="0"/>
              <a:t>ühistranspordi-ja </a:t>
            </a:r>
            <a:r>
              <a:rPr lang="et-EE" dirty="0" smtClean="0"/>
              <a:t>jäätmekäitluse, sotsiaaltranspordi  </a:t>
            </a:r>
            <a:r>
              <a:rPr lang="et-EE" dirty="0"/>
              <a:t>korraldamiseks peame otstarbekaks ühest maakonnast suuremate valdkondlike </a:t>
            </a:r>
            <a:r>
              <a:rPr lang="et-EE" dirty="0" err="1"/>
              <a:t>ühisasutuste</a:t>
            </a:r>
            <a:r>
              <a:rPr lang="et-EE" dirty="0"/>
              <a:t> loomist.</a:t>
            </a:r>
            <a:r>
              <a:rPr lang="et-EE" dirty="0">
                <a:solidFill>
                  <a:srgbClr val="0070C0"/>
                </a:solidFill>
              </a:rPr>
              <a:t> Kavandamisel</a:t>
            </a:r>
          </a:p>
          <a:p>
            <a:pPr>
              <a:defRPr/>
            </a:pPr>
            <a:endParaRPr lang="et-EE" dirty="0">
              <a:solidFill>
                <a:srgbClr val="0070C0"/>
              </a:solidFill>
            </a:endParaRPr>
          </a:p>
          <a:p>
            <a:pPr>
              <a:defRPr/>
            </a:pPr>
            <a:endParaRPr lang="et-EE" dirty="0">
              <a:solidFill>
                <a:srgbClr val="0070C0"/>
              </a:solidFill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64745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788991"/>
              </p:ext>
            </p:extLst>
          </p:nvPr>
        </p:nvGraphicFramePr>
        <p:xfrm>
          <a:off x="1872344" y="493485"/>
          <a:ext cx="9550400" cy="60467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851226"/>
                <a:gridCol w="1861511"/>
                <a:gridCol w="1837663"/>
              </a:tblGrid>
              <a:tr h="734856"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haldusülesanne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täitjad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rahastamine</a:t>
                      </a:r>
                      <a:endParaRPr lang="et-EE" sz="1800" dirty="0"/>
                    </a:p>
                  </a:txBody>
                  <a:tcPr marT="45725" marB="45725"/>
                </a:tc>
              </a:tr>
              <a:tr h="1074741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effectLst/>
                        </a:rPr>
                        <a:t>Maakonna arengustrateegia ja valdkondlike arengustrateegiate koostamise ja täitmise korraldamine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 või KOV </a:t>
                      </a:r>
                      <a:r>
                        <a:rPr lang="et-EE" sz="1800" dirty="0" err="1" smtClean="0"/>
                        <a:t>ühisasutus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</a:t>
                      </a:r>
                      <a:endParaRPr lang="et-EE" sz="1800" dirty="0"/>
                    </a:p>
                  </a:txBody>
                  <a:tcPr marT="45725" marB="45725"/>
                </a:tc>
              </a:tr>
              <a:tr h="1383547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effectLst/>
                        </a:rPr>
                        <a:t>Regionaalarenguprogrammide  (siseriiklikud, europrogrammid jms</a:t>
                      </a:r>
                      <a:r>
                        <a:rPr lang="et-EE" sz="1800" i="1" kern="1200" dirty="0" smtClean="0">
                          <a:effectLst/>
                        </a:rPr>
                        <a:t>) </a:t>
                      </a:r>
                      <a:r>
                        <a:rPr lang="et-EE" sz="1800" i="1" kern="1200" dirty="0" err="1" smtClean="0">
                          <a:effectLst/>
                        </a:rPr>
                        <a:t>manageerimine</a:t>
                      </a:r>
                      <a:r>
                        <a:rPr lang="et-EE" sz="1800" kern="1200" dirty="0" smtClean="0">
                          <a:effectLst/>
                        </a:rPr>
                        <a:t>, projektide nõustamine, rahastamiseks</a:t>
                      </a:r>
                      <a:r>
                        <a:rPr lang="et-EE" sz="1800" kern="1200" baseline="0" dirty="0" smtClean="0">
                          <a:effectLst/>
                        </a:rPr>
                        <a:t> hinnangu andmine, </a:t>
                      </a:r>
                      <a:r>
                        <a:rPr lang="et-EE" sz="1800" kern="1200" dirty="0" smtClean="0">
                          <a:effectLst/>
                        </a:rPr>
                        <a:t>koordineerimine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</a:t>
                      </a:r>
                      <a:endParaRPr lang="et-EE" sz="1800" dirty="0"/>
                    </a:p>
                  </a:txBody>
                  <a:tcPr marT="45725" marB="45725"/>
                </a:tc>
              </a:tr>
              <a:tr h="1049862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effectLst/>
                        </a:rPr>
                        <a:t>Ühinenud omavalitsuste nõustamine üldplaneeringute ja DP-te  koostamisel, vajadusel planeeringute koostamine 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 või KOV </a:t>
                      </a:r>
                      <a:r>
                        <a:rPr lang="et-EE" sz="1800" dirty="0" err="1" smtClean="0"/>
                        <a:t>ühisasutus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25" marB="45725"/>
                </a:tc>
              </a:tr>
              <a:tr h="1049792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effectLst/>
                        </a:rPr>
                        <a:t>Maakondliku geoinfosüsteemi (GIS) haldamine, uuendamine, teenused </a:t>
                      </a:r>
                      <a:r>
                        <a:rPr lang="et-EE" sz="1800" kern="1200" dirty="0" err="1" smtClean="0">
                          <a:effectLst/>
                        </a:rPr>
                        <a:t>KOVidele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 või KOV </a:t>
                      </a:r>
                      <a:r>
                        <a:rPr lang="et-EE" sz="1800" dirty="0" err="1" smtClean="0"/>
                        <a:t>ühisasutus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</a:t>
                      </a:r>
                      <a:endParaRPr lang="et-EE" sz="1800" dirty="0"/>
                    </a:p>
                  </a:txBody>
                  <a:tcPr marT="45725" marB="45725"/>
                </a:tc>
              </a:tr>
              <a:tr h="753903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effectLst/>
                        </a:rPr>
                        <a:t>Maakondlik juriidiline nõustamine (</a:t>
                      </a:r>
                      <a:r>
                        <a:rPr lang="et-EE" sz="1800" kern="1200" dirty="0" err="1" smtClean="0">
                          <a:effectLst/>
                        </a:rPr>
                        <a:t>ühishangete</a:t>
                      </a:r>
                      <a:r>
                        <a:rPr lang="et-EE" sz="1800" kern="1200" dirty="0" smtClean="0">
                          <a:effectLst/>
                        </a:rPr>
                        <a:t>, lepingute, KOV õigusaktide nõustamine)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</a:t>
                      </a:r>
                      <a:endParaRPr lang="et-EE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25" marB="457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3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373299"/>
              </p:ext>
            </p:extLst>
          </p:nvPr>
        </p:nvGraphicFramePr>
        <p:xfrm>
          <a:off x="2220685" y="522513"/>
          <a:ext cx="9463314" cy="588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7971"/>
                <a:gridCol w="1493196"/>
                <a:gridCol w="1822147"/>
              </a:tblGrid>
              <a:tr h="417783"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haldusülesanne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täitjad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rahastaja</a:t>
                      </a:r>
                      <a:endParaRPr lang="et-EE" sz="1800" dirty="0"/>
                    </a:p>
                  </a:txBody>
                  <a:tcPr marT="45715" marB="45715"/>
                </a:tc>
              </a:tr>
              <a:tr h="1671168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Hariduskorralduslik ühistegevus (valdkondlike arengukavade koostamine, aineolümpiaadid, aineühendused, õpilaste, õpetajate ja juhtide ühisüritused, tunnustamised jms)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</a:t>
                      </a:r>
                      <a:endParaRPr lang="et-EE" sz="1800" dirty="0"/>
                    </a:p>
                  </a:txBody>
                  <a:tcPr marT="45715" marB="45715"/>
                </a:tc>
              </a:tr>
              <a:tr h="1815393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Kultuurikorralduslik ühistegevus (valdkondlike arengukavade koostamine, laulu- ja tantsupidude korraldamise koordineerimine, kultuuriprogrammide, valdkonna arendusprojektide koostamine ja </a:t>
                      </a:r>
                      <a:r>
                        <a:rPr lang="et-EE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manageerimine</a:t>
                      </a:r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koolitused, tunnustamised jms)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</a:t>
                      </a:r>
                      <a:endParaRPr lang="et-EE" sz="1800" dirty="0"/>
                    </a:p>
                  </a:txBody>
                  <a:tcPr marT="45715" marB="45715"/>
                </a:tc>
              </a:tr>
              <a:tr h="1984514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Spordi-, noorsoo ja </a:t>
                      </a:r>
                      <a:r>
                        <a:rPr lang="et-E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tervisedenduse</a:t>
                      </a:r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maakondlik ühistegevus (valdkondlike arengukavade koostamine, ennetustegevus, teavitused, programmid, koolitused, maakondlike ühisürituste korraldamise koordineerimine)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OVL/mk </a:t>
                      </a:r>
                      <a:r>
                        <a:rPr lang="et-EE" sz="1800" dirty="0" err="1" smtClean="0"/>
                        <a:t>spordiliit</a:t>
                      </a:r>
                      <a:endParaRPr lang="et-EE" sz="18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RE/KOV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15" marB="457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0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70824"/>
              </p:ext>
            </p:extLst>
          </p:nvPr>
        </p:nvGraphicFramePr>
        <p:xfrm>
          <a:off x="2104572" y="537030"/>
          <a:ext cx="9477828" cy="5921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6906"/>
                <a:gridCol w="1506200"/>
                <a:gridCol w="1734722"/>
              </a:tblGrid>
              <a:tr h="401478"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Haldusülesanne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täitjad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rahastajad</a:t>
                      </a:r>
                      <a:endParaRPr lang="et-EE" sz="1800" dirty="0"/>
                    </a:p>
                  </a:txBody>
                  <a:tcPr marT="45718" marB="45718"/>
                </a:tc>
              </a:tr>
              <a:tr h="1605956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Tervishoiukorralduse ja sotsiaalhoolekande  maakondlik ühistegevus (valdkondlike arengukavade koostamine, </a:t>
                      </a:r>
                      <a:r>
                        <a:rPr lang="et-E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ühisteenused</a:t>
                      </a:r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vastavate ühisprojektide, koolituste, ühisürituste koordineerimine jne)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RE/KOV </a:t>
                      </a:r>
                      <a:r>
                        <a:rPr lang="et-EE" sz="1800" dirty="0" err="1" smtClean="0"/>
                        <a:t>ühisrahastus</a:t>
                      </a:r>
                      <a:r>
                        <a:rPr lang="et-EE" sz="1800" dirty="0" smtClean="0"/>
                        <a:t>/ programmid</a:t>
                      </a:r>
                      <a:endParaRPr lang="et-EE" sz="1800" dirty="0"/>
                    </a:p>
                  </a:txBody>
                  <a:tcPr marT="45718" marB="45718"/>
                </a:tc>
              </a:tr>
              <a:tr h="1304836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Maakonna </a:t>
                      </a:r>
                      <a:r>
                        <a:rPr lang="et-E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ühisturundus</a:t>
                      </a:r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PR, turismikorraldus (ühised trükised, osalemine messidel, suhtlemine meediaga, maakonna infoportaal, TIK jne)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OVL/</a:t>
                      </a:r>
                    </a:p>
                    <a:p>
                      <a:r>
                        <a:rPr lang="et-EE" sz="1800" dirty="0" smtClean="0"/>
                        <a:t>MAK/</a:t>
                      </a:r>
                    </a:p>
                    <a:p>
                      <a:r>
                        <a:rPr lang="et-EE" sz="1800" dirty="0" smtClean="0"/>
                        <a:t>TIK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RE, EAS, 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18" marB="45718"/>
                </a:tc>
              </a:tr>
              <a:tr h="1003717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Kodanikuühiskonna alane ühistegevus (valdkondlikud ühisprojektid, nõustamine, koolitused jms)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OVL, MAK;</a:t>
                      </a:r>
                    </a:p>
                    <a:p>
                      <a:r>
                        <a:rPr lang="et-EE" sz="1600" dirty="0" smtClean="0"/>
                        <a:t>(LEADER)</a:t>
                      </a:r>
                      <a:endParaRPr lang="et-EE" sz="16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KÜSK, 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18" marB="45718"/>
                </a:tc>
              </a:tr>
              <a:tr h="1605840">
                <a:tc>
                  <a:txBody>
                    <a:bodyPr/>
                    <a:lstStyle/>
                    <a:p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Ettevõtluse alane ühistegevus (valdkondlikud ühisprojektid, ettevõtlusalade </a:t>
                      </a:r>
                      <a:r>
                        <a:rPr lang="et-E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ühisturundus</a:t>
                      </a:r>
                      <a:r>
                        <a:rPr lang="et-E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investorteenindus, nõustamised ja koolitused)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OVL, MAK,</a:t>
                      </a:r>
                    </a:p>
                    <a:p>
                      <a:r>
                        <a:rPr lang="et-EE" sz="1800" dirty="0" smtClean="0"/>
                        <a:t>(LEADER)</a:t>
                      </a:r>
                      <a:endParaRPr lang="et-EE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t-EE" sz="1800" dirty="0" smtClean="0"/>
                        <a:t>EAS, KOV </a:t>
                      </a:r>
                      <a:r>
                        <a:rPr lang="et-EE" sz="1800" dirty="0" err="1" smtClean="0"/>
                        <a:t>ühisrahastus</a:t>
                      </a:r>
                      <a:endParaRPr lang="et-EE" sz="1800" dirty="0"/>
                    </a:p>
                  </a:txBody>
                  <a:tcPr marT="45718" marB="4571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73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et-EE" b="1" u="sng" dirty="0"/>
              <a:t>Riigi haldussüsteem on terviklik</a:t>
            </a:r>
            <a:r>
              <a:rPr lang="et-EE" dirty="0"/>
              <a:t>. Ühe või mitme tasandi reformimine mõjutab otseselt teisi tasandeid. Riigireformi on vaja kogu riigi haldussüsteemi efektiivsema toimimise saavutamiseks;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t-EE" dirty="0"/>
              <a:t>On vaja leppida kokku avaliku sektori ülesannete  selges jaotuses keskvalitsuse ja omavalitsuste vahel.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t-EE" dirty="0"/>
              <a:t>On vaja kujundada ülesannete jaotusele vastav maksusüsteem ning maksutulude jagunemine. Peab olema selge seos maksude ja nende eest saadud teenuste vahel.</a:t>
            </a:r>
          </a:p>
        </p:txBody>
      </p:sp>
    </p:spTree>
    <p:extLst>
      <p:ext uri="{BB962C8B-B14F-4D97-AF65-F5344CB8AC3E}">
        <p14:creationId xmlns:p14="http://schemas.microsoft.com/office/powerpoint/2010/main" val="3168506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Kuidas edasi?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omavalitsuste ühinemised </a:t>
            </a:r>
            <a:r>
              <a:rPr lang="et-EE" dirty="0"/>
              <a:t>2016.-2017.a </a:t>
            </a:r>
            <a:r>
              <a:rPr lang="et-EE" dirty="0" smtClean="0"/>
              <a:t>(OVL kaasatud);</a:t>
            </a:r>
          </a:p>
          <a:p>
            <a:r>
              <a:rPr lang="et-EE" dirty="0" err="1" smtClean="0"/>
              <a:t>OVliitude</a:t>
            </a:r>
            <a:r>
              <a:rPr lang="et-EE" dirty="0" smtClean="0"/>
              <a:t> ja </a:t>
            </a:r>
            <a:r>
              <a:rPr lang="et-EE" dirty="0" err="1" smtClean="0"/>
              <a:t>MAKide</a:t>
            </a:r>
            <a:r>
              <a:rPr lang="et-EE" dirty="0" smtClean="0"/>
              <a:t> ühiste pikemaajaliste arengustrateegiate koostamine;</a:t>
            </a:r>
          </a:p>
          <a:p>
            <a:r>
              <a:rPr lang="et-EE" dirty="0" smtClean="0"/>
              <a:t>maavalitsuste tegevuse ümberkorralduste kavandamine 2017.-2018.a.</a:t>
            </a:r>
          </a:p>
          <a:p>
            <a:r>
              <a:rPr lang="et-EE" dirty="0"/>
              <a:t>v</a:t>
            </a:r>
            <a:r>
              <a:rPr lang="et-EE" dirty="0" smtClean="0"/>
              <a:t>astavad muudatused õigusaktides ja riigi eelarvestrateegias 2017.a.</a:t>
            </a:r>
          </a:p>
          <a:p>
            <a:r>
              <a:rPr lang="et-EE" dirty="0" smtClean="0"/>
              <a:t> muutuste realiseerumine 2018.-2019.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8874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t-EE" dirty="0" smtClean="0"/>
              <a:t>Lõpetuseks emeriitprofessor Ülo </a:t>
            </a:r>
            <a:r>
              <a:rPr lang="et-EE" dirty="0" err="1" smtClean="0"/>
              <a:t>Vooglaidi</a:t>
            </a:r>
            <a:r>
              <a:rPr lang="et-EE" dirty="0" smtClean="0"/>
              <a:t> raamatust</a:t>
            </a:r>
            <a:endParaRPr lang="et-EE" dirty="0"/>
          </a:p>
        </p:txBody>
      </p:sp>
      <p:sp>
        <p:nvSpPr>
          <p:cNvPr id="27651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altLang="et-EE" sz="2400" dirty="0"/>
          </a:p>
          <a:p>
            <a:pPr marL="0" indent="0">
              <a:buNone/>
            </a:pPr>
            <a:r>
              <a:rPr lang="et-EE" altLang="et-EE" dirty="0"/>
              <a:t>Juba kaks tuhat aastat tagasi Vanas Roomas, saadi aru, et kui miski on läinud väga viltu, siis on õgvendamiseks vaja vähemalt kolme eeldust:  </a:t>
            </a:r>
          </a:p>
          <a:p>
            <a:r>
              <a:rPr lang="et-EE" altLang="et-EE" dirty="0" smtClean="0"/>
              <a:t>Peab olema: </a:t>
            </a:r>
          </a:p>
          <a:p>
            <a:pPr marL="0" indent="0">
              <a:buNone/>
            </a:pPr>
            <a:r>
              <a:rPr lang="et-EE" altLang="et-EE" dirty="0" smtClean="0"/>
              <a:t>		palju </a:t>
            </a:r>
            <a:r>
              <a:rPr lang="et-EE" altLang="et-EE" b="1" u="sng" dirty="0" smtClean="0"/>
              <a:t>tarkust</a:t>
            </a:r>
            <a:r>
              <a:rPr lang="et-EE" altLang="et-EE" dirty="0" smtClean="0"/>
              <a:t>, et avastada häda põhjused; </a:t>
            </a:r>
            <a:endParaRPr lang="et-EE" altLang="et-EE" dirty="0" smtClean="0"/>
          </a:p>
          <a:p>
            <a:pPr marL="0" indent="0">
              <a:buNone/>
            </a:pPr>
            <a:r>
              <a:rPr lang="et-EE" altLang="et-EE" dirty="0" smtClean="0"/>
              <a:t>		palju </a:t>
            </a:r>
            <a:r>
              <a:rPr lang="et-EE" altLang="et-EE" b="1" u="sng" dirty="0" smtClean="0"/>
              <a:t>oskusi</a:t>
            </a:r>
            <a:r>
              <a:rPr lang="et-EE" altLang="et-EE" dirty="0" smtClean="0"/>
              <a:t>, et need põhjused lühidalt, selgelt ja täpselt sõnastada,</a:t>
            </a:r>
          </a:p>
          <a:p>
            <a:pPr marL="0" indent="0">
              <a:buNone/>
            </a:pPr>
            <a:r>
              <a:rPr lang="et-EE" altLang="et-EE" dirty="0" smtClean="0"/>
              <a:t>		palju </a:t>
            </a:r>
            <a:r>
              <a:rPr lang="et-EE" altLang="et-EE" b="1" u="sng" dirty="0" smtClean="0"/>
              <a:t>julgust,</a:t>
            </a:r>
            <a:r>
              <a:rPr lang="et-EE" altLang="et-EE" dirty="0" smtClean="0"/>
              <a:t> et need põhjused ka avalikustada: must-valgel kirja </a:t>
            </a:r>
            <a:r>
              <a:rPr lang="et-EE" altLang="et-EE" dirty="0" smtClean="0"/>
              <a:t>				panna </a:t>
            </a:r>
            <a:r>
              <a:rPr lang="et-EE" altLang="et-EE" dirty="0" smtClean="0"/>
              <a:t>ja valjul häälel  välja öelda.</a:t>
            </a:r>
          </a:p>
          <a:p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4961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709863" y="3609975"/>
            <a:ext cx="7454900" cy="1530350"/>
          </a:xfrm>
        </p:spPr>
        <p:txBody>
          <a:bodyPr vert="horz" lIns="0" tIns="0" rIns="0" bIns="0" rtlCol="0" anchor="t">
            <a:normAutofit fontScale="90000"/>
          </a:bodyPr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et-EE" dirty="0" err="1" smtClean="0"/>
              <a:t>Tänan</a:t>
            </a:r>
            <a:r>
              <a:rPr lang="en-GB" altLang="et-EE" dirty="0" smtClean="0"/>
              <a:t> </a:t>
            </a:r>
            <a:r>
              <a:rPr lang="en-GB" altLang="et-EE" dirty="0" err="1" smtClean="0"/>
              <a:t>tähelepanu</a:t>
            </a:r>
            <a:r>
              <a:rPr lang="en-GB" altLang="et-EE" dirty="0" smtClean="0"/>
              <a:t> </a:t>
            </a:r>
            <a:r>
              <a:rPr lang="en-GB" altLang="et-EE" dirty="0" err="1" smtClean="0"/>
              <a:t>eest</a:t>
            </a:r>
            <a:r>
              <a:rPr lang="en-GB" altLang="et-EE" dirty="0" smtClean="0"/>
              <a:t>!</a:t>
            </a:r>
            <a:br>
              <a:rPr lang="en-GB" altLang="et-EE" dirty="0" smtClean="0"/>
            </a:br>
            <a:r>
              <a:rPr lang="en-GB" altLang="et-EE" dirty="0" smtClean="0"/>
              <a:t/>
            </a:r>
            <a:br>
              <a:rPr lang="en-GB" altLang="et-EE" dirty="0" smtClean="0"/>
            </a:br>
            <a:r>
              <a:rPr lang="et-EE" altLang="et-EE" dirty="0" smtClean="0"/>
              <a:t>Tarkust, oskusi ja julgust meile kõigile!</a:t>
            </a:r>
            <a:endParaRPr lang="en-GB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3820123070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ohukõrred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2112</TotalTime>
  <Words>676</Words>
  <Application>Microsoft Office PowerPoint</Application>
  <PresentationFormat>Laiekraan</PresentationFormat>
  <Paragraphs>102</Paragraphs>
  <Slides>11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</vt:lpstr>
      <vt:lpstr>Wingdings 3</vt:lpstr>
      <vt:lpstr>Rohukõrred</vt:lpstr>
      <vt:lpstr>Maakondlike omavalitsusliitude koostööst ja arengust</vt:lpstr>
      <vt:lpstr>PowerPointi esitlus</vt:lpstr>
      <vt:lpstr>Millest jutt?</vt:lpstr>
      <vt:lpstr>Ettepanekud riigireformi kavasse</vt:lpstr>
      <vt:lpstr>PowerPointi esitlus</vt:lpstr>
      <vt:lpstr>PowerPointi esitlus</vt:lpstr>
      <vt:lpstr>PowerPointi esitlus</vt:lpstr>
      <vt:lpstr>PowerPointi esitlus</vt:lpstr>
      <vt:lpstr>Kuidas edasi?</vt:lpstr>
      <vt:lpstr>Lõpetuseks emeriitprofessor Ülo Vooglaidi raamatust</vt:lpstr>
      <vt:lpstr>Tänan tähelepanu eest!  Tarkust, oskusi ja julgust meile kõigile!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Omavalitsuste ühinemisläbirääkimised</dc:title>
  <dc:creator>Silvi</dc:creator>
  <cp:lastModifiedBy>Silvi</cp:lastModifiedBy>
  <cp:revision>79</cp:revision>
  <dcterms:created xsi:type="dcterms:W3CDTF">2016-08-11T11:37:21Z</dcterms:created>
  <dcterms:modified xsi:type="dcterms:W3CDTF">2016-10-04T06:22:56Z</dcterms:modified>
</cp:coreProperties>
</file>