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2" r:id="rId6"/>
    <p:sldId id="264" r:id="rId7"/>
    <p:sldId id="265" r:id="rId8"/>
    <p:sldId id="263" r:id="rId9"/>
    <p:sldId id="267" r:id="rId10"/>
    <p:sldId id="269" r:id="rId11"/>
    <p:sldId id="268" r:id="rId12"/>
    <p:sldId id="270" r:id="rId13"/>
    <p:sldId id="271" r:id="rId14"/>
    <p:sldId id="272" r:id="rId15"/>
    <p:sldId id="26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77" autoAdjust="0"/>
  </p:normalViewPr>
  <p:slideViewPr>
    <p:cSldViewPr>
      <p:cViewPr varScale="1">
        <p:scale>
          <a:sx n="60" d="100"/>
          <a:sy n="60" d="100"/>
        </p:scale>
        <p:origin x="-14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25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D0965-06FA-4702-BA43-ADE9811A64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8B426-B9BC-4C7E-B6A3-4A7146554B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4810C-97A1-48BB-B040-828EB55EAB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68413"/>
            <a:ext cx="3810000" cy="4465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3810000" cy="4465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A2EFF-3341-4BF8-964C-2CC58B5C1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68F94-E8FE-498F-B76A-29FC908812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135AA-413D-426F-8E54-403E6DF196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259A4-2F2E-42EB-876E-C5F755B8DF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E88FB-3FDD-42D8-BF83-963CAE498B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E93F6-C747-4411-8E62-223E600453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45A52D-FDED-4DE7-BDF3-8C03F0FE26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60350"/>
            <a:ext cx="1943100" cy="5473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60350"/>
            <a:ext cx="5676900" cy="5473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176B0-3426-4F97-8249-883E9F11ED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60350"/>
            <a:ext cx="7772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Klõpsake tiitlilaadi muutmiseks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68413"/>
            <a:ext cx="77724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Klõpsake juhtslaidi teksti laadide redigeerimiseks</a:t>
            </a:r>
          </a:p>
          <a:p>
            <a:pPr lvl="1"/>
            <a:r>
              <a:rPr lang="en-US" smtClean="0"/>
              <a:t>Teine tase</a:t>
            </a:r>
          </a:p>
          <a:p>
            <a:pPr lvl="2"/>
            <a:r>
              <a:rPr lang="en-US" smtClean="0"/>
              <a:t>Kolmas tase</a:t>
            </a:r>
          </a:p>
          <a:p>
            <a:pPr lvl="3"/>
            <a:r>
              <a:rPr lang="en-US" smtClean="0"/>
              <a:t>Neljas tase</a:t>
            </a:r>
          </a:p>
          <a:p>
            <a:pPr lvl="4"/>
            <a:r>
              <a:rPr lang="en-US" smtClean="0"/>
              <a:t>Viies tase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19800" y="6248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84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248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B0C7AD1-8711-4C30-BABB-BD0406E71A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914400" y="1138238"/>
            <a:ext cx="739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Eesti KOV ajalugu ja tulevik tänase reformi prisma läbi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/>
              <a:t>Eesti I Omavalitsuspäev, Riigikogu 04.oktoober 2016</a:t>
            </a:r>
          </a:p>
          <a:p>
            <a:r>
              <a:rPr lang="et-EE" sz="2000" dirty="0" smtClean="0"/>
              <a:t>Dr. Georg </a:t>
            </a:r>
            <a:r>
              <a:rPr lang="et-EE" sz="2000" dirty="0" err="1" smtClean="0"/>
              <a:t>Sootla</a:t>
            </a:r>
            <a:r>
              <a:rPr lang="et-EE" sz="2000" dirty="0" smtClean="0"/>
              <a:t> TLÜ, </a:t>
            </a:r>
            <a:r>
              <a:rPr lang="et-EE" sz="2000" dirty="0" err="1" smtClean="0"/>
              <a:t>Kersten</a:t>
            </a:r>
            <a:r>
              <a:rPr lang="et-EE" sz="2000" dirty="0" smtClean="0"/>
              <a:t> </a:t>
            </a:r>
            <a:r>
              <a:rPr lang="et-EE" sz="2000" dirty="0" err="1" smtClean="0"/>
              <a:t>Kattai</a:t>
            </a:r>
            <a:r>
              <a:rPr lang="et-EE" sz="2000" dirty="0" smtClean="0"/>
              <a:t> TLÜ, Dr. Mikk Lõhmus TTÜ, Sulev </a:t>
            </a:r>
            <a:r>
              <a:rPr lang="et-EE" sz="2000" dirty="0"/>
              <a:t>Lääne, </a:t>
            </a:r>
            <a:r>
              <a:rPr lang="et-EE" sz="2000" dirty="0" smtClean="0"/>
              <a:t>TLÜ, Dr. Sulev </a:t>
            </a:r>
            <a:r>
              <a:rPr lang="et-EE" sz="2000" dirty="0"/>
              <a:t>Mäeltsemees, </a:t>
            </a:r>
            <a:r>
              <a:rPr lang="et-EE" sz="2000" dirty="0" smtClean="0"/>
              <a:t>TTÜ, </a:t>
            </a:r>
            <a:r>
              <a:rPr lang="et-EE" sz="2000" dirty="0" err="1" smtClean="0"/>
              <a:t>Rivo</a:t>
            </a:r>
            <a:r>
              <a:rPr lang="et-EE" sz="2000" dirty="0" smtClean="0"/>
              <a:t> </a:t>
            </a:r>
            <a:r>
              <a:rPr lang="et-EE" sz="2000" dirty="0"/>
              <a:t>Noorkõiv, </a:t>
            </a:r>
            <a:r>
              <a:rPr lang="et-EE" sz="2000" dirty="0" smtClean="0"/>
              <a:t>Dr. </a:t>
            </a:r>
            <a:r>
              <a:rPr lang="et-EE" sz="2000" dirty="0" err="1" smtClean="0"/>
              <a:t>Garri</a:t>
            </a:r>
            <a:r>
              <a:rPr lang="et-EE" sz="2000" dirty="0" smtClean="0"/>
              <a:t> </a:t>
            </a:r>
            <a:r>
              <a:rPr lang="et-EE" sz="2000" dirty="0"/>
              <a:t>Raagmaa, </a:t>
            </a:r>
            <a:r>
              <a:rPr lang="et-EE" sz="2000" dirty="0" smtClean="0"/>
              <a:t>TÜ, Dr. U</a:t>
            </a:r>
            <a:r>
              <a:rPr lang="sv-SE" sz="2000" dirty="0" smtClean="0"/>
              <a:t>no </a:t>
            </a:r>
            <a:r>
              <a:rPr lang="sv-SE" sz="2000" dirty="0" err="1"/>
              <a:t>Silberg</a:t>
            </a:r>
            <a:r>
              <a:rPr lang="sv-SE" sz="2000" dirty="0"/>
              <a:t>, SKA</a:t>
            </a:r>
            <a:r>
              <a:rPr lang="sv-SE" sz="2000" dirty="0" smtClean="0"/>
              <a:t>,</a:t>
            </a:r>
            <a:r>
              <a:rPr lang="et-EE" sz="2000" dirty="0" smtClean="0"/>
              <a:t> Dr. Eerik-Juhan Truuväli</a:t>
            </a:r>
            <a:endParaRPr lang="et-E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/>
              <a:t>Põhiküsimused </a:t>
            </a:r>
            <a:r>
              <a:rPr lang="et-EE" b="1" dirty="0" smtClean="0"/>
              <a:t>arengute mõtestamisel?</a:t>
            </a:r>
            <a:r>
              <a:rPr lang="et-EE" dirty="0"/>
              <a:t/>
            </a:r>
            <a:br>
              <a:rPr lang="et-EE" dirty="0"/>
            </a:b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dirty="0" smtClean="0"/>
              <a:t> </a:t>
            </a:r>
            <a:r>
              <a:rPr lang="et-EE" sz="2800" dirty="0" smtClean="0"/>
              <a:t>Ajaloolise </a:t>
            </a:r>
            <a:r>
              <a:rPr lang="et-EE" sz="2800" dirty="0" err="1" smtClean="0"/>
              <a:t>institutsionalismi</a:t>
            </a:r>
            <a:r>
              <a:rPr lang="et-EE" sz="2800" dirty="0" smtClean="0"/>
              <a:t> raamistik – rajasõltuvus ja kriitilised nihked,</a:t>
            </a:r>
          </a:p>
          <a:p>
            <a:pPr lvl="0"/>
            <a:r>
              <a:rPr lang="et-EE" sz="2800" dirty="0" smtClean="0"/>
              <a:t>Kuivõrd järjepidevad on </a:t>
            </a:r>
            <a:r>
              <a:rPr lang="et-EE" sz="2800" dirty="0"/>
              <a:t>rahva baasuskumused </a:t>
            </a:r>
            <a:r>
              <a:rPr lang="et-EE" sz="2800" dirty="0" smtClean="0"/>
              <a:t>avalikust võimust ja kujunenud võimumustrid? </a:t>
            </a:r>
            <a:endParaRPr lang="et-EE" sz="2800" dirty="0"/>
          </a:p>
          <a:p>
            <a:pPr lvl="0"/>
            <a:r>
              <a:rPr lang="et-EE" sz="2800" dirty="0"/>
              <a:t>Mil määral </a:t>
            </a:r>
            <a:r>
              <a:rPr lang="et-EE" sz="2800" dirty="0" smtClean="0"/>
              <a:t>saab „</a:t>
            </a:r>
            <a:r>
              <a:rPr lang="et-EE" sz="2800" dirty="0"/>
              <a:t>konstrueerida“ uusi arengusuundi </a:t>
            </a:r>
            <a:r>
              <a:rPr lang="et-EE" sz="2800" dirty="0" smtClean="0"/>
              <a:t>? S.t. kas uute </a:t>
            </a:r>
            <a:r>
              <a:rPr lang="et-EE" sz="2800" dirty="0"/>
              <a:t>institutsioonide </a:t>
            </a:r>
            <a:r>
              <a:rPr lang="et-EE" sz="2800" dirty="0" smtClean="0"/>
              <a:t>disainil on </a:t>
            </a:r>
            <a:r>
              <a:rPr lang="et-EE" sz="2800" dirty="0"/>
              <a:t>piirid? </a:t>
            </a:r>
            <a:endParaRPr lang="et-EE" sz="2800" dirty="0" smtClean="0"/>
          </a:p>
          <a:p>
            <a:pPr lvl="0"/>
            <a:r>
              <a:rPr lang="et-EE" sz="2800" dirty="0" smtClean="0"/>
              <a:t>Või on uuendus kui </a:t>
            </a:r>
            <a:r>
              <a:rPr lang="et-EE" sz="2800" dirty="0"/>
              <a:t>hästi unustatud traditsiooni jätkamine?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09990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Eesti arengute põhietapid ja põhimudel I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dirty="0" smtClean="0"/>
              <a:t> </a:t>
            </a:r>
            <a:r>
              <a:rPr lang="et-EE" sz="2800" dirty="0" smtClean="0"/>
              <a:t>1816/19 </a:t>
            </a:r>
            <a:r>
              <a:rPr lang="et-EE" sz="2800" dirty="0"/>
              <a:t>seadused ja 1866 </a:t>
            </a:r>
            <a:r>
              <a:rPr lang="et-EE" sz="2800" dirty="0" smtClean="0"/>
              <a:t>jätk = </a:t>
            </a:r>
            <a:r>
              <a:rPr lang="et-EE" sz="2800" dirty="0"/>
              <a:t>on Preisimaa (</a:t>
            </a:r>
            <a:r>
              <a:rPr lang="et-EE" sz="2800" dirty="0" err="1"/>
              <a:t>vom</a:t>
            </a:r>
            <a:r>
              <a:rPr lang="et-EE" sz="2800" dirty="0"/>
              <a:t> </a:t>
            </a:r>
            <a:r>
              <a:rPr lang="et-EE" sz="2800" dirty="0" err="1"/>
              <a:t>Steini</a:t>
            </a:r>
            <a:r>
              <a:rPr lang="et-EE" sz="2800" dirty="0"/>
              <a:t>) </a:t>
            </a:r>
            <a:r>
              <a:rPr lang="et-EE" sz="2800" dirty="0" smtClean="0"/>
              <a:t>kuid ka Jakobiinide ideed  </a:t>
            </a:r>
            <a:r>
              <a:rPr lang="et-EE" sz="2800" dirty="0"/>
              <a:t>Läänemere kubermangude jaoks.  </a:t>
            </a:r>
          </a:p>
          <a:p>
            <a:pPr lvl="0"/>
            <a:r>
              <a:rPr lang="et-EE" sz="2800" dirty="0"/>
              <a:t>1938 aasta reformid </a:t>
            </a:r>
            <a:r>
              <a:rPr lang="et-EE" sz="2800" dirty="0" smtClean="0"/>
              <a:t>– </a:t>
            </a:r>
            <a:r>
              <a:rPr lang="et-EE" sz="2800" dirty="0" smtClean="0"/>
              <a:t>paradigma </a:t>
            </a:r>
            <a:r>
              <a:rPr lang="et-EE" sz="2800" dirty="0" smtClean="0"/>
              <a:t>kohandatud Eesti </a:t>
            </a:r>
            <a:r>
              <a:rPr lang="et-EE" sz="2800" dirty="0" smtClean="0"/>
              <a:t>eripärale. </a:t>
            </a:r>
            <a:endParaRPr lang="et-EE" sz="2800" dirty="0" smtClean="0"/>
          </a:p>
          <a:p>
            <a:pPr lvl="0"/>
            <a:r>
              <a:rPr lang="et-EE" sz="2800" dirty="0" smtClean="0"/>
              <a:t> </a:t>
            </a:r>
            <a:r>
              <a:rPr lang="et-EE" sz="2800" b="1" dirty="0" smtClean="0"/>
              <a:t>See on -s</a:t>
            </a:r>
            <a:r>
              <a:rPr lang="et-EE" sz="2800" b="1" dirty="0" smtClean="0"/>
              <a:t>ulandunud </a:t>
            </a:r>
            <a:r>
              <a:rPr lang="et-EE" sz="2800" b="1" dirty="0" smtClean="0"/>
              <a:t>võimumuster </a:t>
            </a:r>
            <a:r>
              <a:rPr lang="et-EE" sz="2800" dirty="0" smtClean="0"/>
              <a:t>– kus keskvõim </a:t>
            </a:r>
            <a:r>
              <a:rPr lang="et-EE" sz="2800" dirty="0"/>
              <a:t>kui kohaliku kogukonna protežee </a:t>
            </a:r>
            <a:r>
              <a:rPr lang="et-EE" sz="2800" dirty="0" smtClean="0"/>
              <a:t>ja kogukond </a:t>
            </a:r>
            <a:r>
              <a:rPr lang="et-EE" sz="2800" dirty="0"/>
              <a:t>kui keskvõimu usaldusisik riigi asjades kohapeal. </a:t>
            </a:r>
            <a:endParaRPr lang="et-EE" sz="2800" dirty="0" smtClean="0"/>
          </a:p>
        </p:txBody>
      </p:sp>
    </p:spTree>
    <p:extLst>
      <p:ext uri="{BB962C8B-B14F-4D97-AF65-F5344CB8AC3E}">
        <p14:creationId xmlns:p14="http://schemas.microsoft.com/office/powerpoint/2010/main" val="6746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Eesti arengute põhietapid ja põhimudel</a:t>
            </a:r>
            <a:r>
              <a:rPr lang="et-EE" baseline="0" dirty="0" smtClean="0"/>
              <a:t> II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7772400" cy="4465637"/>
          </a:xfrm>
        </p:spPr>
        <p:txBody>
          <a:bodyPr/>
          <a:lstStyle/>
          <a:p>
            <a:pPr lvl="0"/>
            <a:r>
              <a:rPr lang="et-EE" dirty="0" smtClean="0"/>
              <a:t> </a:t>
            </a:r>
            <a:r>
              <a:rPr lang="et-EE" sz="2800" dirty="0"/>
              <a:t>1989 ja 1993: teine kontekst ja teised mõjud. Põhjamaad ja kohalik demokraatia. </a:t>
            </a:r>
            <a:endParaRPr lang="et-EE" sz="2800" dirty="0" smtClean="0"/>
          </a:p>
          <a:p>
            <a:pPr lvl="0"/>
            <a:r>
              <a:rPr lang="et-EE" sz="2800" dirty="0" smtClean="0"/>
              <a:t>Asja </a:t>
            </a:r>
            <a:r>
              <a:rPr lang="et-EE" sz="2800" dirty="0"/>
              <a:t>tuum - kesk ja kohaliku valitsemise </a:t>
            </a:r>
            <a:r>
              <a:rPr lang="et-EE" sz="2800" b="1" dirty="0"/>
              <a:t>duaalne mudel, kus riigi ja kohalik avalik võim on lahutatud.</a:t>
            </a:r>
            <a:r>
              <a:rPr lang="et-EE" sz="2800" dirty="0"/>
              <a:t>  </a:t>
            </a:r>
            <a:endParaRPr lang="et-EE" sz="2800" dirty="0" smtClean="0"/>
          </a:p>
          <a:p>
            <a:pPr lvl="0"/>
            <a:r>
              <a:rPr lang="et-EE" sz="2800" dirty="0" smtClean="0"/>
              <a:t>1989 erijoon – KOV kui </a:t>
            </a:r>
            <a:r>
              <a:rPr lang="et-EE" sz="2800" dirty="0"/>
              <a:t>kaitsva institutsiooni kujundamine keskvõimu sekkumise eest ja taotlus kogu avalik võim kohapeal „ära katta“. </a:t>
            </a:r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56739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t-EE" sz="3200" b="1" dirty="0" smtClean="0"/>
              <a:t>20 aastaga toimub oluline </a:t>
            </a:r>
            <a:r>
              <a:rPr lang="et-EE" sz="3200" b="1" dirty="0"/>
              <a:t>nihe arusaamades ja </a:t>
            </a:r>
            <a:r>
              <a:rPr lang="et-EE" sz="3200" b="1" dirty="0" smtClean="0"/>
              <a:t>rollitajudes</a:t>
            </a:r>
            <a:r>
              <a:rPr lang="et-EE" dirty="0"/>
              <a:t/>
            </a:r>
            <a:br>
              <a:rPr lang="et-EE" dirty="0"/>
            </a:br>
            <a:r>
              <a:rPr lang="et-EE" dirty="0" smtClean="0"/>
              <a:t>. 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z="2800" dirty="0" smtClean="0"/>
              <a:t>1994 </a:t>
            </a:r>
            <a:r>
              <a:rPr lang="et-EE" sz="2800" dirty="0"/>
              <a:t>11.02. KOV üleriigiline nõupäev (Sakala keskuses). </a:t>
            </a:r>
            <a:r>
              <a:rPr lang="et-EE" sz="2800" b="1" dirty="0" smtClean="0"/>
              <a:t>Taotlus </a:t>
            </a:r>
            <a:r>
              <a:rPr lang="et-EE" sz="2800" b="1" dirty="0"/>
              <a:t>kanda täielikku vastutus</a:t>
            </a:r>
            <a:r>
              <a:rPr lang="et-EE" sz="2800" dirty="0"/>
              <a:t> kogukondade ees </a:t>
            </a:r>
            <a:r>
              <a:rPr lang="et-EE" sz="2800" dirty="0" smtClean="0"/>
              <a:t>piirangute </a:t>
            </a:r>
            <a:r>
              <a:rPr lang="et-EE" sz="2800" dirty="0"/>
              <a:t>ja ressursside puuduse </a:t>
            </a:r>
            <a:r>
              <a:rPr lang="et-EE" sz="2800" dirty="0" smtClean="0"/>
              <a:t>kiuste; </a:t>
            </a:r>
            <a:endParaRPr lang="et-EE" sz="2800" dirty="0"/>
          </a:p>
          <a:p>
            <a:pPr lvl="0"/>
            <a:r>
              <a:rPr lang="et-EE" sz="2800" dirty="0"/>
              <a:t>2010-ndate keskel: </a:t>
            </a:r>
            <a:r>
              <a:rPr lang="et-EE" sz="2800" b="1" dirty="0" smtClean="0"/>
              <a:t>kaitsev </a:t>
            </a:r>
            <a:r>
              <a:rPr lang="et-EE" sz="2800" b="1" dirty="0"/>
              <a:t>autonoomia </a:t>
            </a:r>
            <a:r>
              <a:rPr lang="et-EE" sz="2800" dirty="0"/>
              <a:t>– formaalsete seaduste täitmine olemasoleva ressursi </a:t>
            </a:r>
            <a:r>
              <a:rPr lang="et-EE" sz="2800" dirty="0" smtClean="0"/>
              <a:t>piires + poliitiline immuniteet.</a:t>
            </a:r>
            <a:endParaRPr lang="et-EE" sz="2800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9966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Miks?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dirty="0"/>
              <a:t>2010.23.09. Riigikogus oluliselt tähtsa küsimuse arutamine: </a:t>
            </a:r>
            <a:r>
              <a:rPr lang="et-EE" i="1" dirty="0" smtClean="0"/>
              <a:t>kesk </a:t>
            </a:r>
            <a:r>
              <a:rPr lang="et-EE" i="1" dirty="0"/>
              <a:t>ja kohaliku valitsuse partnerlus kui duaalse mudeli eeldus on väga kiivas esimese </a:t>
            </a:r>
            <a:r>
              <a:rPr lang="et-EE" i="1" dirty="0" smtClean="0"/>
              <a:t>kasuks. </a:t>
            </a:r>
            <a:endParaRPr lang="et-EE" i="1" dirty="0" smtClean="0"/>
          </a:p>
          <a:p>
            <a:pPr lvl="0"/>
            <a:r>
              <a:rPr lang="et-EE" b="1" dirty="0"/>
              <a:t> </a:t>
            </a:r>
            <a:r>
              <a:rPr lang="et-EE" b="1" dirty="0" smtClean="0"/>
              <a:t>2009 </a:t>
            </a:r>
            <a:r>
              <a:rPr lang="et-EE" dirty="0" smtClean="0"/>
              <a:t>KOV</a:t>
            </a:r>
            <a:r>
              <a:rPr lang="et-EE" b="1" dirty="0" smtClean="0"/>
              <a:t> </a:t>
            </a:r>
            <a:r>
              <a:rPr lang="et-EE" dirty="0" smtClean="0"/>
              <a:t>tulumaksu </a:t>
            </a:r>
            <a:r>
              <a:rPr lang="et-EE" dirty="0" err="1" smtClean="0"/>
              <a:t>proportsioo</a:t>
            </a:r>
            <a:r>
              <a:rPr lang="et-EE" dirty="0" smtClean="0"/>
              <a:t> </a:t>
            </a:r>
            <a:r>
              <a:rPr lang="et-EE" dirty="0" err="1" smtClean="0"/>
              <a:t>ni</a:t>
            </a:r>
            <a:r>
              <a:rPr lang="et-EE" dirty="0" smtClean="0"/>
              <a:t> ühepoolne vähendamine</a:t>
            </a:r>
          </a:p>
          <a:p>
            <a:pPr lvl="0"/>
            <a:r>
              <a:rPr lang="et-EE" dirty="0" smtClean="0"/>
              <a:t> </a:t>
            </a:r>
            <a:r>
              <a:rPr lang="et-EE" b="1" dirty="0" smtClean="0"/>
              <a:t>23.09.10</a:t>
            </a:r>
            <a:r>
              <a:rPr lang="et-EE" dirty="0" smtClean="0"/>
              <a:t> </a:t>
            </a:r>
            <a:r>
              <a:rPr lang="et-EE" dirty="0"/>
              <a:t>enne arutelu kaotati rida kohalikke </a:t>
            </a:r>
            <a:r>
              <a:rPr lang="et-EE" dirty="0" smtClean="0"/>
              <a:t>makse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95877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Reformi mehhanismid ja tulemid?</a:t>
            </a:r>
            <a:endParaRPr lang="et-E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 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6877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Streeck</a:t>
            </a:r>
            <a:r>
              <a:rPr lang="et-EE" dirty="0" smtClean="0"/>
              <a:t> ja </a:t>
            </a:r>
            <a:r>
              <a:rPr lang="et-EE" dirty="0" err="1" smtClean="0"/>
              <a:t>Thelen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sz="2800" dirty="0" smtClean="0"/>
              <a:t>Kilpkonn – liikumine samas voolusängis, tugev legitiimsus </a:t>
            </a:r>
            <a:r>
              <a:rPr lang="et-EE" sz="2800" dirty="0" smtClean="0"/>
              <a:t>järjepidevus</a:t>
            </a:r>
            <a:endParaRPr lang="et-EE" sz="2800" dirty="0" smtClean="0"/>
          </a:p>
          <a:p>
            <a:r>
              <a:rPr lang="et-EE" sz="2800" dirty="0"/>
              <a:t> </a:t>
            </a:r>
            <a:r>
              <a:rPr lang="et-EE" sz="2800" dirty="0" err="1" smtClean="0"/>
              <a:t>Stalagtiit</a:t>
            </a:r>
            <a:r>
              <a:rPr lang="et-EE" sz="2800" dirty="0" smtClean="0"/>
              <a:t> – kumulatiivne kasv viib põhimõtteliselt uuele struktuurile </a:t>
            </a:r>
          </a:p>
          <a:p>
            <a:r>
              <a:rPr lang="et-EE" sz="2800" dirty="0" smtClean="0"/>
              <a:t>Bumerang – radikaalne </a:t>
            </a:r>
            <a:r>
              <a:rPr lang="et-EE" sz="2800" dirty="0" smtClean="0"/>
              <a:t>tagasitulek äraproovitud struktuuride juurde</a:t>
            </a:r>
            <a:endParaRPr lang="et-EE" sz="2800" dirty="0" smtClean="0"/>
          </a:p>
          <a:p>
            <a:r>
              <a:rPr lang="et-EE" sz="2800" dirty="0" smtClean="0"/>
              <a:t>Maavärin – radikaalne järsk muutus, uus maastik </a:t>
            </a:r>
          </a:p>
          <a:p>
            <a:r>
              <a:rPr lang="et-EE" sz="2800" dirty="0"/>
              <a:t> </a:t>
            </a:r>
            <a:r>
              <a:rPr lang="et-EE" sz="2800" dirty="0" smtClean="0"/>
              <a:t>Taani, Saksamaa, Soome, Kreeka</a:t>
            </a: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323639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2800" b="1" dirty="0" smtClean="0"/>
              <a:t/>
            </a:r>
            <a:br>
              <a:rPr lang="et-EE" sz="2800" b="1" dirty="0" smtClean="0"/>
            </a:br>
            <a:r>
              <a:rPr lang="et-EE" sz="2800" b="1" dirty="0" smtClean="0"/>
              <a:t>2015 </a:t>
            </a:r>
            <a:r>
              <a:rPr lang="et-EE" sz="2800" b="1" dirty="0"/>
              <a:t>– </a:t>
            </a:r>
            <a:r>
              <a:rPr lang="et-EE" sz="2800" b="1" dirty="0" smtClean="0"/>
              <a:t>17 ühinemisreform </a:t>
            </a:r>
            <a:r>
              <a:rPr lang="et-EE" sz="2800" b="1" dirty="0"/>
              <a:t>ja selle võimalikud stsenaariumid </a:t>
            </a:r>
            <a:r>
              <a:rPr lang="et-EE" dirty="0"/>
              <a:t/>
            </a:r>
            <a:br>
              <a:rPr lang="et-EE" dirty="0"/>
            </a:b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 smtClean="0"/>
              <a:t> </a:t>
            </a:r>
            <a:r>
              <a:rPr lang="et-EE" b="1" dirty="0" smtClean="0"/>
              <a:t>Esimene:</a:t>
            </a:r>
            <a:r>
              <a:rPr lang="et-EE" sz="2800" dirty="0" smtClean="0"/>
              <a:t> </a:t>
            </a:r>
            <a:r>
              <a:rPr lang="et-EE" sz="2800" u="sng" dirty="0" smtClean="0"/>
              <a:t>duaalse mustri taastamine uute komponentide kaudu</a:t>
            </a:r>
          </a:p>
          <a:p>
            <a:pPr marL="0" indent="0">
              <a:buNone/>
            </a:pPr>
            <a:r>
              <a:rPr lang="et-EE" sz="2800" dirty="0"/>
              <a:t> </a:t>
            </a:r>
            <a:r>
              <a:rPr lang="et-EE" sz="2800" dirty="0" smtClean="0"/>
              <a:t>= </a:t>
            </a:r>
            <a:r>
              <a:rPr lang="et-EE" sz="2800" dirty="0"/>
              <a:t>keskmisest oluliselt suuremad </a:t>
            </a:r>
            <a:r>
              <a:rPr lang="et-EE" sz="2800" dirty="0" smtClean="0"/>
              <a:t>omavalitsused tekitavad vastukaalu keskvalitsusele (silotornidele)</a:t>
            </a:r>
          </a:p>
          <a:p>
            <a:pPr marL="0" indent="0">
              <a:buNone/>
            </a:pPr>
            <a:r>
              <a:rPr lang="et-EE" sz="2800" dirty="0"/>
              <a:t> </a:t>
            </a:r>
            <a:r>
              <a:rPr lang="et-EE" sz="2800" dirty="0" smtClean="0"/>
              <a:t>= fiskaalne ja funktsioonide </a:t>
            </a:r>
            <a:r>
              <a:rPr lang="et-EE" sz="2800" dirty="0" err="1" smtClean="0"/>
              <a:t>detsentralis</a:t>
            </a:r>
            <a:endParaRPr lang="et-EE" sz="2800" dirty="0" smtClean="0"/>
          </a:p>
          <a:p>
            <a:pPr marL="0" indent="0">
              <a:buNone/>
            </a:pPr>
            <a:r>
              <a:rPr lang="et-EE" sz="2800" dirty="0"/>
              <a:t> </a:t>
            </a:r>
            <a:r>
              <a:rPr lang="et-EE" sz="2800" dirty="0" smtClean="0"/>
              <a:t>= </a:t>
            </a:r>
            <a:r>
              <a:rPr lang="et-EE" sz="2800" dirty="0"/>
              <a:t>uus KOV </a:t>
            </a:r>
            <a:r>
              <a:rPr lang="et-EE" sz="2800" dirty="0" smtClean="0"/>
              <a:t>võimukeskus </a:t>
            </a:r>
            <a:r>
              <a:rPr lang="et-EE" sz="2800" dirty="0"/>
              <a:t>suudab tagada </a:t>
            </a:r>
            <a:r>
              <a:rPr lang="et-EE" sz="2800" dirty="0" smtClean="0"/>
              <a:t>sisemiste kogukondade </a:t>
            </a:r>
            <a:r>
              <a:rPr lang="et-EE" sz="2800" dirty="0"/>
              <a:t>autonoomia ja samas integreerida </a:t>
            </a:r>
            <a:r>
              <a:rPr lang="et-EE" sz="2800" dirty="0" smtClean="0"/>
              <a:t>nende mitmekesisuse? (Tugev keskus)</a:t>
            </a:r>
            <a:endParaRPr lang="et-EE" sz="2800" dirty="0"/>
          </a:p>
          <a:p>
            <a:pPr marL="0" indent="0">
              <a:buNone/>
            </a:pP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16236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Tagasitulek </a:t>
            </a:r>
            <a:r>
              <a:rPr lang="et-EE" b="1" dirty="0"/>
              <a:t>duaalse mustri </a:t>
            </a:r>
            <a:r>
              <a:rPr lang="et-EE" b="1" dirty="0" smtClean="0"/>
              <a:t>juurde: ohud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 </a:t>
            </a:r>
            <a:r>
              <a:rPr lang="et-EE" sz="2800" dirty="0" smtClean="0"/>
              <a:t>kogukonna juhtimise (perekonna) mudeli ülekandmine, oskust delegeerida  napib</a:t>
            </a:r>
          </a:p>
          <a:p>
            <a:r>
              <a:rPr lang="et-EE" sz="2800" dirty="0"/>
              <a:t> </a:t>
            </a:r>
            <a:r>
              <a:rPr lang="et-EE" sz="2800" dirty="0" smtClean="0"/>
              <a:t>regionaalpoliitika jääb endiselt sisustamata (pole ideid), riik ei delegeeri KOV funktsioone alla</a:t>
            </a:r>
          </a:p>
          <a:p>
            <a:r>
              <a:rPr lang="et-EE" sz="2800" dirty="0"/>
              <a:t> </a:t>
            </a:r>
            <a:r>
              <a:rPr lang="et-EE" sz="2800" dirty="0" smtClean="0"/>
              <a:t>nii keskvõim kui KOVid pole valmis radikaalseks fiskaalreformiks (kohalike maksude teiseks rolliks)</a:t>
            </a: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255623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Teine: (</a:t>
            </a:r>
            <a:r>
              <a:rPr lang="et-EE" b="1" dirty="0" err="1" smtClean="0"/>
              <a:t>tagasi)jõudmine</a:t>
            </a:r>
            <a:r>
              <a:rPr lang="et-EE" b="1" dirty="0" smtClean="0"/>
              <a:t> sulandunud mudeli juurde</a:t>
            </a:r>
            <a:endParaRPr lang="et-E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 </a:t>
            </a:r>
            <a:r>
              <a:rPr lang="et-EE" sz="2800" dirty="0"/>
              <a:t>omavalitsuste ja riigi vahele kujuneb institutsionaalne „vöö“, kus riigi ja KOV valitsemine on </a:t>
            </a:r>
            <a:r>
              <a:rPr lang="et-EE" sz="2800" dirty="0" smtClean="0"/>
              <a:t>sulandunud (maakonnad, suured linnad)</a:t>
            </a:r>
          </a:p>
          <a:p>
            <a:r>
              <a:rPr lang="et-EE" sz="2800" dirty="0"/>
              <a:t>KOVide diferentseerumine, jääb mingi osa väikeseid </a:t>
            </a:r>
            <a:r>
              <a:rPr lang="et-EE" sz="2800" dirty="0" smtClean="0"/>
              <a:t>või teistsuguseid KOVe (</a:t>
            </a:r>
            <a:r>
              <a:rPr lang="et-EE" sz="2800" dirty="0" err="1" smtClean="0"/>
              <a:t>Tshehhi</a:t>
            </a:r>
            <a:r>
              <a:rPr lang="et-EE" sz="2800" dirty="0" smtClean="0"/>
              <a:t>)  </a:t>
            </a:r>
          </a:p>
          <a:p>
            <a:r>
              <a:rPr lang="et-EE" sz="2800" dirty="0" smtClean="0"/>
              <a:t> fiskaal- ja funktsioonireform </a:t>
            </a:r>
            <a:r>
              <a:rPr lang="et-EE" sz="2800" dirty="0"/>
              <a:t>puudutab vaid kõige suuremaid.</a:t>
            </a:r>
            <a:r>
              <a:rPr lang="et-EE" sz="2800" dirty="0" smtClean="0"/>
              <a:t> </a:t>
            </a: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2198417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Ohud 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dirty="0"/>
              <a:t>R</a:t>
            </a:r>
            <a:r>
              <a:rPr lang="et-EE" dirty="0" smtClean="0"/>
              <a:t>iik </a:t>
            </a:r>
            <a:r>
              <a:rPr lang="et-EE" dirty="0"/>
              <a:t>jätkab KOVide üle </a:t>
            </a:r>
            <a:r>
              <a:rPr lang="et-EE" dirty="0" smtClean="0"/>
              <a:t>domineerimist</a:t>
            </a:r>
            <a:r>
              <a:rPr lang="et-EE" dirty="0"/>
              <a:t>, eriti haruministeeriumide </a:t>
            </a:r>
            <a:r>
              <a:rPr lang="et-EE" dirty="0" smtClean="0"/>
              <a:t>liinis</a:t>
            </a:r>
          </a:p>
          <a:p>
            <a:pPr lvl="0"/>
            <a:r>
              <a:rPr lang="et-EE" dirty="0"/>
              <a:t> S</a:t>
            </a:r>
            <a:r>
              <a:rPr lang="et-EE" dirty="0" smtClean="0"/>
              <a:t>uured kaotavad autonoomia </a:t>
            </a:r>
            <a:endParaRPr lang="et-EE" dirty="0"/>
          </a:p>
          <a:p>
            <a:pPr lvl="0"/>
            <a:r>
              <a:rPr lang="et-EE" dirty="0"/>
              <a:t>KOV Liidud  ei leia oma rolli või/ja ei teki  selleks võimalust  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40219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3200" b="1" dirty="0" smtClean="0"/>
              <a:t>Kolmas stsenaarium: </a:t>
            </a:r>
            <a:r>
              <a:rPr lang="et-EE" sz="3200" dirty="0" smtClean="0"/>
              <a:t> </a:t>
            </a:r>
            <a:r>
              <a:rPr lang="et-EE" sz="3200" dirty="0"/>
              <a:t>Reformid </a:t>
            </a:r>
            <a:r>
              <a:rPr lang="et-EE" sz="3200" dirty="0" smtClean="0"/>
              <a:t>piirduvad formaalsete muutustega (Kreeka, Läti)</a:t>
            </a:r>
            <a:endParaRPr lang="et-E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 KOV võimekus ei kasva, kasvavad erinevused tugevate ja nõrkade vahel </a:t>
            </a:r>
          </a:p>
          <a:p>
            <a:r>
              <a:rPr lang="et-EE" dirty="0"/>
              <a:t> </a:t>
            </a:r>
            <a:r>
              <a:rPr lang="et-EE" dirty="0" smtClean="0"/>
              <a:t>Midagi ei muutu kesk-ja KOV-suhetes või isegi keskvõim tugevdab oma rolli (Kreeka)</a:t>
            </a:r>
          </a:p>
          <a:p>
            <a:r>
              <a:rPr lang="et-EE" dirty="0"/>
              <a:t> </a:t>
            </a:r>
            <a:r>
              <a:rPr lang="et-EE" dirty="0" smtClean="0"/>
              <a:t>Poolik regionaaltasandi reform</a:t>
            </a:r>
          </a:p>
          <a:p>
            <a:r>
              <a:rPr lang="et-EE" dirty="0"/>
              <a:t> </a:t>
            </a:r>
            <a:r>
              <a:rPr lang="et-EE" dirty="0" smtClean="0"/>
              <a:t>Väsimus reformidest 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12927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20.04.16. soovitused – vajalikud jätkureformid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dirty="0" smtClean="0"/>
              <a:t> </a:t>
            </a:r>
            <a:r>
              <a:rPr lang="et-EE" sz="2400" dirty="0" smtClean="0"/>
              <a:t>Sisult </a:t>
            </a:r>
            <a:r>
              <a:rPr lang="et-EE" sz="2400" dirty="0"/>
              <a:t>regionaalsete ja omavalitsuslike ülesannete </a:t>
            </a:r>
            <a:r>
              <a:rPr lang="et-EE" sz="2400" b="1" dirty="0"/>
              <a:t>(</a:t>
            </a:r>
            <a:r>
              <a:rPr lang="et-EE" sz="2400" b="1" dirty="0" err="1"/>
              <a:t>tagasi)delegeerimine</a:t>
            </a:r>
            <a:r>
              <a:rPr lang="et-EE" sz="2400" b="1" dirty="0"/>
              <a:t> </a:t>
            </a:r>
            <a:r>
              <a:rPr lang="et-EE" sz="2400" dirty="0" smtClean="0"/>
              <a:t>omavalitsustele</a:t>
            </a:r>
          </a:p>
          <a:p>
            <a:pPr lvl="0"/>
            <a:r>
              <a:rPr lang="et-EE" sz="2400" dirty="0" smtClean="0"/>
              <a:t>Riigi </a:t>
            </a:r>
            <a:r>
              <a:rPr lang="et-EE" sz="2400" dirty="0"/>
              <a:t>ja omavalitsuste </a:t>
            </a:r>
            <a:r>
              <a:rPr lang="et-EE" sz="2400" b="1" dirty="0"/>
              <a:t>finantssuhete ja tulubaasi </a:t>
            </a:r>
            <a:r>
              <a:rPr lang="et-EE" sz="2400" b="1" dirty="0" smtClean="0"/>
              <a:t>ümberkorraldus</a:t>
            </a:r>
            <a:r>
              <a:rPr lang="et-EE" sz="2400" dirty="0" smtClean="0"/>
              <a:t>, regionaalse </a:t>
            </a:r>
            <a:r>
              <a:rPr lang="et-EE" sz="2400" dirty="0"/>
              <a:t>komponendi </a:t>
            </a:r>
            <a:r>
              <a:rPr lang="et-EE" sz="2400" dirty="0" smtClean="0"/>
              <a:t>rolli </a:t>
            </a:r>
            <a:r>
              <a:rPr lang="et-EE" sz="2400" dirty="0"/>
              <a:t>suurendamine riigi eelarvestrateegias;</a:t>
            </a:r>
          </a:p>
          <a:p>
            <a:pPr lvl="0"/>
            <a:r>
              <a:rPr lang="et-EE" sz="2400" dirty="0" smtClean="0"/>
              <a:t> Regionaalhalduse ümberkorraldus (sulandunud mudel) </a:t>
            </a:r>
          </a:p>
          <a:p>
            <a:pPr lvl="0"/>
            <a:r>
              <a:rPr lang="et-EE" sz="2400" dirty="0" smtClean="0"/>
              <a:t>Kohalike </a:t>
            </a:r>
            <a:r>
              <a:rPr lang="et-EE" sz="2400" dirty="0"/>
              <a:t>liidrite rolli suurenemine otsustamises keskvalitsuse </a:t>
            </a:r>
            <a:r>
              <a:rPr lang="et-EE" sz="2400" dirty="0" smtClean="0"/>
              <a:t>tasandil (s.h. KOV liidud)</a:t>
            </a:r>
            <a:endParaRPr lang="et-EE" sz="2400" dirty="0"/>
          </a:p>
          <a:p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295214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86795638"/>
      </p:ext>
    </p:extLst>
  </p:cSld>
  <p:clrMapOvr>
    <a:masterClrMapping/>
  </p:clrMapOvr>
</p:sld>
</file>

<file path=ppt/theme/theme1.xml><?xml version="1.0" encoding="utf-8"?>
<a:theme xmlns:a="http://schemas.openxmlformats.org/drawingml/2006/main" name="TallinnaYlikool">
  <a:themeElements>
    <a:clrScheme name="TallinnaÜlikool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allinnaÜlikoo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allinnaÜlikool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llinnaÜlikool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linnaÜlikool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linnaÜlikool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linnaÜlikoo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linnaÜlikoo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linnaÜlikoo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TallinnaYlikool</Template>
  <TotalTime>127</TotalTime>
  <Words>643</Words>
  <Application>Microsoft Office PowerPoint</Application>
  <PresentationFormat>On-screen Show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TallinnaYlikool</vt:lpstr>
      <vt:lpstr>Eesti KOV ajalugu ja tulevik tänase reformi prisma läbi</vt:lpstr>
      <vt:lpstr>Põhiküsimused arengute mõtestamisel? </vt:lpstr>
      <vt:lpstr>Eesti arengute põhietapid ja põhimudel I</vt:lpstr>
      <vt:lpstr>Eesti arengute põhietapid ja põhimudel II</vt:lpstr>
      <vt:lpstr>20 aastaga toimub oluline nihe arusaamades ja rollitajudes . </vt:lpstr>
      <vt:lpstr>Miks?</vt:lpstr>
      <vt:lpstr>Reformi mehhanismid ja tulemid?</vt:lpstr>
      <vt:lpstr>Streeck ja Thelen</vt:lpstr>
      <vt:lpstr> 2015 – 17 ühinemisreform ja selle võimalikud stsenaariumid  </vt:lpstr>
      <vt:lpstr>Tagasitulek duaalse mustri juurde: ohud</vt:lpstr>
      <vt:lpstr>Teine: (tagasi)jõudmine sulandunud mudeli juurde</vt:lpstr>
      <vt:lpstr>Ohud </vt:lpstr>
      <vt:lpstr>Kolmas stsenaarium:  Reformid piirduvad formaalsete muutustega (Kreeka, Läti)</vt:lpstr>
      <vt:lpstr>20.04.16. soovitused – vajalikud jätkureformid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Georg</dc:creator>
  <cp:lastModifiedBy>kasutaja</cp:lastModifiedBy>
  <cp:revision>11</cp:revision>
  <dcterms:created xsi:type="dcterms:W3CDTF">2011-09-06T13:03:35Z</dcterms:created>
  <dcterms:modified xsi:type="dcterms:W3CDTF">2016-10-04T08:52:35Z</dcterms:modified>
</cp:coreProperties>
</file>