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0" r:id="rId4"/>
    <p:sldId id="282" r:id="rId5"/>
    <p:sldId id="283" r:id="rId6"/>
    <p:sldId id="279" r:id="rId7"/>
    <p:sldId id="266" r:id="rId8"/>
    <p:sldId id="265" r:id="rId9"/>
    <p:sldId id="258" r:id="rId10"/>
    <p:sldId id="272" r:id="rId11"/>
    <p:sldId id="273"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9FED36-299B-445A-B026-1E47E1720448}" type="doc">
      <dgm:prSet loTypeId="urn:microsoft.com/office/officeart/2005/8/layout/pyramid4" loCatId="pyramid" qsTypeId="urn:microsoft.com/office/officeart/2005/8/quickstyle/simple1" qsCatId="simple" csTypeId="urn:microsoft.com/office/officeart/2005/8/colors/colorful1" csCatId="colorful" phldr="1"/>
      <dgm:spPr/>
      <dgm:t>
        <a:bodyPr/>
        <a:lstStyle/>
        <a:p>
          <a:endParaRPr lang="en-US"/>
        </a:p>
      </dgm:t>
    </dgm:pt>
    <dgm:pt modelId="{CDDB2253-D079-49AE-863C-3EEFBAE3FF9E}">
      <dgm:prSet phldrT="[Text]"/>
      <dgm:spPr/>
      <dgm:t>
        <a:bodyPr/>
        <a:lstStyle/>
        <a:p>
          <a:r>
            <a:rPr lang="en-US" dirty="0" smtClean="0"/>
            <a:t>Politics (</a:t>
          </a:r>
          <a:r>
            <a:rPr lang="en-US" dirty="0" err="1" smtClean="0"/>
            <a:t>poliitika</a:t>
          </a:r>
          <a:r>
            <a:rPr lang="en-US" dirty="0" smtClean="0"/>
            <a:t>)</a:t>
          </a:r>
          <a:endParaRPr lang="en-US" dirty="0"/>
        </a:p>
      </dgm:t>
    </dgm:pt>
    <dgm:pt modelId="{FCE63C1F-5349-41B0-932F-A68E3A974C13}" type="parTrans" cxnId="{ABF09204-A961-4389-9AAC-8127C1D8D1E4}">
      <dgm:prSet/>
      <dgm:spPr/>
      <dgm:t>
        <a:bodyPr/>
        <a:lstStyle/>
        <a:p>
          <a:endParaRPr lang="en-US"/>
        </a:p>
      </dgm:t>
    </dgm:pt>
    <dgm:pt modelId="{839EEB33-A040-48E6-9544-2B630F99A2F6}" type="sibTrans" cxnId="{ABF09204-A961-4389-9AAC-8127C1D8D1E4}">
      <dgm:prSet/>
      <dgm:spPr/>
      <dgm:t>
        <a:bodyPr/>
        <a:lstStyle/>
        <a:p>
          <a:endParaRPr lang="en-US"/>
        </a:p>
      </dgm:t>
    </dgm:pt>
    <dgm:pt modelId="{B058581A-54F4-4904-B0DF-F47BD23CD107}">
      <dgm:prSet phldrT="[Text]"/>
      <dgm:spPr/>
      <dgm:t>
        <a:bodyPr/>
        <a:lstStyle/>
        <a:p>
          <a:r>
            <a:rPr lang="en-US" dirty="0" smtClean="0"/>
            <a:t>Policy (</a:t>
          </a:r>
          <a:r>
            <a:rPr lang="en-US" dirty="0" err="1" smtClean="0"/>
            <a:t>poliitika-kujundus</a:t>
          </a:r>
          <a:r>
            <a:rPr lang="en-US" dirty="0" smtClean="0"/>
            <a:t>)</a:t>
          </a:r>
          <a:endParaRPr lang="en-US" dirty="0"/>
        </a:p>
      </dgm:t>
    </dgm:pt>
    <dgm:pt modelId="{568CBF4D-CCE6-4860-9709-BF4C0118B314}" type="parTrans" cxnId="{269CAEDD-F5C6-47AF-AD06-E67E0CD7B325}">
      <dgm:prSet/>
      <dgm:spPr/>
      <dgm:t>
        <a:bodyPr/>
        <a:lstStyle/>
        <a:p>
          <a:endParaRPr lang="en-US"/>
        </a:p>
      </dgm:t>
    </dgm:pt>
    <dgm:pt modelId="{795AA7BB-25CE-4532-8676-CF1E478D8FE1}" type="sibTrans" cxnId="{269CAEDD-F5C6-47AF-AD06-E67E0CD7B325}">
      <dgm:prSet/>
      <dgm:spPr/>
      <dgm:t>
        <a:bodyPr/>
        <a:lstStyle/>
        <a:p>
          <a:endParaRPr lang="en-US"/>
        </a:p>
      </dgm:t>
    </dgm:pt>
    <dgm:pt modelId="{6A0D0BD7-4481-4C29-B0D3-7B60A86562DE}">
      <dgm:prSet phldrT="[Text]"/>
      <dgm:spPr/>
      <dgm:t>
        <a:bodyPr/>
        <a:lstStyle/>
        <a:p>
          <a:r>
            <a:rPr lang="en-US" dirty="0" smtClean="0"/>
            <a:t>Political (</a:t>
          </a:r>
          <a:r>
            <a:rPr lang="en-US" dirty="0" err="1" smtClean="0"/>
            <a:t>poliiti</a:t>
          </a:r>
          <a:r>
            <a:rPr lang="en-US" dirty="0" smtClean="0"/>
            <a:t>-line)</a:t>
          </a:r>
          <a:endParaRPr lang="en-US" dirty="0"/>
        </a:p>
      </dgm:t>
    </dgm:pt>
    <dgm:pt modelId="{CA291D10-86C2-457F-A8FD-A49092AA2552}" type="parTrans" cxnId="{599EA16E-1A36-43AC-A4C5-CB60215B72AB}">
      <dgm:prSet/>
      <dgm:spPr/>
      <dgm:t>
        <a:bodyPr/>
        <a:lstStyle/>
        <a:p>
          <a:endParaRPr lang="en-US"/>
        </a:p>
      </dgm:t>
    </dgm:pt>
    <dgm:pt modelId="{98420907-D233-486A-929E-F9FC9B35F2E6}" type="sibTrans" cxnId="{599EA16E-1A36-43AC-A4C5-CB60215B72AB}">
      <dgm:prSet/>
      <dgm:spPr/>
      <dgm:t>
        <a:bodyPr/>
        <a:lstStyle/>
        <a:p>
          <a:endParaRPr lang="en-US"/>
        </a:p>
      </dgm:t>
    </dgm:pt>
    <dgm:pt modelId="{F19E2DCE-A4D3-48C1-8826-A795A3373689}">
      <dgm:prSet phldrT="[Text]"/>
      <dgm:spPr/>
      <dgm:t>
        <a:bodyPr/>
        <a:lstStyle/>
        <a:p>
          <a:r>
            <a:rPr lang="en-US" dirty="0" smtClean="0"/>
            <a:t>Polity (</a:t>
          </a:r>
          <a:r>
            <a:rPr lang="en-US" dirty="0" err="1" smtClean="0"/>
            <a:t>poliit-üksus</a:t>
          </a:r>
          <a:r>
            <a:rPr lang="en-US" dirty="0" smtClean="0"/>
            <a:t>)</a:t>
          </a:r>
          <a:endParaRPr lang="en-US" dirty="0"/>
        </a:p>
      </dgm:t>
    </dgm:pt>
    <dgm:pt modelId="{5298995C-89A3-4E88-A44B-EE63946768C6}" type="parTrans" cxnId="{784BEADC-9E60-444E-B747-EA2885B77E1B}">
      <dgm:prSet/>
      <dgm:spPr/>
      <dgm:t>
        <a:bodyPr/>
        <a:lstStyle/>
        <a:p>
          <a:endParaRPr lang="en-US"/>
        </a:p>
      </dgm:t>
    </dgm:pt>
    <dgm:pt modelId="{598EAC95-955F-48E4-B74C-66457C729091}" type="sibTrans" cxnId="{784BEADC-9E60-444E-B747-EA2885B77E1B}">
      <dgm:prSet/>
      <dgm:spPr/>
      <dgm:t>
        <a:bodyPr/>
        <a:lstStyle/>
        <a:p>
          <a:endParaRPr lang="en-US"/>
        </a:p>
      </dgm:t>
    </dgm:pt>
    <dgm:pt modelId="{FFADB861-D3C5-4A1B-BA64-424351FC36DC}" type="pres">
      <dgm:prSet presAssocID="{B09FED36-299B-445A-B026-1E47E1720448}" presName="compositeShape" presStyleCnt="0">
        <dgm:presLayoutVars>
          <dgm:chMax val="9"/>
          <dgm:dir/>
          <dgm:resizeHandles val="exact"/>
        </dgm:presLayoutVars>
      </dgm:prSet>
      <dgm:spPr/>
      <dgm:t>
        <a:bodyPr/>
        <a:lstStyle/>
        <a:p>
          <a:endParaRPr lang="en-US"/>
        </a:p>
      </dgm:t>
    </dgm:pt>
    <dgm:pt modelId="{A74BF076-83FF-4525-8018-96377DCFF8C5}" type="pres">
      <dgm:prSet presAssocID="{B09FED36-299B-445A-B026-1E47E1720448}" presName="triangle1" presStyleLbl="node1" presStyleIdx="0" presStyleCnt="4">
        <dgm:presLayoutVars>
          <dgm:bulletEnabled val="1"/>
        </dgm:presLayoutVars>
      </dgm:prSet>
      <dgm:spPr/>
      <dgm:t>
        <a:bodyPr/>
        <a:lstStyle/>
        <a:p>
          <a:endParaRPr lang="en-US"/>
        </a:p>
      </dgm:t>
    </dgm:pt>
    <dgm:pt modelId="{AD95BC49-8400-4F29-8500-932A6AAF4F49}" type="pres">
      <dgm:prSet presAssocID="{B09FED36-299B-445A-B026-1E47E1720448}" presName="triangle2" presStyleLbl="node1" presStyleIdx="1" presStyleCnt="4" custLinFactNeighborX="-874">
        <dgm:presLayoutVars>
          <dgm:bulletEnabled val="1"/>
        </dgm:presLayoutVars>
      </dgm:prSet>
      <dgm:spPr/>
      <dgm:t>
        <a:bodyPr/>
        <a:lstStyle/>
        <a:p>
          <a:endParaRPr lang="en-US"/>
        </a:p>
      </dgm:t>
    </dgm:pt>
    <dgm:pt modelId="{190BEA1B-8022-4881-8AC3-F823CDBDB7EC}" type="pres">
      <dgm:prSet presAssocID="{B09FED36-299B-445A-B026-1E47E1720448}" presName="triangle3" presStyleLbl="node1" presStyleIdx="2" presStyleCnt="4">
        <dgm:presLayoutVars>
          <dgm:bulletEnabled val="1"/>
        </dgm:presLayoutVars>
      </dgm:prSet>
      <dgm:spPr/>
      <dgm:t>
        <a:bodyPr/>
        <a:lstStyle/>
        <a:p>
          <a:endParaRPr lang="en-US"/>
        </a:p>
      </dgm:t>
    </dgm:pt>
    <dgm:pt modelId="{71FFA9FD-C439-40F9-A90B-915302E21DF3}" type="pres">
      <dgm:prSet presAssocID="{B09FED36-299B-445A-B026-1E47E1720448}" presName="triangle4" presStyleLbl="node1" presStyleIdx="3" presStyleCnt="4">
        <dgm:presLayoutVars>
          <dgm:bulletEnabled val="1"/>
        </dgm:presLayoutVars>
      </dgm:prSet>
      <dgm:spPr/>
      <dgm:t>
        <a:bodyPr/>
        <a:lstStyle/>
        <a:p>
          <a:endParaRPr lang="en-US"/>
        </a:p>
      </dgm:t>
    </dgm:pt>
  </dgm:ptLst>
  <dgm:cxnLst>
    <dgm:cxn modelId="{569439B0-8849-4265-AA62-B04CB549F5EA}" type="presOf" srcId="{CDDB2253-D079-49AE-863C-3EEFBAE3FF9E}" destId="{A74BF076-83FF-4525-8018-96377DCFF8C5}" srcOrd="0" destOrd="0" presId="urn:microsoft.com/office/officeart/2005/8/layout/pyramid4"/>
    <dgm:cxn modelId="{269CAEDD-F5C6-47AF-AD06-E67E0CD7B325}" srcId="{B09FED36-299B-445A-B026-1E47E1720448}" destId="{B058581A-54F4-4904-B0DF-F47BD23CD107}" srcOrd="1" destOrd="0" parTransId="{568CBF4D-CCE6-4860-9709-BF4C0118B314}" sibTransId="{795AA7BB-25CE-4532-8676-CF1E478D8FE1}"/>
    <dgm:cxn modelId="{ACC699D7-0B1A-445A-8BD2-AB5B9D9C06F2}" type="presOf" srcId="{F19E2DCE-A4D3-48C1-8826-A795A3373689}" destId="{71FFA9FD-C439-40F9-A90B-915302E21DF3}" srcOrd="0" destOrd="0" presId="urn:microsoft.com/office/officeart/2005/8/layout/pyramid4"/>
    <dgm:cxn modelId="{FE06D08E-AE6C-4512-8826-316B4FE3A20F}" type="presOf" srcId="{B09FED36-299B-445A-B026-1E47E1720448}" destId="{FFADB861-D3C5-4A1B-BA64-424351FC36DC}" srcOrd="0" destOrd="0" presId="urn:microsoft.com/office/officeart/2005/8/layout/pyramid4"/>
    <dgm:cxn modelId="{00590FF6-3368-4D1B-ACF2-9F56A729E5CF}" type="presOf" srcId="{B058581A-54F4-4904-B0DF-F47BD23CD107}" destId="{AD95BC49-8400-4F29-8500-932A6AAF4F49}" srcOrd="0" destOrd="0" presId="urn:microsoft.com/office/officeart/2005/8/layout/pyramid4"/>
    <dgm:cxn modelId="{599EA16E-1A36-43AC-A4C5-CB60215B72AB}" srcId="{B09FED36-299B-445A-B026-1E47E1720448}" destId="{6A0D0BD7-4481-4C29-B0D3-7B60A86562DE}" srcOrd="2" destOrd="0" parTransId="{CA291D10-86C2-457F-A8FD-A49092AA2552}" sibTransId="{98420907-D233-486A-929E-F9FC9B35F2E6}"/>
    <dgm:cxn modelId="{784BEADC-9E60-444E-B747-EA2885B77E1B}" srcId="{B09FED36-299B-445A-B026-1E47E1720448}" destId="{F19E2DCE-A4D3-48C1-8826-A795A3373689}" srcOrd="3" destOrd="0" parTransId="{5298995C-89A3-4E88-A44B-EE63946768C6}" sibTransId="{598EAC95-955F-48E4-B74C-66457C729091}"/>
    <dgm:cxn modelId="{ABF09204-A961-4389-9AAC-8127C1D8D1E4}" srcId="{B09FED36-299B-445A-B026-1E47E1720448}" destId="{CDDB2253-D079-49AE-863C-3EEFBAE3FF9E}" srcOrd="0" destOrd="0" parTransId="{FCE63C1F-5349-41B0-932F-A68E3A974C13}" sibTransId="{839EEB33-A040-48E6-9544-2B630F99A2F6}"/>
    <dgm:cxn modelId="{657773BB-9512-473F-A92E-CA314B3278E2}" type="presOf" srcId="{6A0D0BD7-4481-4C29-B0D3-7B60A86562DE}" destId="{190BEA1B-8022-4881-8AC3-F823CDBDB7EC}" srcOrd="0" destOrd="0" presId="urn:microsoft.com/office/officeart/2005/8/layout/pyramid4"/>
    <dgm:cxn modelId="{68723E84-F36C-451B-B9EE-5E408A30AC90}" type="presParOf" srcId="{FFADB861-D3C5-4A1B-BA64-424351FC36DC}" destId="{A74BF076-83FF-4525-8018-96377DCFF8C5}" srcOrd="0" destOrd="0" presId="urn:microsoft.com/office/officeart/2005/8/layout/pyramid4"/>
    <dgm:cxn modelId="{3E1772D7-0F80-4A2F-AFDA-0937F95E7A13}" type="presParOf" srcId="{FFADB861-D3C5-4A1B-BA64-424351FC36DC}" destId="{AD95BC49-8400-4F29-8500-932A6AAF4F49}" srcOrd="1" destOrd="0" presId="urn:microsoft.com/office/officeart/2005/8/layout/pyramid4"/>
    <dgm:cxn modelId="{5E8975F6-9760-45D9-8050-1062E3646EC6}" type="presParOf" srcId="{FFADB861-D3C5-4A1B-BA64-424351FC36DC}" destId="{190BEA1B-8022-4881-8AC3-F823CDBDB7EC}" srcOrd="2" destOrd="0" presId="urn:microsoft.com/office/officeart/2005/8/layout/pyramid4"/>
    <dgm:cxn modelId="{77AA1672-0F23-4B9D-B749-9C0525D58A6A}" type="presParOf" srcId="{FFADB861-D3C5-4A1B-BA64-424351FC36DC}" destId="{71FFA9FD-C439-40F9-A90B-915302E21DF3}"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BF076-83FF-4525-8018-96377DCFF8C5}">
      <dsp:nvSpPr>
        <dsp:cNvPr id="0" name=""/>
        <dsp:cNvSpPr/>
      </dsp:nvSpPr>
      <dsp:spPr>
        <a:xfrm>
          <a:off x="1888025" y="0"/>
          <a:ext cx="2011362" cy="2011362"/>
        </a:xfrm>
        <a:prstGeom prst="triangl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Politics (</a:t>
          </a:r>
          <a:r>
            <a:rPr lang="en-US" sz="1700" kern="1200" dirty="0" err="1" smtClean="0"/>
            <a:t>poliitika</a:t>
          </a:r>
          <a:r>
            <a:rPr lang="en-US" sz="1700" kern="1200" dirty="0" smtClean="0"/>
            <a:t>)</a:t>
          </a:r>
          <a:endParaRPr lang="en-US" sz="1700" kern="1200" dirty="0"/>
        </a:p>
      </dsp:txBody>
      <dsp:txXfrm>
        <a:off x="2390866" y="1005681"/>
        <a:ext cx="1005681" cy="1005681"/>
      </dsp:txXfrm>
    </dsp:sp>
    <dsp:sp modelId="{AD95BC49-8400-4F29-8500-932A6AAF4F49}">
      <dsp:nvSpPr>
        <dsp:cNvPr id="0" name=""/>
        <dsp:cNvSpPr/>
      </dsp:nvSpPr>
      <dsp:spPr>
        <a:xfrm>
          <a:off x="864765" y="2011362"/>
          <a:ext cx="2011362" cy="2011362"/>
        </a:xfrm>
        <a:prstGeom prst="triangl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Policy (</a:t>
          </a:r>
          <a:r>
            <a:rPr lang="en-US" sz="1700" kern="1200" dirty="0" err="1" smtClean="0"/>
            <a:t>poliitika-kujundus</a:t>
          </a:r>
          <a:r>
            <a:rPr lang="en-US" sz="1700" kern="1200" dirty="0" smtClean="0"/>
            <a:t>)</a:t>
          </a:r>
          <a:endParaRPr lang="en-US" sz="1700" kern="1200" dirty="0"/>
        </a:p>
      </dsp:txBody>
      <dsp:txXfrm>
        <a:off x="1367606" y="3017043"/>
        <a:ext cx="1005681" cy="1005681"/>
      </dsp:txXfrm>
    </dsp:sp>
    <dsp:sp modelId="{190BEA1B-8022-4881-8AC3-F823CDBDB7EC}">
      <dsp:nvSpPr>
        <dsp:cNvPr id="0" name=""/>
        <dsp:cNvSpPr/>
      </dsp:nvSpPr>
      <dsp:spPr>
        <a:xfrm rot="10800000">
          <a:off x="1888025" y="2011362"/>
          <a:ext cx="2011362" cy="2011362"/>
        </a:xfrm>
        <a:prstGeom prst="triangl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Political (</a:t>
          </a:r>
          <a:r>
            <a:rPr lang="en-US" sz="1700" kern="1200" dirty="0" err="1" smtClean="0"/>
            <a:t>poliiti</a:t>
          </a:r>
          <a:r>
            <a:rPr lang="en-US" sz="1700" kern="1200" dirty="0" smtClean="0"/>
            <a:t>-line)</a:t>
          </a:r>
          <a:endParaRPr lang="en-US" sz="1700" kern="1200" dirty="0"/>
        </a:p>
      </dsp:txBody>
      <dsp:txXfrm rot="10800000">
        <a:off x="2390865" y="2011362"/>
        <a:ext cx="1005681" cy="1005681"/>
      </dsp:txXfrm>
    </dsp:sp>
    <dsp:sp modelId="{71FFA9FD-C439-40F9-A90B-915302E21DF3}">
      <dsp:nvSpPr>
        <dsp:cNvPr id="0" name=""/>
        <dsp:cNvSpPr/>
      </dsp:nvSpPr>
      <dsp:spPr>
        <a:xfrm>
          <a:off x="2893707" y="2011362"/>
          <a:ext cx="2011362" cy="2011362"/>
        </a:xfrm>
        <a:prstGeom prst="triangl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Polity (</a:t>
          </a:r>
          <a:r>
            <a:rPr lang="en-US" sz="1700" kern="1200" dirty="0" err="1" smtClean="0"/>
            <a:t>poliit-üksus</a:t>
          </a:r>
          <a:r>
            <a:rPr lang="en-US" sz="1700" kern="1200" dirty="0" smtClean="0"/>
            <a:t>)</a:t>
          </a:r>
          <a:endParaRPr lang="en-US" sz="1700" kern="1200" dirty="0"/>
        </a:p>
      </dsp:txBody>
      <dsp:txXfrm>
        <a:off x="3396548" y="3017043"/>
        <a:ext cx="1005681" cy="1005681"/>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t-EE"/>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t-EE"/>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2AD0965-06FA-4702-BA43-ADE9811A64B6}"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645682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DC8B426-B9BC-4C7E-B6A3-4A7146554BFF}"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62227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t-EE"/>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94810C-97A1-48BB-B040-828EB55EAB39}"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13406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sz="half" idx="1"/>
          </p:nvPr>
        </p:nvSpPr>
        <p:spPr>
          <a:xfrm>
            <a:off x="914400" y="1268414"/>
            <a:ext cx="5080000" cy="4465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Content Placeholder 3"/>
          <p:cNvSpPr>
            <a:spLocks noGrp="1"/>
          </p:cNvSpPr>
          <p:nvPr>
            <p:ph sz="half" idx="2"/>
          </p:nvPr>
        </p:nvSpPr>
        <p:spPr>
          <a:xfrm>
            <a:off x="6197600" y="1268414"/>
            <a:ext cx="5080000" cy="4465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4FA2EFF-3341-4BF8-964C-2CC58B5C1ABB}"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368625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t-E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7" name="Date Placeholder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8" name="Footer Placeholder 7"/>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9" name="Slide Number Placeholder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EB68F94-E8FE-498F-B76A-29FC9088121F}"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87541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Date Placeholder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4" name="Footer Placeholder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5A135AA-413D-426F-8E54-403E6DF19667}"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62741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4" name="Slide Number Placeholder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D9259A4-2F2E-42EB-876E-C5F755B8DF99}"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60583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t-EE"/>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6EE88FB-3FDD-42D8-BF83-963CAE498B87}"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12043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t-EE"/>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t-EE"/>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4E93F6-C747-4411-8E62-223E60045351}"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941476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45A52D-FDED-4DE7-BDF3-8C03F0FE26CA}"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294344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260350"/>
            <a:ext cx="2590800" cy="5473700"/>
          </a:xfrm>
        </p:spPr>
        <p:txBody>
          <a:bodyPr vert="eaVert"/>
          <a:lstStyle/>
          <a:p>
            <a:r>
              <a:rPr lang="en-US" smtClean="0"/>
              <a:t>Click to edit Master title style</a:t>
            </a:r>
            <a:endParaRPr lang="et-EE"/>
          </a:p>
        </p:txBody>
      </p:sp>
      <p:sp>
        <p:nvSpPr>
          <p:cNvPr id="3" name="Vertical Text Placeholder 2"/>
          <p:cNvSpPr>
            <a:spLocks noGrp="1"/>
          </p:cNvSpPr>
          <p:nvPr>
            <p:ph type="body" orient="vert" idx="1"/>
          </p:nvPr>
        </p:nvSpPr>
        <p:spPr>
          <a:xfrm>
            <a:off x="914400" y="260350"/>
            <a:ext cx="7569200" cy="5473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6A176B0-3426-4F97-8249-883E9F11ED5A}"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82737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662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4999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978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9022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871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2572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537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444D2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444D26"/>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444D2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718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654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88352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057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1"/>
            <a:ext cx="11032067" cy="460375"/>
          </a:xfrm>
        </p:spPr>
        <p:txBody>
          <a:bodyPr/>
          <a:lstStyle/>
          <a:p>
            <a:r>
              <a:rPr lang="en-US" smtClean="0"/>
              <a:t>Click to edit Master title style</a:t>
            </a:r>
            <a:endParaRPr lang="et-EE"/>
          </a:p>
        </p:txBody>
      </p:sp>
      <p:sp>
        <p:nvSpPr>
          <p:cNvPr id="3" name="Table Placeholder 2"/>
          <p:cNvSpPr>
            <a:spLocks noGrp="1"/>
          </p:cNvSpPr>
          <p:nvPr>
            <p:ph type="tbl" idx="1"/>
          </p:nvPr>
        </p:nvSpPr>
        <p:spPr>
          <a:xfrm>
            <a:off x="1117600" y="914400"/>
            <a:ext cx="10363200" cy="5257800"/>
          </a:xfrm>
        </p:spPr>
        <p:txBody>
          <a:bodyPr/>
          <a:lstStyle/>
          <a:p>
            <a:pPr lvl="0"/>
            <a:r>
              <a:rPr lang="en-US" noProof="0" smtClean="0"/>
              <a:t>Click icon to add table</a:t>
            </a:r>
            <a:endParaRPr lang="et-EE" noProof="0" smtClean="0"/>
          </a:p>
        </p:txBody>
      </p:sp>
      <p:sp>
        <p:nvSpPr>
          <p:cNvPr id="4" name="Footer Placeholder 3"/>
          <p:cNvSpPr>
            <a:spLocks noGrp="1"/>
          </p:cNvSpPr>
          <p:nvPr>
            <p:ph type="ftr" sz="quarter"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CFDAAAE-F30D-4129-9543-1D133191AFB2}" type="slidenum">
              <a:rPr kumimoji="0" lang="en-US" altLang="et-EE" sz="105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t-EE"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Date Placeholder 5"/>
          <p:cNvSpPr>
            <a:spLocks noGrp="1"/>
          </p:cNvSpPr>
          <p:nvPr>
            <p:ph type="dt" sz="half" idx="12"/>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800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260351"/>
            <a:ext cx="10363200" cy="7207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Klõpsake tiitlilaadi muutmiseks</a:t>
            </a:r>
          </a:p>
        </p:txBody>
      </p:sp>
      <p:sp>
        <p:nvSpPr>
          <p:cNvPr id="1027" name="Rectangle 3"/>
          <p:cNvSpPr>
            <a:spLocks noGrp="1" noChangeArrowheads="1"/>
          </p:cNvSpPr>
          <p:nvPr>
            <p:ph type="body" idx="1"/>
          </p:nvPr>
        </p:nvSpPr>
        <p:spPr bwMode="auto">
          <a:xfrm>
            <a:off x="914400" y="1268414"/>
            <a:ext cx="10363200" cy="44656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Klõpsake juhtslaidi teksti laadide redigeerimiseks</a:t>
            </a:r>
          </a:p>
          <a:p>
            <a:pPr lvl="1"/>
            <a:r>
              <a:rPr lang="en-US" smtClean="0"/>
              <a:t>Teine tase</a:t>
            </a:r>
          </a:p>
          <a:p>
            <a:pPr lvl="2"/>
            <a:r>
              <a:rPr lang="en-US" smtClean="0"/>
              <a:t>Kolmas tase</a:t>
            </a:r>
          </a:p>
          <a:p>
            <a:pPr lvl="3"/>
            <a:r>
              <a:rPr lang="en-US" smtClean="0"/>
              <a:t>Neljas tase</a:t>
            </a:r>
          </a:p>
          <a:p>
            <a:pPr lvl="4"/>
            <a:r>
              <a:rPr lang="en-US" smtClean="0"/>
              <a:t>Viies tase</a:t>
            </a:r>
          </a:p>
        </p:txBody>
      </p:sp>
      <p:sp>
        <p:nvSpPr>
          <p:cNvPr id="1028" name="Rectangle 4"/>
          <p:cNvSpPr>
            <a:spLocks noGrp="1" noChangeArrowheads="1"/>
          </p:cNvSpPr>
          <p:nvPr>
            <p:ph type="dt" sz="half" idx="2"/>
          </p:nvPr>
        </p:nvSpPr>
        <p:spPr bwMode="auto">
          <a:xfrm>
            <a:off x="8026400" y="6248400"/>
            <a:ext cx="193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1029" name="Rectangle 5"/>
          <p:cNvSpPr>
            <a:spLocks noGrp="1" noChangeArrowheads="1"/>
          </p:cNvSpPr>
          <p:nvPr>
            <p:ph type="ftr" sz="quarter" idx="3"/>
          </p:nvPr>
        </p:nvSpPr>
        <p:spPr bwMode="auto">
          <a:xfrm>
            <a:off x="3556000" y="6248400"/>
            <a:ext cx="447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1030" name="Rectangle 6"/>
          <p:cNvSpPr>
            <a:spLocks noGrp="1" noChangeArrowheads="1"/>
          </p:cNvSpPr>
          <p:nvPr>
            <p:ph type="sldNum" sz="quarter" idx="4"/>
          </p:nvPr>
        </p:nvSpPr>
        <p:spPr bwMode="auto">
          <a:xfrm>
            <a:off x="9956800" y="6248400"/>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B0C7AD1-8711-4C30-BABB-BD0406E71AFB}" type="slidenum">
              <a:rPr kumimoji="0" lang="en-US" sz="14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3504752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Verdana" pitchFamily="34" charset="0"/>
        </a:defRPr>
      </a:lvl2pPr>
      <a:lvl3pPr algn="ctr" rtl="0" eaLnBrk="1" fontAlgn="base" hangingPunct="1">
        <a:spcBef>
          <a:spcPct val="0"/>
        </a:spcBef>
        <a:spcAft>
          <a:spcPct val="0"/>
        </a:spcAft>
        <a:defRPr sz="3600">
          <a:solidFill>
            <a:schemeClr val="tx2"/>
          </a:solidFill>
          <a:latin typeface="Verdana" pitchFamily="34" charset="0"/>
        </a:defRPr>
      </a:lvl3pPr>
      <a:lvl4pPr algn="ctr" rtl="0" eaLnBrk="1" fontAlgn="base" hangingPunct="1">
        <a:spcBef>
          <a:spcPct val="0"/>
        </a:spcBef>
        <a:spcAft>
          <a:spcPct val="0"/>
        </a:spcAft>
        <a:defRPr sz="3600">
          <a:solidFill>
            <a:schemeClr val="tx2"/>
          </a:solidFill>
          <a:latin typeface="Verdana" pitchFamily="34" charset="0"/>
        </a:defRPr>
      </a:lvl4pPr>
      <a:lvl5pPr algn="ctr" rtl="0" eaLnBrk="1" fontAlgn="base" hangingPunct="1">
        <a:spcBef>
          <a:spcPct val="0"/>
        </a:spcBef>
        <a:spcAft>
          <a:spcPct val="0"/>
        </a:spcAft>
        <a:defRPr sz="3600">
          <a:solidFill>
            <a:schemeClr val="tx2"/>
          </a:solidFill>
          <a:latin typeface="Verdana" pitchFamily="34" charset="0"/>
        </a:defRPr>
      </a:lvl5pPr>
      <a:lvl6pPr marL="457200" algn="ctr" rtl="0" eaLnBrk="1" fontAlgn="base" hangingPunct="1">
        <a:spcBef>
          <a:spcPct val="0"/>
        </a:spcBef>
        <a:spcAft>
          <a:spcPct val="0"/>
        </a:spcAft>
        <a:defRPr sz="3600">
          <a:solidFill>
            <a:schemeClr val="tx2"/>
          </a:solidFill>
          <a:latin typeface="Verdana" pitchFamily="34" charset="0"/>
        </a:defRPr>
      </a:lvl6pPr>
      <a:lvl7pPr marL="914400" algn="ctr" rtl="0" eaLnBrk="1" fontAlgn="base" hangingPunct="1">
        <a:spcBef>
          <a:spcPct val="0"/>
        </a:spcBef>
        <a:spcAft>
          <a:spcPct val="0"/>
        </a:spcAft>
        <a:defRPr sz="3600">
          <a:solidFill>
            <a:schemeClr val="tx2"/>
          </a:solidFill>
          <a:latin typeface="Verdana" pitchFamily="34" charset="0"/>
        </a:defRPr>
      </a:lvl7pPr>
      <a:lvl8pPr marL="1371600" algn="ctr" rtl="0" eaLnBrk="1" fontAlgn="base" hangingPunct="1">
        <a:spcBef>
          <a:spcPct val="0"/>
        </a:spcBef>
        <a:spcAft>
          <a:spcPct val="0"/>
        </a:spcAft>
        <a:defRPr sz="3600">
          <a:solidFill>
            <a:schemeClr val="tx2"/>
          </a:solidFill>
          <a:latin typeface="Verdana" pitchFamily="34" charset="0"/>
        </a:defRPr>
      </a:lvl8pPr>
      <a:lvl9pPr marL="1828800" algn="ctr"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Font typeface="Wingdings" pitchFamily="2" charset="2"/>
        <a:buChar char="q"/>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5A87BC2-9C38-42A0-B898-F4745057F6A6}"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91ED011-349A-4BE3-B7AE-914DF6A41A86}"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4787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Line 4"/>
          <p:cNvSpPr>
            <a:spLocks noChangeShapeType="1"/>
          </p:cNvSpPr>
          <p:nvPr/>
        </p:nvSpPr>
        <p:spPr bwMode="auto">
          <a:xfrm>
            <a:off x="2438400" y="1138238"/>
            <a:ext cx="7391400" cy="0"/>
          </a:xfrm>
          <a:prstGeom prst="line">
            <a:avLst/>
          </a:prstGeom>
          <a:noFill/>
          <a:ln w="9525">
            <a:solidFill>
              <a:schemeClr val="tx1"/>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t-EE"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Title 4"/>
          <p:cNvSpPr>
            <a:spLocks noGrp="1"/>
          </p:cNvSpPr>
          <p:nvPr>
            <p:ph type="ctrTitle"/>
          </p:nvPr>
        </p:nvSpPr>
        <p:spPr>
          <a:xfrm>
            <a:off x="967681" y="1620471"/>
            <a:ext cx="10363200" cy="1470025"/>
          </a:xfrm>
        </p:spPr>
        <p:txBody>
          <a:bodyPr/>
          <a:lstStyle/>
          <a:p>
            <a:r>
              <a:rPr lang="en-US" b="1" dirty="0" err="1" smtClean="0"/>
              <a:t>Digitaliseerumine</a:t>
            </a:r>
            <a:r>
              <a:rPr lang="en-US" b="1" dirty="0" smtClean="0"/>
              <a:t> ja </a:t>
            </a:r>
            <a:r>
              <a:rPr lang="en-US" b="1" dirty="0" err="1" smtClean="0"/>
              <a:t>poliitikakujundamine</a:t>
            </a:r>
            <a:endParaRPr lang="en-GB" b="1" noProof="0" dirty="0"/>
          </a:p>
        </p:txBody>
      </p:sp>
      <p:sp>
        <p:nvSpPr>
          <p:cNvPr id="6" name="Subtitle 5"/>
          <p:cNvSpPr>
            <a:spLocks noGrp="1"/>
          </p:cNvSpPr>
          <p:nvPr>
            <p:ph type="subTitle" idx="1"/>
          </p:nvPr>
        </p:nvSpPr>
        <p:spPr>
          <a:xfrm>
            <a:off x="1882081" y="3376245"/>
            <a:ext cx="8534400" cy="1752600"/>
          </a:xfrm>
        </p:spPr>
        <p:txBody>
          <a:bodyPr/>
          <a:lstStyle/>
          <a:p>
            <a:r>
              <a:rPr lang="et-EE" noProof="0" dirty="0" smtClean="0"/>
              <a:t>Prof. </a:t>
            </a:r>
            <a:r>
              <a:rPr lang="en-GB" noProof="0" dirty="0" smtClean="0"/>
              <a:t>Leif Kalev</a:t>
            </a:r>
          </a:p>
          <a:p>
            <a:r>
              <a:rPr lang="en-GB" dirty="0" smtClean="0"/>
              <a:t>1.12.2023</a:t>
            </a:r>
          </a:p>
          <a:p>
            <a:r>
              <a:rPr lang="fi-FI" dirty="0" smtClean="0"/>
              <a:t>Ettekanne kollokviumil Andmepõhine juhtimine – poliitika kujundamine</a:t>
            </a:r>
            <a:endParaRPr lang="fi-FI" dirty="0"/>
          </a:p>
        </p:txBody>
      </p:sp>
      <p:pic>
        <p:nvPicPr>
          <p:cNvPr id="2" name="Pil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5100" y="5988594"/>
            <a:ext cx="1301381" cy="752774"/>
          </a:xfrm>
          <a:prstGeom prst="rect">
            <a:avLst/>
          </a:prstGeom>
        </p:spPr>
      </p:pic>
    </p:spTree>
    <p:extLst>
      <p:ext uri="{BB962C8B-B14F-4D97-AF65-F5344CB8AC3E}">
        <p14:creationId xmlns:p14="http://schemas.microsoft.com/office/powerpoint/2010/main" val="3336157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Andmerevolutsioonid</a:t>
            </a:r>
            <a:r>
              <a:rPr lang="en-US" dirty="0" smtClean="0"/>
              <a:t> ja </a:t>
            </a:r>
            <a:r>
              <a:rPr lang="en-US" dirty="0" err="1" smtClean="0"/>
              <a:t>digitaliseerumine</a:t>
            </a:r>
            <a:endParaRPr lang="en-US" dirty="0"/>
          </a:p>
        </p:txBody>
      </p:sp>
      <p:sp>
        <p:nvSpPr>
          <p:cNvPr id="3" name="Content Placeholder 2"/>
          <p:cNvSpPr>
            <a:spLocks noGrp="1"/>
          </p:cNvSpPr>
          <p:nvPr>
            <p:ph idx="1"/>
          </p:nvPr>
        </p:nvSpPr>
        <p:spPr>
          <a:xfrm>
            <a:off x="1117600" y="914400"/>
            <a:ext cx="10363200" cy="5389686"/>
          </a:xfrm>
        </p:spPr>
        <p:txBody>
          <a:bodyPr>
            <a:normAutofit fontScale="77500" lnSpcReduction="20000"/>
          </a:bodyPr>
          <a:lstStyle/>
          <a:p>
            <a:r>
              <a:rPr lang="en-US" dirty="0" err="1" smtClean="0"/>
              <a:t>Esimene</a:t>
            </a:r>
            <a:r>
              <a:rPr lang="en-US" dirty="0" smtClean="0"/>
              <a:t> </a:t>
            </a:r>
            <a:r>
              <a:rPr lang="en-US" dirty="0" err="1" smtClean="0"/>
              <a:t>andmerevolutsioon</a:t>
            </a:r>
            <a:r>
              <a:rPr lang="en-US" dirty="0" smtClean="0"/>
              <a:t>: </a:t>
            </a:r>
            <a:r>
              <a:rPr lang="en-US" dirty="0" err="1" smtClean="0"/>
              <a:t>kirja</a:t>
            </a:r>
            <a:r>
              <a:rPr lang="en-US" dirty="0" smtClean="0"/>
              <a:t> </a:t>
            </a:r>
            <a:r>
              <a:rPr lang="en-US" dirty="0" err="1" smtClean="0"/>
              <a:t>leiutamine</a:t>
            </a:r>
            <a:r>
              <a:rPr lang="en-US" dirty="0" smtClean="0"/>
              <a:t> </a:t>
            </a:r>
            <a:r>
              <a:rPr lang="en-US" dirty="0" err="1" smtClean="0"/>
              <a:t>Sumeris</a:t>
            </a:r>
            <a:r>
              <a:rPr lang="en-US" dirty="0" smtClean="0"/>
              <a:t> 3400-3100 </a:t>
            </a:r>
            <a:r>
              <a:rPr lang="en-US" dirty="0" err="1" smtClean="0"/>
              <a:t>e.m.a</a:t>
            </a:r>
            <a:r>
              <a:rPr lang="en-US" dirty="0" smtClean="0"/>
              <a:t> </a:t>
            </a:r>
            <a:r>
              <a:rPr lang="en-US" dirty="0" err="1" smtClean="0"/>
              <a:t>ning</a:t>
            </a:r>
            <a:r>
              <a:rPr lang="en-US" dirty="0" smtClean="0"/>
              <a:t> </a:t>
            </a:r>
            <a:r>
              <a:rPr lang="en-US" dirty="0" err="1" smtClean="0"/>
              <a:t>edasi</a:t>
            </a:r>
            <a:r>
              <a:rPr lang="en-US" dirty="0" smtClean="0"/>
              <a:t>, </a:t>
            </a:r>
            <a:r>
              <a:rPr lang="en-US" dirty="0" err="1" smtClean="0"/>
              <a:t>näiteks</a:t>
            </a:r>
            <a:r>
              <a:rPr lang="en-US" dirty="0" smtClean="0"/>
              <a:t> </a:t>
            </a:r>
            <a:r>
              <a:rPr lang="en-US" dirty="0" err="1" smtClean="0"/>
              <a:t>vana</a:t>
            </a:r>
            <a:r>
              <a:rPr lang="en-US" dirty="0" smtClean="0"/>
              <a:t>- ja </a:t>
            </a:r>
            <a:r>
              <a:rPr lang="en-US" dirty="0" err="1" smtClean="0"/>
              <a:t>keskaja</a:t>
            </a:r>
            <a:r>
              <a:rPr lang="en-US" dirty="0" smtClean="0"/>
              <a:t> </a:t>
            </a:r>
            <a:r>
              <a:rPr lang="en-US" dirty="0" err="1" smtClean="0"/>
              <a:t>rahvaloendused</a:t>
            </a:r>
            <a:r>
              <a:rPr lang="en-US" dirty="0" smtClean="0"/>
              <a:t> </a:t>
            </a:r>
            <a:r>
              <a:rPr lang="en-US" dirty="0" err="1" smtClean="0"/>
              <a:t>ning</a:t>
            </a:r>
            <a:r>
              <a:rPr lang="en-US" dirty="0" smtClean="0"/>
              <a:t> </a:t>
            </a:r>
            <a:r>
              <a:rPr lang="en-US" dirty="0" err="1" smtClean="0"/>
              <a:t>arvepidamine</a:t>
            </a:r>
            <a:r>
              <a:rPr lang="en-US" dirty="0" smtClean="0"/>
              <a:t> (</a:t>
            </a:r>
            <a:r>
              <a:rPr lang="en-US" dirty="0" err="1" smtClean="0"/>
              <a:t>Viimse</a:t>
            </a:r>
            <a:r>
              <a:rPr lang="en-US" dirty="0" smtClean="0"/>
              <a:t> </a:t>
            </a:r>
            <a:r>
              <a:rPr lang="en-US" dirty="0" err="1" smtClean="0"/>
              <a:t>kohtupäeva</a:t>
            </a:r>
            <a:r>
              <a:rPr lang="en-US" dirty="0" smtClean="0"/>
              <a:t> </a:t>
            </a:r>
            <a:r>
              <a:rPr lang="en-US" dirty="0" err="1" smtClean="0"/>
              <a:t>raamat</a:t>
            </a:r>
            <a:r>
              <a:rPr lang="en-US" dirty="0" smtClean="0"/>
              <a:t> </a:t>
            </a:r>
            <a:r>
              <a:rPr lang="en-US" dirty="0" err="1" smtClean="0"/>
              <a:t>Ühendkuningriigis</a:t>
            </a:r>
            <a:r>
              <a:rPr lang="en-US" dirty="0" smtClean="0"/>
              <a:t>, </a:t>
            </a:r>
            <a:r>
              <a:rPr lang="en-US" dirty="0" err="1" smtClean="0"/>
              <a:t>Taani</a:t>
            </a:r>
            <a:r>
              <a:rPr lang="en-US" dirty="0" smtClean="0"/>
              <a:t> </a:t>
            </a:r>
            <a:r>
              <a:rPr lang="en-US" dirty="0" err="1" smtClean="0"/>
              <a:t>hindamisraamat</a:t>
            </a:r>
            <a:r>
              <a:rPr lang="en-US" dirty="0" smtClean="0"/>
              <a:t> </a:t>
            </a:r>
            <a:r>
              <a:rPr lang="en-US" dirty="0" err="1" smtClean="0"/>
              <a:t>Eestis</a:t>
            </a:r>
            <a:r>
              <a:rPr lang="en-US" dirty="0" smtClean="0"/>
              <a:t>)</a:t>
            </a:r>
          </a:p>
          <a:p>
            <a:r>
              <a:rPr lang="en-US" dirty="0" smtClean="0"/>
              <a:t>1820-40 </a:t>
            </a:r>
            <a:r>
              <a:rPr lang="en-US" dirty="0" err="1" smtClean="0"/>
              <a:t>statistikarevolutsioon</a:t>
            </a:r>
            <a:r>
              <a:rPr lang="en-US" dirty="0" smtClean="0"/>
              <a:t> </a:t>
            </a:r>
            <a:r>
              <a:rPr lang="en-US" dirty="0" err="1" smtClean="0"/>
              <a:t>Euroopas</a:t>
            </a:r>
            <a:r>
              <a:rPr lang="en-US" dirty="0" smtClean="0"/>
              <a:t> ja USA-s</a:t>
            </a:r>
            <a:endParaRPr lang="en-US" dirty="0"/>
          </a:p>
          <a:p>
            <a:r>
              <a:rPr lang="en-US" dirty="0" err="1"/>
              <a:t>Esimese</a:t>
            </a:r>
            <a:r>
              <a:rPr lang="en-US" dirty="0"/>
              <a:t> </a:t>
            </a:r>
            <a:r>
              <a:rPr lang="en-US" dirty="0" err="1"/>
              <a:t>tööstusrevolutsiooniga</a:t>
            </a:r>
            <a:r>
              <a:rPr lang="en-US" dirty="0"/>
              <a:t> </a:t>
            </a:r>
            <a:r>
              <a:rPr lang="en-US" dirty="0" err="1"/>
              <a:t>vabrikud</a:t>
            </a:r>
            <a:r>
              <a:rPr lang="en-US" dirty="0"/>
              <a:t>, </a:t>
            </a:r>
            <a:r>
              <a:rPr lang="en-US" dirty="0" err="1"/>
              <a:t>teisega</a:t>
            </a:r>
            <a:r>
              <a:rPr lang="en-US" dirty="0"/>
              <a:t> </a:t>
            </a:r>
            <a:r>
              <a:rPr lang="en-US" dirty="0" err="1"/>
              <a:t>massitootmine</a:t>
            </a:r>
            <a:r>
              <a:rPr lang="en-US" dirty="0"/>
              <a:t>, </a:t>
            </a:r>
            <a:r>
              <a:rPr lang="en-US" dirty="0" err="1"/>
              <a:t>edasised</a:t>
            </a:r>
            <a:r>
              <a:rPr lang="en-US" dirty="0"/>
              <a:t> </a:t>
            </a:r>
            <a:r>
              <a:rPr lang="en-US" dirty="0" err="1"/>
              <a:t>seotud</a:t>
            </a:r>
            <a:r>
              <a:rPr lang="en-US" dirty="0"/>
              <a:t> </a:t>
            </a:r>
            <a:r>
              <a:rPr lang="en-US" dirty="0" err="1"/>
              <a:t>digitaliseerumisega</a:t>
            </a:r>
            <a:endParaRPr lang="en-US" dirty="0"/>
          </a:p>
          <a:p>
            <a:r>
              <a:rPr lang="en-US" dirty="0" err="1"/>
              <a:t>Kolmanda</a:t>
            </a:r>
            <a:r>
              <a:rPr lang="en-US" dirty="0"/>
              <a:t> </a:t>
            </a:r>
            <a:r>
              <a:rPr lang="en-US" dirty="0" err="1"/>
              <a:t>tööstusrevolutsiooni</a:t>
            </a:r>
            <a:r>
              <a:rPr lang="en-US" dirty="0"/>
              <a:t> </a:t>
            </a:r>
            <a:r>
              <a:rPr lang="en-US" dirty="0" err="1"/>
              <a:t>tulemuseks</a:t>
            </a:r>
            <a:r>
              <a:rPr lang="en-US" dirty="0"/>
              <a:t> </a:t>
            </a:r>
            <a:r>
              <a:rPr lang="en-US" dirty="0" err="1"/>
              <a:t>oli</a:t>
            </a:r>
            <a:r>
              <a:rPr lang="en-US" dirty="0"/>
              <a:t> </a:t>
            </a:r>
            <a:r>
              <a:rPr lang="en-US" dirty="0" err="1"/>
              <a:t>infotehnoloogiline</a:t>
            </a:r>
            <a:r>
              <a:rPr lang="en-US" dirty="0"/>
              <a:t> </a:t>
            </a:r>
            <a:r>
              <a:rPr lang="en-US" dirty="0" err="1"/>
              <a:t>pööre</a:t>
            </a:r>
            <a:r>
              <a:rPr lang="en-US" dirty="0"/>
              <a:t> </a:t>
            </a:r>
            <a:r>
              <a:rPr lang="en-US" dirty="0" err="1"/>
              <a:t>ning</a:t>
            </a:r>
            <a:r>
              <a:rPr lang="en-US" dirty="0"/>
              <a:t> </a:t>
            </a:r>
            <a:r>
              <a:rPr lang="en-US" dirty="0" err="1"/>
              <a:t>tänase</a:t>
            </a:r>
            <a:r>
              <a:rPr lang="en-US" dirty="0"/>
              <a:t> </a:t>
            </a:r>
            <a:r>
              <a:rPr lang="en-US" dirty="0" err="1"/>
              <a:t>digiühiskonna</a:t>
            </a:r>
            <a:r>
              <a:rPr lang="en-US" dirty="0"/>
              <a:t> </a:t>
            </a:r>
            <a:r>
              <a:rPr lang="en-US" dirty="0" err="1"/>
              <a:t>teke</a:t>
            </a:r>
            <a:r>
              <a:rPr lang="en-US" dirty="0"/>
              <a:t>. </a:t>
            </a:r>
            <a:r>
              <a:rPr lang="en-US" dirty="0" err="1"/>
              <a:t>Seejuures</a:t>
            </a:r>
            <a:r>
              <a:rPr lang="en-US" dirty="0"/>
              <a:t> </a:t>
            </a:r>
            <a:r>
              <a:rPr lang="en-US" dirty="0" err="1"/>
              <a:t>inimesed</a:t>
            </a:r>
            <a:r>
              <a:rPr lang="en-US" dirty="0"/>
              <a:t> </a:t>
            </a:r>
            <a:r>
              <a:rPr lang="en-US" dirty="0" err="1"/>
              <a:t>disainivad</a:t>
            </a:r>
            <a:r>
              <a:rPr lang="en-US" dirty="0"/>
              <a:t> </a:t>
            </a:r>
            <a:r>
              <a:rPr lang="en-US" dirty="0" err="1"/>
              <a:t>ning</a:t>
            </a:r>
            <a:r>
              <a:rPr lang="en-US" dirty="0"/>
              <a:t> </a:t>
            </a:r>
            <a:r>
              <a:rPr lang="en-US" dirty="0" err="1"/>
              <a:t>kontrollivad</a:t>
            </a:r>
            <a:r>
              <a:rPr lang="en-US" dirty="0"/>
              <a:t> </a:t>
            </a:r>
            <a:r>
              <a:rPr lang="en-US" dirty="0" err="1"/>
              <a:t>masinaid</a:t>
            </a:r>
            <a:r>
              <a:rPr lang="en-US" dirty="0"/>
              <a:t> ja </a:t>
            </a:r>
            <a:r>
              <a:rPr lang="en-US" dirty="0" err="1"/>
              <a:t>tehnoloogiaid</a:t>
            </a:r>
            <a:r>
              <a:rPr lang="en-US" dirty="0"/>
              <a:t>, </a:t>
            </a:r>
            <a:r>
              <a:rPr lang="en-US" dirty="0" err="1"/>
              <a:t>mis</a:t>
            </a:r>
            <a:r>
              <a:rPr lang="en-US" dirty="0"/>
              <a:t> </a:t>
            </a:r>
            <a:r>
              <a:rPr lang="en-US" dirty="0" err="1"/>
              <a:t>nende</a:t>
            </a:r>
            <a:r>
              <a:rPr lang="en-US" dirty="0"/>
              <a:t> </a:t>
            </a:r>
            <a:r>
              <a:rPr lang="en-US" dirty="0" err="1"/>
              <a:t>elu</a:t>
            </a:r>
            <a:r>
              <a:rPr lang="en-US" dirty="0"/>
              <a:t> </a:t>
            </a:r>
            <a:r>
              <a:rPr lang="en-US" dirty="0" err="1"/>
              <a:t>mõjutavad</a:t>
            </a:r>
            <a:endParaRPr lang="en-US" dirty="0"/>
          </a:p>
          <a:p>
            <a:r>
              <a:rPr lang="en-US" dirty="0" err="1"/>
              <a:t>Neljandas</a:t>
            </a:r>
            <a:r>
              <a:rPr lang="en-US" dirty="0"/>
              <a:t> </a:t>
            </a:r>
            <a:r>
              <a:rPr lang="en-US" dirty="0" err="1"/>
              <a:t>tööstusrevolutsioonis</a:t>
            </a:r>
            <a:r>
              <a:rPr lang="en-US" dirty="0"/>
              <a:t> on </a:t>
            </a:r>
            <a:r>
              <a:rPr lang="en-US" dirty="0" err="1"/>
              <a:t>masinad</a:t>
            </a:r>
            <a:r>
              <a:rPr lang="en-US" dirty="0"/>
              <a:t> </a:t>
            </a:r>
            <a:r>
              <a:rPr lang="en-US" dirty="0" err="1"/>
              <a:t>aga</a:t>
            </a:r>
            <a:r>
              <a:rPr lang="en-US" dirty="0"/>
              <a:t> </a:t>
            </a:r>
            <a:r>
              <a:rPr lang="en-US" dirty="0" err="1"/>
              <a:t>ise</a:t>
            </a:r>
            <a:r>
              <a:rPr lang="en-US" dirty="0"/>
              <a:t> </a:t>
            </a:r>
            <a:r>
              <a:rPr lang="en-US" dirty="0" err="1"/>
              <a:t>kasvavalt</a:t>
            </a:r>
            <a:r>
              <a:rPr lang="en-US" dirty="0"/>
              <a:t> </a:t>
            </a:r>
            <a:r>
              <a:rPr lang="en-US" dirty="0" err="1"/>
              <a:t>õppimisvõimelised</a:t>
            </a:r>
            <a:r>
              <a:rPr lang="en-US" dirty="0"/>
              <a:t>, </a:t>
            </a:r>
            <a:r>
              <a:rPr lang="en-US" dirty="0" err="1"/>
              <a:t>tehes</a:t>
            </a:r>
            <a:r>
              <a:rPr lang="en-US" dirty="0"/>
              <a:t> </a:t>
            </a:r>
            <a:r>
              <a:rPr lang="en-US" dirty="0" err="1"/>
              <a:t>suurandmete</a:t>
            </a:r>
            <a:r>
              <a:rPr lang="en-US" dirty="0"/>
              <a:t> ja </a:t>
            </a:r>
            <a:r>
              <a:rPr lang="en-US" dirty="0" err="1"/>
              <a:t>algoritmide</a:t>
            </a:r>
            <a:r>
              <a:rPr lang="en-US" dirty="0"/>
              <a:t> </a:t>
            </a:r>
            <a:r>
              <a:rPr lang="en-US" dirty="0" err="1"/>
              <a:t>alusel</a:t>
            </a:r>
            <a:r>
              <a:rPr lang="en-US" dirty="0"/>
              <a:t> </a:t>
            </a:r>
            <a:r>
              <a:rPr lang="en-US" dirty="0" err="1"/>
              <a:t>iseseisvalt</a:t>
            </a:r>
            <a:r>
              <a:rPr lang="en-US" dirty="0"/>
              <a:t> </a:t>
            </a:r>
            <a:r>
              <a:rPr lang="en-US" dirty="0" err="1"/>
              <a:t>otsuseid</a:t>
            </a:r>
            <a:r>
              <a:rPr lang="en-US" dirty="0"/>
              <a:t>, </a:t>
            </a:r>
            <a:r>
              <a:rPr lang="en-US" dirty="0" err="1"/>
              <a:t>mis</a:t>
            </a:r>
            <a:r>
              <a:rPr lang="en-US" dirty="0"/>
              <a:t> juba </a:t>
            </a:r>
            <a:r>
              <a:rPr lang="en-US" dirty="0" err="1"/>
              <a:t>täna</a:t>
            </a:r>
            <a:r>
              <a:rPr lang="en-US" dirty="0"/>
              <a:t> </a:t>
            </a:r>
            <a:r>
              <a:rPr lang="en-US" dirty="0" err="1"/>
              <a:t>mõjutavad</a:t>
            </a:r>
            <a:r>
              <a:rPr lang="en-US" dirty="0"/>
              <a:t> </a:t>
            </a:r>
            <a:r>
              <a:rPr lang="en-US" dirty="0" err="1"/>
              <a:t>meie</a:t>
            </a:r>
            <a:r>
              <a:rPr lang="en-US" dirty="0"/>
              <a:t> </a:t>
            </a:r>
            <a:r>
              <a:rPr lang="en-US" dirty="0" err="1"/>
              <a:t>tarbimist</a:t>
            </a:r>
            <a:r>
              <a:rPr lang="en-US" dirty="0"/>
              <a:t>, </a:t>
            </a:r>
            <a:r>
              <a:rPr lang="en-US" dirty="0" err="1"/>
              <a:t>igapäevaelu</a:t>
            </a:r>
            <a:r>
              <a:rPr lang="en-US" dirty="0"/>
              <a:t> ja </a:t>
            </a:r>
            <a:r>
              <a:rPr lang="en-US" dirty="0" err="1"/>
              <a:t>isegi</a:t>
            </a:r>
            <a:r>
              <a:rPr lang="en-US" dirty="0"/>
              <a:t> </a:t>
            </a:r>
            <a:r>
              <a:rPr lang="en-US" dirty="0" err="1"/>
              <a:t>poliitilisi</a:t>
            </a:r>
            <a:r>
              <a:rPr lang="en-US" dirty="0"/>
              <a:t> </a:t>
            </a:r>
            <a:r>
              <a:rPr lang="en-US" dirty="0" err="1" smtClean="0"/>
              <a:t>valikuid</a:t>
            </a:r>
            <a:endParaRPr lang="en-US" dirty="0"/>
          </a:p>
          <a:p>
            <a:endParaRPr lang="en-US" dirty="0"/>
          </a:p>
        </p:txBody>
      </p:sp>
    </p:spTree>
    <p:extLst>
      <p:ext uri="{BB962C8B-B14F-4D97-AF65-F5344CB8AC3E}">
        <p14:creationId xmlns:p14="http://schemas.microsoft.com/office/powerpoint/2010/main" val="3238204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Digitaliseerumise</a:t>
            </a:r>
            <a:r>
              <a:rPr lang="en-US" dirty="0" smtClean="0"/>
              <a:t> </a:t>
            </a:r>
            <a:r>
              <a:rPr lang="en-US" dirty="0" err="1" smtClean="0"/>
              <a:t>optimistlik</a:t>
            </a:r>
            <a:r>
              <a:rPr lang="en-US" dirty="0" smtClean="0"/>
              <a:t> </a:t>
            </a:r>
            <a:r>
              <a:rPr lang="en-US" dirty="0" err="1" smtClean="0"/>
              <a:t>vaade</a:t>
            </a:r>
            <a:endParaRPr lang="en-US" dirty="0"/>
          </a:p>
        </p:txBody>
      </p:sp>
      <p:sp>
        <p:nvSpPr>
          <p:cNvPr id="3" name="Content Placeholder 2"/>
          <p:cNvSpPr>
            <a:spLocks noGrp="1"/>
          </p:cNvSpPr>
          <p:nvPr>
            <p:ph idx="1"/>
          </p:nvPr>
        </p:nvSpPr>
        <p:spPr/>
        <p:txBody>
          <a:bodyPr>
            <a:normAutofit fontScale="85000" lnSpcReduction="10000"/>
          </a:bodyPr>
          <a:lstStyle/>
          <a:p>
            <a:r>
              <a:rPr lang="en-US" dirty="0"/>
              <a:t>Info- ja </a:t>
            </a:r>
            <a:r>
              <a:rPr lang="en-US" dirty="0" err="1"/>
              <a:t>kommunikatsioonitehnoloogia</a:t>
            </a:r>
            <a:r>
              <a:rPr lang="en-US" dirty="0"/>
              <a:t> </a:t>
            </a:r>
            <a:r>
              <a:rPr lang="en-US" dirty="0" err="1"/>
              <a:t>areng</a:t>
            </a:r>
            <a:r>
              <a:rPr lang="en-US" dirty="0"/>
              <a:t> on </a:t>
            </a:r>
            <a:r>
              <a:rPr lang="en-US" dirty="0" err="1"/>
              <a:t>loonud</a:t>
            </a:r>
            <a:r>
              <a:rPr lang="en-US" dirty="0"/>
              <a:t> </a:t>
            </a:r>
            <a:r>
              <a:rPr lang="en-US" dirty="0" err="1"/>
              <a:t>võimalused</a:t>
            </a:r>
            <a:r>
              <a:rPr lang="en-US" dirty="0"/>
              <a:t> </a:t>
            </a:r>
            <a:r>
              <a:rPr lang="en-US" dirty="0" err="1"/>
              <a:t>ka</a:t>
            </a:r>
            <a:r>
              <a:rPr lang="en-US" dirty="0"/>
              <a:t> </a:t>
            </a:r>
            <a:r>
              <a:rPr lang="en-US" dirty="0" err="1"/>
              <a:t>valitsemise</a:t>
            </a:r>
            <a:r>
              <a:rPr lang="en-US" dirty="0"/>
              <a:t> </a:t>
            </a:r>
            <a:r>
              <a:rPr lang="en-US" dirty="0" err="1"/>
              <a:t>edasiseks</a:t>
            </a:r>
            <a:r>
              <a:rPr lang="en-US" dirty="0"/>
              <a:t> </a:t>
            </a:r>
            <a:r>
              <a:rPr lang="en-US" dirty="0" err="1"/>
              <a:t>oluliseks</a:t>
            </a:r>
            <a:r>
              <a:rPr lang="en-US" dirty="0"/>
              <a:t> </a:t>
            </a:r>
            <a:r>
              <a:rPr lang="en-US" dirty="0" err="1"/>
              <a:t>digitaliseerimiseks</a:t>
            </a:r>
            <a:r>
              <a:rPr lang="en-US" dirty="0"/>
              <a:t>. See </a:t>
            </a:r>
            <a:r>
              <a:rPr lang="en-US" dirty="0" err="1"/>
              <a:t>võib</a:t>
            </a:r>
            <a:r>
              <a:rPr lang="en-US" dirty="0"/>
              <a:t> </a:t>
            </a:r>
            <a:r>
              <a:rPr lang="en-US" dirty="0" err="1"/>
              <a:t>hõlmata</a:t>
            </a:r>
            <a:r>
              <a:rPr lang="en-US" dirty="0"/>
              <a:t> </a:t>
            </a:r>
            <a:r>
              <a:rPr lang="en-US" dirty="0" err="1" smtClean="0"/>
              <a:t>näiteks</a:t>
            </a:r>
            <a:r>
              <a:rPr lang="en-US" dirty="0" smtClean="0"/>
              <a:t>:</a:t>
            </a:r>
          </a:p>
          <a:p>
            <a:pPr lvl="1"/>
            <a:r>
              <a:rPr lang="en-US" dirty="0" err="1" smtClean="0"/>
              <a:t>uuel</a:t>
            </a:r>
            <a:r>
              <a:rPr lang="en-US" dirty="0" smtClean="0"/>
              <a:t> </a:t>
            </a:r>
            <a:r>
              <a:rPr lang="en-US" dirty="0" err="1"/>
              <a:t>tasemel</a:t>
            </a:r>
            <a:r>
              <a:rPr lang="en-US" dirty="0"/>
              <a:t> </a:t>
            </a:r>
            <a:r>
              <a:rPr lang="en-US" dirty="0" err="1"/>
              <a:t>andmete</a:t>
            </a:r>
            <a:r>
              <a:rPr lang="en-US" dirty="0"/>
              <a:t> </a:t>
            </a:r>
            <a:r>
              <a:rPr lang="en-US" dirty="0" err="1"/>
              <a:t>kogumist</a:t>
            </a:r>
            <a:r>
              <a:rPr lang="en-US" dirty="0"/>
              <a:t> ja </a:t>
            </a:r>
            <a:r>
              <a:rPr lang="en-US" dirty="0" err="1"/>
              <a:t>kasutust</a:t>
            </a:r>
            <a:r>
              <a:rPr lang="en-US" dirty="0"/>
              <a:t>, </a:t>
            </a:r>
            <a:r>
              <a:rPr lang="en-US" dirty="0" err="1"/>
              <a:t>isikustatud</a:t>
            </a:r>
            <a:r>
              <a:rPr lang="en-US" dirty="0"/>
              <a:t> </a:t>
            </a:r>
            <a:r>
              <a:rPr lang="en-US" dirty="0" err="1"/>
              <a:t>teenuseid</a:t>
            </a:r>
            <a:r>
              <a:rPr lang="en-US" dirty="0"/>
              <a:t> (</a:t>
            </a:r>
            <a:r>
              <a:rPr lang="en-US" dirty="0" err="1"/>
              <a:t>nn</a:t>
            </a:r>
            <a:r>
              <a:rPr lang="en-US" dirty="0"/>
              <a:t> </a:t>
            </a:r>
            <a:r>
              <a:rPr lang="en-US" dirty="0" err="1"/>
              <a:t>personaalne</a:t>
            </a:r>
            <a:r>
              <a:rPr lang="en-US" dirty="0"/>
              <a:t> </a:t>
            </a:r>
            <a:r>
              <a:rPr lang="en-US" dirty="0" err="1"/>
              <a:t>riik</a:t>
            </a:r>
            <a:r>
              <a:rPr lang="en-US" dirty="0" smtClean="0"/>
              <a:t>),</a:t>
            </a:r>
          </a:p>
          <a:p>
            <a:pPr lvl="1"/>
            <a:r>
              <a:rPr lang="en-US" dirty="0" err="1" smtClean="0"/>
              <a:t>virtuaalabiliste</a:t>
            </a:r>
            <a:r>
              <a:rPr lang="en-US" dirty="0" smtClean="0"/>
              <a:t> </a:t>
            </a:r>
            <a:r>
              <a:rPr lang="en-US" dirty="0" err="1"/>
              <a:t>kasutamist</a:t>
            </a:r>
            <a:r>
              <a:rPr lang="en-US" dirty="0"/>
              <a:t> </a:t>
            </a:r>
            <a:r>
              <a:rPr lang="en-US" dirty="0" err="1"/>
              <a:t>otsuste</a:t>
            </a:r>
            <a:r>
              <a:rPr lang="en-US" dirty="0"/>
              <a:t> </a:t>
            </a:r>
            <a:r>
              <a:rPr lang="en-US" dirty="0" err="1"/>
              <a:t>ettevalmistamisel</a:t>
            </a:r>
            <a:r>
              <a:rPr lang="en-US" dirty="0"/>
              <a:t> ja </a:t>
            </a:r>
            <a:r>
              <a:rPr lang="en-US" dirty="0" err="1"/>
              <a:t>lihtsamate</a:t>
            </a:r>
            <a:r>
              <a:rPr lang="en-US" dirty="0"/>
              <a:t> </a:t>
            </a:r>
            <a:r>
              <a:rPr lang="en-US" dirty="0" err="1"/>
              <a:t>otsuste</a:t>
            </a:r>
            <a:r>
              <a:rPr lang="en-US" dirty="0"/>
              <a:t> </a:t>
            </a:r>
            <a:r>
              <a:rPr lang="en-US" dirty="0" err="1" smtClean="0"/>
              <a:t>langetamisel</a:t>
            </a:r>
            <a:r>
              <a:rPr lang="en-US" dirty="0" smtClean="0"/>
              <a:t>,</a:t>
            </a:r>
          </a:p>
          <a:p>
            <a:pPr lvl="1"/>
            <a:r>
              <a:rPr lang="en-US" dirty="0" err="1" smtClean="0"/>
              <a:t>ennetavat</a:t>
            </a:r>
            <a:r>
              <a:rPr lang="en-US" dirty="0" smtClean="0"/>
              <a:t> </a:t>
            </a:r>
            <a:r>
              <a:rPr lang="en-US" dirty="0" err="1"/>
              <a:t>profileerimist</a:t>
            </a:r>
            <a:r>
              <a:rPr lang="en-US" dirty="0"/>
              <a:t> ja </a:t>
            </a:r>
            <a:r>
              <a:rPr lang="en-US" dirty="0" err="1" smtClean="0"/>
              <a:t>prognostikat</a:t>
            </a:r>
            <a:r>
              <a:rPr lang="en-US" dirty="0" smtClean="0"/>
              <a:t>,</a:t>
            </a:r>
          </a:p>
          <a:p>
            <a:pPr lvl="1"/>
            <a:r>
              <a:rPr lang="en-US" dirty="0" err="1" smtClean="0"/>
              <a:t>distantsilt</a:t>
            </a:r>
            <a:r>
              <a:rPr lang="en-US" dirty="0" smtClean="0"/>
              <a:t> </a:t>
            </a:r>
            <a:r>
              <a:rPr lang="en-US" dirty="0" err="1"/>
              <a:t>juhitavaid</a:t>
            </a:r>
            <a:r>
              <a:rPr lang="en-US" dirty="0"/>
              <a:t> </a:t>
            </a:r>
            <a:r>
              <a:rPr lang="en-US" dirty="0" err="1"/>
              <a:t>või</a:t>
            </a:r>
            <a:r>
              <a:rPr lang="en-US" dirty="0"/>
              <a:t> </a:t>
            </a:r>
            <a:r>
              <a:rPr lang="en-US" dirty="0" err="1"/>
              <a:t>autonoomseid</a:t>
            </a:r>
            <a:r>
              <a:rPr lang="en-US" dirty="0"/>
              <a:t> </a:t>
            </a:r>
            <a:r>
              <a:rPr lang="en-US" dirty="0" err="1"/>
              <a:t>seadmeid</a:t>
            </a:r>
            <a:r>
              <a:rPr lang="en-US" dirty="0" smtClean="0"/>
              <a:t>,</a:t>
            </a:r>
          </a:p>
          <a:p>
            <a:pPr lvl="1"/>
            <a:r>
              <a:rPr lang="en-US" dirty="0" err="1" smtClean="0"/>
              <a:t>digitaalse</a:t>
            </a:r>
            <a:r>
              <a:rPr lang="en-US" dirty="0" smtClean="0"/>
              <a:t> </a:t>
            </a:r>
            <a:r>
              <a:rPr lang="en-US" dirty="0"/>
              <a:t>toe </a:t>
            </a:r>
            <a:r>
              <a:rPr lang="en-US" dirty="0" err="1"/>
              <a:t>või</a:t>
            </a:r>
            <a:r>
              <a:rPr lang="en-US" dirty="0"/>
              <a:t> </a:t>
            </a:r>
            <a:r>
              <a:rPr lang="en-US" dirty="0" err="1"/>
              <a:t>võimendusega</a:t>
            </a:r>
            <a:r>
              <a:rPr lang="en-US" dirty="0"/>
              <a:t>  </a:t>
            </a:r>
            <a:r>
              <a:rPr lang="en-US" dirty="0" err="1"/>
              <a:t>osaluse</a:t>
            </a:r>
            <a:r>
              <a:rPr lang="en-US" dirty="0"/>
              <a:t>, </a:t>
            </a:r>
            <a:r>
              <a:rPr lang="en-US" dirty="0" err="1"/>
              <a:t>arutelu</a:t>
            </a:r>
            <a:r>
              <a:rPr lang="en-US" dirty="0"/>
              <a:t> ja </a:t>
            </a:r>
            <a:r>
              <a:rPr lang="en-US" dirty="0" err="1"/>
              <a:t>koosloome</a:t>
            </a:r>
            <a:r>
              <a:rPr lang="en-US" dirty="0"/>
              <a:t> </a:t>
            </a:r>
            <a:r>
              <a:rPr lang="en-US" dirty="0" err="1"/>
              <a:t>võimalusi</a:t>
            </a:r>
            <a:endParaRPr lang="en-US" dirty="0"/>
          </a:p>
        </p:txBody>
      </p:sp>
    </p:spTree>
    <p:extLst>
      <p:ext uri="{BB962C8B-B14F-4D97-AF65-F5344CB8AC3E}">
        <p14:creationId xmlns:p14="http://schemas.microsoft.com/office/powerpoint/2010/main" val="1748902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Digitaliseerumise</a:t>
            </a:r>
            <a:r>
              <a:rPr lang="en-US" dirty="0" smtClean="0"/>
              <a:t> </a:t>
            </a:r>
            <a:r>
              <a:rPr lang="en-US" dirty="0" err="1" smtClean="0"/>
              <a:t>negatiivsed</a:t>
            </a:r>
            <a:r>
              <a:rPr lang="en-US" dirty="0" smtClean="0"/>
              <a:t> </a:t>
            </a:r>
            <a:r>
              <a:rPr lang="en-US" dirty="0" err="1" smtClean="0"/>
              <a:t>kõrvalmõjud</a:t>
            </a:r>
            <a:endParaRPr lang="en-US" dirty="0"/>
          </a:p>
        </p:txBody>
      </p:sp>
      <p:sp>
        <p:nvSpPr>
          <p:cNvPr id="3" name="Content Placeholder 2"/>
          <p:cNvSpPr>
            <a:spLocks noGrp="1"/>
          </p:cNvSpPr>
          <p:nvPr>
            <p:ph idx="1"/>
          </p:nvPr>
        </p:nvSpPr>
        <p:spPr>
          <a:xfrm>
            <a:off x="914400" y="1268414"/>
            <a:ext cx="10363200" cy="4727940"/>
          </a:xfrm>
        </p:spPr>
        <p:txBody>
          <a:bodyPr>
            <a:normAutofit fontScale="62500" lnSpcReduction="20000"/>
          </a:bodyPr>
          <a:lstStyle/>
          <a:p>
            <a:pPr lvl="0"/>
            <a:r>
              <a:rPr lang="et-EE" dirty="0"/>
              <a:t>Algoritmiline valitsemine võimendab olemasolevaid rõhuasetusi ja kallutatusi, sest toimub suuresti senise praktika üldistamise kaudu. Kui inimpõhisel korraldamisel toimub korrektsioon, kui märgatakse, et on üle tunnetusliku mõistliku piiri mindud, ei tarvitse selline korrektsioon automatiseeritud süsteemides toimuda.</a:t>
            </a:r>
            <a:endParaRPr lang="en-US" dirty="0"/>
          </a:p>
          <a:p>
            <a:pPr lvl="0"/>
            <a:r>
              <a:rPr lang="et-EE" dirty="0"/>
              <a:t>Binaarsed valikud ja nende ahelad on selgepiirilisemad, ent valikutevaesemad kui inimlik mõttetegevus ja valikud. See puudutab eriti poliitilist otsustusprotsessi, kus valikute mitmekesisus ja osaline kattuvus on üks edasiliikumise ressursse.</a:t>
            </a:r>
            <a:endParaRPr lang="en-US" dirty="0"/>
          </a:p>
          <a:p>
            <a:pPr lvl="0"/>
            <a:r>
              <a:rPr lang="et-EE" dirty="0"/>
              <a:t>Digilahenduste ja automaatide kaudne mõju on riigitoimijate ja kodanike interaktiivse kokkupuute vähenemine. See võib tekitada (eesliini)ametnike kontekstitunnetuse nõrgenemist ja kodanike võõrandumist ning tekitada küsimusi nii sekkumiste tabavuse kui ka riigi ja poliitikate laiema legitiimsuse osas.</a:t>
            </a:r>
            <a:endParaRPr lang="en-US" dirty="0"/>
          </a:p>
          <a:p>
            <a:r>
              <a:rPr lang="et-EE" dirty="0"/>
              <a:t>Digitaliseerumise kõrvalmõjusid on otstarbekas arvestada ning tasakaalustavad mehhanismid läbi mõelda ja vajadusel välja arendada. Ka laiemalt tuleb arendamisel silmas pidada digilahenduste põhimimist korraldusmudelite ja sotsiaalsete tehnoloogiate edasiarendamisega</a:t>
            </a:r>
            <a:endParaRPr lang="en-US" dirty="0"/>
          </a:p>
        </p:txBody>
      </p:sp>
    </p:spTree>
    <p:extLst>
      <p:ext uri="{BB962C8B-B14F-4D97-AF65-F5344CB8AC3E}">
        <p14:creationId xmlns:p14="http://schemas.microsoft.com/office/powerpoint/2010/main" val="607247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Poliitika</a:t>
            </a:r>
            <a:r>
              <a:rPr lang="en-US" dirty="0" smtClean="0"/>
              <a:t> </a:t>
            </a:r>
            <a:r>
              <a:rPr lang="en-US" dirty="0" err="1" smtClean="0"/>
              <a:t>põhitahud</a:t>
            </a:r>
            <a:endParaRPr lang="en-US" dirty="0"/>
          </a:p>
        </p:txBody>
      </p:sp>
      <p:graphicFrame>
        <p:nvGraphicFramePr>
          <p:cNvPr id="4" name="Content Placeholder 3"/>
          <p:cNvGraphicFramePr>
            <a:graphicFrameLocks noGrp="1"/>
          </p:cNvGraphicFramePr>
          <p:nvPr>
            <p:ph idx="1"/>
            <p:extLst/>
          </p:nvPr>
        </p:nvGraphicFramePr>
        <p:xfrm>
          <a:off x="112225" y="2057279"/>
          <a:ext cx="5787414"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899639" y="2057280"/>
            <a:ext cx="6137030" cy="40934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prstClr val="black"/>
                </a:solidFill>
                <a:effectLst/>
                <a:uLnTx/>
                <a:uFillTx/>
                <a:latin typeface="Calibri" panose="020F0502020204030204"/>
                <a:ea typeface="+mn-ea"/>
                <a:cs typeface="+mn-cs"/>
              </a:rPr>
              <a:t>Politics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ü</a:t>
            </a:r>
            <a:r>
              <a:rPr kumimoji="0" lang="et-EE"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hiseesmärkide teatud võtmes sõnastamine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sellega</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kaasnev</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tähendusloome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konkurents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koostöö</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poliitlemine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nähtus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tegevus</a:t>
            </a:r>
            <a:r>
              <a:rPr kumimoji="0" lang="en-US" alt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Ü</a:t>
            </a:r>
            <a:r>
              <a:rPr kumimoji="0" 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hishuvi</a:t>
            </a:r>
            <a:r>
              <a:rPr kumimoji="0" 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sõnastamine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erihuvi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võtmes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(Burke</a:t>
            </a:r>
            <a:r>
              <a:rPr kumimoji="0" 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prstClr val="black"/>
                </a:solidFill>
                <a:effectLst/>
                <a:uLnTx/>
                <a:uFillTx/>
                <a:latin typeface="Calibri" panose="020F0502020204030204"/>
                <a:ea typeface="+mn-ea"/>
                <a:cs typeface="+mn-cs"/>
              </a:rPr>
              <a:t>Policy</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teatud</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suunas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tegutsemine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eesmärkide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määratlemine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väljaarendamine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elluviimine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poliitjoon</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nähtus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tegevus</a:t>
            </a:r>
            <a:r>
              <a:rPr kumimoji="0" lang="en-US" alt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Poliitikakujundamisvõime</a:t>
            </a:r>
            <a:endParaRPr kumimoji="0" lang="en-US" alt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prstClr val="black"/>
                </a:solidFill>
                <a:effectLst/>
                <a:uLnTx/>
                <a:uFillTx/>
                <a:latin typeface="Calibri" panose="020F0502020204030204"/>
                <a:ea typeface="+mn-ea"/>
                <a:cs typeface="+mn-cs"/>
              </a:rPr>
              <a:t>Polity</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ruum</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kus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poliitikategemine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poliitika</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loome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rakendamine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selle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edasi</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tagasisidestamine</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toimub</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ning</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kus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on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piisav</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ühistegevusvõimekus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sulgus</a:t>
            </a: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poliitüksus</a:t>
            </a:r>
            <a:r>
              <a:rPr kumimoji="0" lang="en-US" alt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Demokraatlik</a:t>
            </a:r>
            <a:r>
              <a:rPr kumimoji="0" lang="en-US" alt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altLang="en-US"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riiklus</a:t>
            </a: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073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Poliitikakujundamisvõime</a:t>
            </a:r>
            <a:r>
              <a:rPr lang="en-US" dirty="0" smtClean="0"/>
              <a:t> (Wu </a:t>
            </a:r>
            <a:r>
              <a:rPr lang="en-US" dirty="0" err="1" smtClean="0"/>
              <a:t>jt</a:t>
            </a:r>
            <a:r>
              <a:rPr lang="en-US" dirty="0" smtClean="0"/>
              <a:t> 2018)</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80504401"/>
              </p:ext>
            </p:extLst>
          </p:nvPr>
        </p:nvGraphicFramePr>
        <p:xfrm>
          <a:off x="612994" y="1143000"/>
          <a:ext cx="10966012" cy="5030154"/>
        </p:xfrm>
        <a:graphic>
          <a:graphicData uri="http://schemas.openxmlformats.org/drawingml/2006/table">
            <a:tbl>
              <a:tblPr firstRow="1" firstCol="1" bandRow="1">
                <a:tableStyleId>{8EC20E35-A176-4012-BC5E-935CFFF8708E}</a:tableStyleId>
              </a:tblPr>
              <a:tblGrid>
                <a:gridCol w="1270219">
                  <a:extLst>
                    <a:ext uri="{9D8B030D-6E8A-4147-A177-3AD203B41FA5}">
                      <a16:colId xmlns:a16="http://schemas.microsoft.com/office/drawing/2014/main" val="715478824"/>
                    </a:ext>
                  </a:extLst>
                </a:gridCol>
                <a:gridCol w="3255579">
                  <a:extLst>
                    <a:ext uri="{9D8B030D-6E8A-4147-A177-3AD203B41FA5}">
                      <a16:colId xmlns:a16="http://schemas.microsoft.com/office/drawing/2014/main" val="2712095798"/>
                    </a:ext>
                  </a:extLst>
                </a:gridCol>
                <a:gridCol w="3302876">
                  <a:extLst>
                    <a:ext uri="{9D8B030D-6E8A-4147-A177-3AD203B41FA5}">
                      <a16:colId xmlns:a16="http://schemas.microsoft.com/office/drawing/2014/main" val="1935637478"/>
                    </a:ext>
                  </a:extLst>
                </a:gridCol>
                <a:gridCol w="3137338">
                  <a:extLst>
                    <a:ext uri="{9D8B030D-6E8A-4147-A177-3AD203B41FA5}">
                      <a16:colId xmlns:a16="http://schemas.microsoft.com/office/drawing/2014/main" val="1882421887"/>
                    </a:ext>
                  </a:extLst>
                </a:gridCol>
              </a:tblGrid>
              <a:tr h="114935">
                <a:tc rowSpan="2">
                  <a:txBody>
                    <a:bodyPr/>
                    <a:lstStyle/>
                    <a:p>
                      <a:pPr algn="ctr">
                        <a:lnSpc>
                          <a:spcPct val="107000"/>
                        </a:lnSpc>
                        <a:spcAft>
                          <a:spcPts val="0"/>
                        </a:spcAft>
                      </a:pPr>
                      <a:r>
                        <a:rPr lang="et-EE" sz="1400" dirty="0">
                          <a:effectLst/>
                        </a:rPr>
                        <a:t>Tasand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solidFill>
                      <a:srgbClr val="FFC000"/>
                    </a:solidFill>
                  </a:tcPr>
                </a:tc>
                <a:tc gridSpan="3">
                  <a:txBody>
                    <a:bodyPr/>
                    <a:lstStyle/>
                    <a:p>
                      <a:pPr algn="ctr">
                        <a:lnSpc>
                          <a:spcPct val="107000"/>
                        </a:lnSpc>
                        <a:spcAft>
                          <a:spcPts val="0"/>
                        </a:spcAft>
                      </a:pPr>
                      <a:r>
                        <a:rPr lang="et-EE" sz="1400" dirty="0">
                          <a:effectLst/>
                        </a:rPr>
                        <a:t>Pädevused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6145111"/>
                  </a:ext>
                </a:extLst>
              </a:tr>
              <a:tr h="114935">
                <a:tc vMerge="1">
                  <a:txBody>
                    <a:bodyPr/>
                    <a:lstStyle/>
                    <a:p>
                      <a:endParaRPr lang="en-US"/>
                    </a:p>
                  </a:txBody>
                  <a:tcPr/>
                </a:tc>
                <a:tc>
                  <a:txBody>
                    <a:bodyPr/>
                    <a:lstStyle/>
                    <a:p>
                      <a:pPr algn="ctr">
                        <a:lnSpc>
                          <a:spcPct val="107000"/>
                        </a:lnSpc>
                        <a:spcAft>
                          <a:spcPts val="0"/>
                        </a:spcAft>
                      </a:pPr>
                      <a:r>
                        <a:rPr lang="et-EE" sz="1400" dirty="0">
                          <a:effectLst/>
                        </a:rPr>
                        <a:t>Analüütilised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t-EE" sz="1400" dirty="0">
                          <a:effectLst/>
                        </a:rPr>
                        <a:t>Tegevuslikud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t-EE" sz="1400">
                          <a:effectLst/>
                        </a:rPr>
                        <a:t>Poliitilised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extLst>
                  <a:ext uri="{0D108BD9-81ED-4DB2-BD59-A6C34878D82A}">
                    <a16:rowId xmlns:a16="http://schemas.microsoft.com/office/drawing/2014/main" val="3235176908"/>
                  </a:ext>
                </a:extLst>
              </a:tr>
              <a:tr h="1149350">
                <a:tc>
                  <a:txBody>
                    <a:bodyPr/>
                    <a:lstStyle/>
                    <a:p>
                      <a:pPr algn="ctr">
                        <a:lnSpc>
                          <a:spcPct val="107000"/>
                        </a:lnSpc>
                        <a:spcAft>
                          <a:spcPts val="0"/>
                        </a:spcAft>
                      </a:pPr>
                      <a:r>
                        <a:rPr lang="et-EE" sz="1400" dirty="0">
                          <a:effectLst/>
                        </a:rPr>
                        <a:t>Isiku</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solidFill>
                      <a:srgbClr val="FFC000"/>
                    </a:solidFill>
                  </a:tcPr>
                </a:tc>
                <a:tc>
                  <a:txBody>
                    <a:bodyPr/>
                    <a:lstStyle/>
                    <a:p>
                      <a:pPr algn="ctr">
                        <a:lnSpc>
                          <a:spcPct val="107000"/>
                        </a:lnSpc>
                        <a:spcAft>
                          <a:spcPts val="0"/>
                        </a:spcAft>
                      </a:pPr>
                      <a:r>
                        <a:rPr lang="en-US" sz="1400" dirty="0" err="1" smtClean="0">
                          <a:effectLst/>
                        </a:rPr>
                        <a:t>Isikutasandi</a:t>
                      </a:r>
                      <a:r>
                        <a:rPr lang="et-EE" sz="1400" dirty="0" smtClean="0">
                          <a:effectLst/>
                        </a:rPr>
                        <a:t> </a:t>
                      </a:r>
                      <a:r>
                        <a:rPr lang="et-EE" sz="1400" dirty="0">
                          <a:effectLst/>
                        </a:rPr>
                        <a:t>analüütiline võimekus: poliitika analüüsi ja hindamise teadmised ja oskused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n-US" sz="1400" dirty="0" err="1" smtClean="0">
                          <a:effectLst/>
                        </a:rPr>
                        <a:t>Isiklik</a:t>
                      </a:r>
                      <a:r>
                        <a:rPr lang="en-US" sz="1400" dirty="0" smtClean="0">
                          <a:effectLst/>
                        </a:rPr>
                        <a:t> </a:t>
                      </a:r>
                      <a:r>
                        <a:rPr lang="et-EE" sz="1400" dirty="0" smtClean="0">
                          <a:effectLst/>
                        </a:rPr>
                        <a:t>tegevusvõimekus</a:t>
                      </a:r>
                      <a:r>
                        <a:rPr lang="et-EE" sz="1400" dirty="0">
                          <a:effectLst/>
                        </a:rPr>
                        <a:t>: planeerimise, mehitamise, eelarvestamise, delegeerimise, suunamise ja koordineerimise ekspertiis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n-US" sz="1400" dirty="0" err="1" smtClean="0">
                          <a:effectLst/>
                        </a:rPr>
                        <a:t>Isiklik</a:t>
                      </a:r>
                      <a:r>
                        <a:rPr lang="en-US" sz="1400" dirty="0" smtClean="0">
                          <a:effectLst/>
                        </a:rPr>
                        <a:t> </a:t>
                      </a:r>
                      <a:r>
                        <a:rPr lang="et-EE" sz="1400" dirty="0" smtClean="0">
                          <a:effectLst/>
                        </a:rPr>
                        <a:t>poliitikavõimekus</a:t>
                      </a:r>
                      <a:r>
                        <a:rPr lang="et-EE" sz="1400" dirty="0">
                          <a:effectLst/>
                        </a:rPr>
                        <a:t>: teadmine poliitikaprotsessist ja osaliste positsioonidest, kommunikatsiooni-, läbirääkimis- ja konsensuse loomise oskused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extLst>
                  <a:ext uri="{0D108BD9-81ED-4DB2-BD59-A6C34878D82A}">
                    <a16:rowId xmlns:a16="http://schemas.microsoft.com/office/drawing/2014/main" val="4044938295"/>
                  </a:ext>
                </a:extLst>
              </a:tr>
              <a:tr h="1494155">
                <a:tc>
                  <a:txBody>
                    <a:bodyPr/>
                    <a:lstStyle/>
                    <a:p>
                      <a:pPr algn="ctr">
                        <a:lnSpc>
                          <a:spcPct val="107000"/>
                        </a:lnSpc>
                        <a:spcAft>
                          <a:spcPts val="0"/>
                        </a:spcAft>
                      </a:pPr>
                      <a:r>
                        <a:rPr lang="et-EE" sz="1400" dirty="0" smtClean="0">
                          <a:effectLst/>
                        </a:rPr>
                        <a:t>Organi</a:t>
                      </a:r>
                      <a:r>
                        <a:rPr lang="en-US" sz="1400" dirty="0" smtClean="0">
                          <a:effectLst/>
                        </a:rPr>
                        <a:t>-</a:t>
                      </a:r>
                      <a:r>
                        <a:rPr lang="et-EE" sz="1400" dirty="0" smtClean="0">
                          <a:effectLst/>
                        </a:rPr>
                        <a:t>satsiooni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solidFill>
                      <a:srgbClr val="FFC000"/>
                    </a:solidFill>
                  </a:tcPr>
                </a:tc>
                <a:tc>
                  <a:txBody>
                    <a:bodyPr/>
                    <a:lstStyle/>
                    <a:p>
                      <a:pPr algn="ctr">
                        <a:lnSpc>
                          <a:spcPct val="107000"/>
                        </a:lnSpc>
                        <a:spcAft>
                          <a:spcPts val="0"/>
                        </a:spcAft>
                      </a:pPr>
                      <a:r>
                        <a:rPr lang="et-EE" sz="1400" dirty="0">
                          <a:effectLst/>
                        </a:rPr>
                        <a:t>Organisatsiooniline analüütiline võimekus: analüüsivõimekusega inimeste olemasolu, andmete kogumise ja analüüsi protsessid, organisatsiooniline pühendumus tõenduspõhisele poliitikakujundamisele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t-EE" sz="1400" dirty="0">
                          <a:effectLst/>
                        </a:rPr>
                        <a:t>Organisatsiooniline tegevusvõimekus: organisatsiooniline pühendumus eesmärkide saavutamisele, rahaliste ja personaliressursside olemasolu, siseprotsesside koordinatsioon, tulemusjuhtimine, haldusvastutavus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t-EE" sz="1400" dirty="0">
                          <a:effectLst/>
                        </a:rPr>
                        <a:t>Organisatsiooniline poliitikavõimekus: poliitikaprotsessi legitiimsus, poliitikaosaliste kaasamise protsessid, ligipääs kesksetele poliitikakujundajatele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extLst>
                  <a:ext uri="{0D108BD9-81ED-4DB2-BD59-A6C34878D82A}">
                    <a16:rowId xmlns:a16="http://schemas.microsoft.com/office/drawing/2014/main" val="4093955918"/>
                  </a:ext>
                </a:extLst>
              </a:tr>
              <a:tr h="1149350">
                <a:tc>
                  <a:txBody>
                    <a:bodyPr/>
                    <a:lstStyle/>
                    <a:p>
                      <a:pPr algn="ctr">
                        <a:lnSpc>
                          <a:spcPct val="107000"/>
                        </a:lnSpc>
                        <a:spcAft>
                          <a:spcPts val="0"/>
                        </a:spcAft>
                      </a:pPr>
                      <a:r>
                        <a:rPr lang="et-EE" sz="1400" dirty="0">
                          <a:effectLst/>
                        </a:rPr>
                        <a:t>Süsteemi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solidFill>
                      <a:srgbClr val="FFC000"/>
                    </a:solidFill>
                  </a:tcPr>
                </a:tc>
                <a:tc>
                  <a:txBody>
                    <a:bodyPr/>
                    <a:lstStyle/>
                    <a:p>
                      <a:pPr algn="ctr">
                        <a:lnSpc>
                          <a:spcPct val="107000"/>
                        </a:lnSpc>
                        <a:spcAft>
                          <a:spcPts val="0"/>
                        </a:spcAft>
                      </a:pPr>
                      <a:r>
                        <a:rPr lang="et-EE" sz="1400">
                          <a:effectLst/>
                        </a:rPr>
                        <a:t>Süsteemne analüütiline võimekus: teabe kogumise ja levitamise süsteemid, ligipääs võistlevatele poliitikanõustamise süsteemidele, poliitiline toetus poliitika kvaliteetsele analüüsile ja hindamisele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t-EE" sz="1400">
                          <a:effectLst/>
                        </a:rPr>
                        <a:t>Süsteemne tegevusvõimekus: valitsuste- ja ametkondadevaheline koordinatsioon, poliitikakogukondade ja -võrgustike sidusus, selgus ametkondade rollides ja vastutuses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tc>
                  <a:txBody>
                    <a:bodyPr/>
                    <a:lstStyle/>
                    <a:p>
                      <a:pPr algn="ctr">
                        <a:lnSpc>
                          <a:spcPct val="107000"/>
                        </a:lnSpc>
                        <a:spcAft>
                          <a:spcPts val="0"/>
                        </a:spcAft>
                      </a:pPr>
                      <a:r>
                        <a:rPr lang="et-EE" sz="1400" dirty="0">
                          <a:effectLst/>
                        </a:rPr>
                        <a:t>Süsteemne poliitikavõimekus: poliitiline vastutavus poliitikate eest, valitsuse usaldatus, mitteriiklike toimijate osalus </a:t>
                      </a:r>
                      <a:r>
                        <a:rPr lang="et-EE" sz="1400" dirty="0" smtClean="0">
                          <a:effectLst/>
                        </a:rPr>
                        <a:t>poliitikakujundamisprotsessis</a:t>
                      </a:r>
                      <a:r>
                        <a:rPr lang="et-EE" sz="1400" dirty="0">
                          <a:effectLst/>
                        </a:rPr>
                        <a:t>, poliitikaettevõtjate kohalolek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309" marR="45309" marT="0" marB="0" anchor="ctr"/>
                </a:tc>
                <a:extLst>
                  <a:ext uri="{0D108BD9-81ED-4DB2-BD59-A6C34878D82A}">
                    <a16:rowId xmlns:a16="http://schemas.microsoft.com/office/drawing/2014/main" val="4053623834"/>
                  </a:ext>
                </a:extLst>
              </a:tr>
            </a:tbl>
          </a:graphicData>
        </a:graphic>
      </p:graphicFrame>
    </p:spTree>
    <p:extLst>
      <p:ext uri="{BB962C8B-B14F-4D97-AF65-F5344CB8AC3E}">
        <p14:creationId xmlns:p14="http://schemas.microsoft.com/office/powerpoint/2010/main" val="270749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Pealkiri 1"/>
          <p:cNvSpPr>
            <a:spLocks noGrp="1"/>
          </p:cNvSpPr>
          <p:nvPr>
            <p:ph type="title"/>
          </p:nvPr>
        </p:nvSpPr>
        <p:spPr/>
        <p:txBody>
          <a:bodyPr/>
          <a:lstStyle/>
          <a:p>
            <a:r>
              <a:rPr lang="et-EE" altLang="et-EE" dirty="0" smtClean="0"/>
              <a:t>Meta</a:t>
            </a:r>
            <a:r>
              <a:rPr lang="en-US" altLang="et-EE" dirty="0" smtClean="0"/>
              <a:t>- ja </a:t>
            </a:r>
            <a:r>
              <a:rPr lang="en-US" altLang="et-EE" dirty="0" err="1" smtClean="0"/>
              <a:t>mitmetasandiline</a:t>
            </a:r>
            <a:r>
              <a:rPr lang="en-US" altLang="et-EE" dirty="0" smtClean="0"/>
              <a:t> </a:t>
            </a:r>
            <a:r>
              <a:rPr lang="et-EE" altLang="et-EE" dirty="0" smtClean="0"/>
              <a:t>valitsetus</a:t>
            </a:r>
          </a:p>
        </p:txBody>
      </p:sp>
      <p:sp>
        <p:nvSpPr>
          <p:cNvPr id="83971" name="Sisu kohatäide 2"/>
          <p:cNvSpPr>
            <a:spLocks noGrp="1"/>
          </p:cNvSpPr>
          <p:nvPr>
            <p:ph idx="1"/>
          </p:nvPr>
        </p:nvSpPr>
        <p:spPr>
          <a:xfrm>
            <a:off x="914399" y="1058864"/>
            <a:ext cx="10832124" cy="4465637"/>
          </a:xfrm>
        </p:spPr>
        <p:txBody>
          <a:bodyPr/>
          <a:lstStyle/>
          <a:p>
            <a:r>
              <a:rPr lang="et-EE" altLang="et-EE" sz="2800" dirty="0" smtClean="0"/>
              <a:t>Bell, Hindmoor 2009 riigikeskne metavalitsetus: </a:t>
            </a:r>
            <a:r>
              <a:rPr lang="en-US" altLang="et-EE" sz="2800" dirty="0" smtClean="0"/>
              <a:t>r</a:t>
            </a:r>
            <a:r>
              <a:rPr lang="et-EE" altLang="et-EE" sz="2800" dirty="0" smtClean="0"/>
              <a:t>iigivõim kujundab valdkonnas valitsetusviisi</a:t>
            </a:r>
            <a:r>
              <a:rPr lang="en-US" altLang="et-EE" sz="2800" dirty="0" smtClean="0"/>
              <a:t> ja </a:t>
            </a:r>
            <a:r>
              <a:rPr lang="en-US" altLang="et-EE" sz="2800" dirty="0" err="1" smtClean="0"/>
              <a:t>valitsemistasandi</a:t>
            </a:r>
            <a:r>
              <a:rPr lang="et-EE" altLang="et-EE" sz="2800" dirty="0" smtClean="0"/>
              <a:t>, hindab selle toimivust</a:t>
            </a:r>
            <a:r>
              <a:rPr lang="en-US" altLang="et-EE" sz="2800" dirty="0" smtClean="0"/>
              <a:t> </a:t>
            </a:r>
            <a:r>
              <a:rPr lang="et-EE" altLang="et-EE" sz="2800" dirty="0" smtClean="0"/>
              <a:t>ja vajadusel vahetab seda</a:t>
            </a:r>
          </a:p>
        </p:txBody>
      </p:sp>
      <p:graphicFrame>
        <p:nvGraphicFramePr>
          <p:cNvPr id="7" name="Sisu kohatäide 3"/>
          <p:cNvGraphicFramePr>
            <a:graphicFrameLocks/>
          </p:cNvGraphicFramePr>
          <p:nvPr>
            <p:extLst>
              <p:ext uri="{D42A27DB-BD31-4B8C-83A1-F6EECF244321}">
                <p14:modId xmlns:p14="http://schemas.microsoft.com/office/powerpoint/2010/main" val="2430797693"/>
              </p:ext>
            </p:extLst>
          </p:nvPr>
        </p:nvGraphicFramePr>
        <p:xfrm>
          <a:off x="766233" y="2491105"/>
          <a:ext cx="10918710" cy="4108958"/>
        </p:xfrm>
        <a:graphic>
          <a:graphicData uri="http://schemas.openxmlformats.org/drawingml/2006/table">
            <a:tbl>
              <a:tblPr firstRow="1" firstCol="1" bandRow="1">
                <a:tableStyleId>{073A0DAA-6AF3-43AB-8588-CEC1D06C72B9}</a:tableStyleId>
              </a:tblPr>
              <a:tblGrid>
                <a:gridCol w="2725429">
                  <a:extLst>
                    <a:ext uri="{9D8B030D-6E8A-4147-A177-3AD203B41FA5}">
                      <a16:colId xmlns:a16="http://schemas.microsoft.com/office/drawing/2014/main" val="20000"/>
                    </a:ext>
                  </a:extLst>
                </a:gridCol>
                <a:gridCol w="8193281">
                  <a:extLst>
                    <a:ext uri="{9D8B030D-6E8A-4147-A177-3AD203B41FA5}">
                      <a16:colId xmlns:a16="http://schemas.microsoft.com/office/drawing/2014/main" val="20001"/>
                    </a:ext>
                  </a:extLst>
                </a:gridCol>
              </a:tblGrid>
              <a:tr h="0">
                <a:tc>
                  <a:txBody>
                    <a:bodyPr/>
                    <a:lstStyle/>
                    <a:p>
                      <a:pPr marL="0" marR="0">
                        <a:lnSpc>
                          <a:spcPct val="107000"/>
                        </a:lnSpc>
                        <a:spcBef>
                          <a:spcPts val="0"/>
                        </a:spcBef>
                        <a:spcAft>
                          <a:spcPts val="0"/>
                        </a:spcAft>
                      </a:pPr>
                      <a:r>
                        <a:rPr lang="et-EE" sz="1800" dirty="0">
                          <a:effectLst/>
                        </a:rPr>
                        <a:t>Valitsetusviis</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tc>
                  <a:txBody>
                    <a:bodyPr/>
                    <a:lstStyle/>
                    <a:p>
                      <a:pPr marL="0" marR="0">
                        <a:lnSpc>
                          <a:spcPct val="107000"/>
                        </a:lnSpc>
                        <a:spcBef>
                          <a:spcPts val="0"/>
                        </a:spcBef>
                        <a:spcAft>
                          <a:spcPts val="0"/>
                        </a:spcAft>
                      </a:pPr>
                      <a:r>
                        <a:rPr lang="en-US" sz="1800" dirty="0" smtClean="0">
                          <a:effectLst/>
                        </a:rPr>
                        <a:t>V</a:t>
                      </a:r>
                      <a:r>
                        <a:rPr lang="et-EE" sz="1800" dirty="0" smtClean="0">
                          <a:effectLst/>
                        </a:rPr>
                        <a:t>alitsemise </a:t>
                      </a:r>
                      <a:r>
                        <a:rPr lang="et-EE" sz="1800" dirty="0">
                          <a:effectLst/>
                        </a:rPr>
                        <a:t>loogika</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extLst>
                  <a:ext uri="{0D108BD9-81ED-4DB2-BD59-A6C34878D82A}">
                    <a16:rowId xmlns:a16="http://schemas.microsoft.com/office/drawing/2014/main" val="10000"/>
                  </a:ext>
                </a:extLst>
              </a:tr>
              <a:tr h="0">
                <a:tc>
                  <a:txBody>
                    <a:bodyPr/>
                    <a:lstStyle/>
                    <a:p>
                      <a:pPr marL="0" marR="0">
                        <a:lnSpc>
                          <a:spcPct val="107000"/>
                        </a:lnSpc>
                        <a:spcBef>
                          <a:spcPts val="0"/>
                        </a:spcBef>
                        <a:spcAft>
                          <a:spcPts val="0"/>
                        </a:spcAft>
                      </a:pPr>
                      <a:r>
                        <a:rPr lang="et-EE" sz="1800" dirty="0">
                          <a:effectLst/>
                        </a:rPr>
                        <a:t>Hierarhia kaudu</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tc>
                  <a:txBody>
                    <a:bodyPr/>
                    <a:lstStyle/>
                    <a:p>
                      <a:pPr marL="0" marR="0">
                        <a:lnSpc>
                          <a:spcPct val="107000"/>
                        </a:lnSpc>
                        <a:spcBef>
                          <a:spcPts val="0"/>
                        </a:spcBef>
                        <a:spcAft>
                          <a:spcPts val="0"/>
                        </a:spcAft>
                      </a:pPr>
                      <a:r>
                        <a:rPr lang="et-EE" sz="1800" dirty="0">
                          <a:effectLst/>
                        </a:rPr>
                        <a:t>Riigivõim reeglistab ja korraldab </a:t>
                      </a:r>
                      <a:r>
                        <a:rPr lang="et-EE" sz="1800" dirty="0" smtClean="0">
                          <a:effectLst/>
                        </a:rPr>
                        <a:t>valdkonda</a:t>
                      </a:r>
                      <a:r>
                        <a:rPr lang="et-EE" sz="1800" baseline="0" dirty="0" smtClean="0">
                          <a:effectLst/>
                        </a:rPr>
                        <a:t> </a:t>
                      </a:r>
                      <a:r>
                        <a:rPr lang="et-EE" sz="1800" dirty="0" smtClean="0">
                          <a:effectLst/>
                        </a:rPr>
                        <a:t>ise</a:t>
                      </a:r>
                      <a:r>
                        <a:rPr lang="et-EE" sz="1800" dirty="0">
                          <a:effectLst/>
                        </a:rPr>
                        <a:t>, </a:t>
                      </a:r>
                      <a:r>
                        <a:rPr lang="et-EE" sz="1800" dirty="0" smtClean="0">
                          <a:effectLst/>
                        </a:rPr>
                        <a:t>ametkondlikult</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1"/>
                  </a:ext>
                </a:extLst>
              </a:tr>
              <a:tr h="0">
                <a:tc>
                  <a:txBody>
                    <a:bodyPr/>
                    <a:lstStyle/>
                    <a:p>
                      <a:pPr marL="0" marR="0">
                        <a:lnSpc>
                          <a:spcPct val="107000"/>
                        </a:lnSpc>
                        <a:spcBef>
                          <a:spcPts val="0"/>
                        </a:spcBef>
                        <a:spcAft>
                          <a:spcPts val="0"/>
                        </a:spcAft>
                      </a:pPr>
                      <a:r>
                        <a:rPr lang="et-EE" sz="1800" dirty="0">
                          <a:effectLst/>
                        </a:rPr>
                        <a:t>Veenmise kaudu</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tc>
                  <a:txBody>
                    <a:bodyPr/>
                    <a:lstStyle/>
                    <a:p>
                      <a:pPr marL="0" marR="0">
                        <a:lnSpc>
                          <a:spcPct val="107000"/>
                        </a:lnSpc>
                        <a:spcBef>
                          <a:spcPts val="0"/>
                        </a:spcBef>
                        <a:spcAft>
                          <a:spcPts val="0"/>
                        </a:spcAft>
                      </a:pPr>
                      <a:r>
                        <a:rPr lang="et-EE" sz="1800" dirty="0">
                          <a:effectLst/>
                        </a:rPr>
                        <a:t>Riigivõim loob otse või partnereid kaasates veebisisu, teeb teadlikkuse parandamise kampaaniaid ja sotsiaalreklaami, kasutab tunnustamispoliitikaid jm, edendades </a:t>
                      </a:r>
                      <a:r>
                        <a:rPr lang="et-EE" sz="1800" dirty="0" smtClean="0">
                          <a:effectLst/>
                        </a:rPr>
                        <a:t>sobivaid hoiakuid</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2"/>
                  </a:ext>
                </a:extLst>
              </a:tr>
              <a:tr h="0">
                <a:tc>
                  <a:txBody>
                    <a:bodyPr/>
                    <a:lstStyle/>
                    <a:p>
                      <a:pPr marL="0" marR="0">
                        <a:lnSpc>
                          <a:spcPct val="107000"/>
                        </a:lnSpc>
                        <a:spcBef>
                          <a:spcPts val="0"/>
                        </a:spcBef>
                        <a:spcAft>
                          <a:spcPts val="0"/>
                        </a:spcAft>
                      </a:pPr>
                      <a:r>
                        <a:rPr lang="et-EE" sz="1800" dirty="0">
                          <a:effectLst/>
                        </a:rPr>
                        <a:t>Turgude ja lepingute </a:t>
                      </a:r>
                      <a:r>
                        <a:rPr lang="et-EE" sz="1800" dirty="0" smtClean="0">
                          <a:effectLst/>
                        </a:rPr>
                        <a:t>kaudu</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tc>
                  <a:txBody>
                    <a:bodyPr/>
                    <a:lstStyle/>
                    <a:p>
                      <a:pPr marL="0" marR="0">
                        <a:lnSpc>
                          <a:spcPct val="107000"/>
                        </a:lnSpc>
                        <a:spcBef>
                          <a:spcPts val="0"/>
                        </a:spcBef>
                        <a:spcAft>
                          <a:spcPts val="0"/>
                        </a:spcAft>
                      </a:pPr>
                      <a:r>
                        <a:rPr lang="et-EE" sz="1800" dirty="0">
                          <a:effectLst/>
                        </a:rPr>
                        <a:t>Riigivõim määratleb tellimused ja vahendid, korraldab hanked ning </a:t>
                      </a:r>
                      <a:r>
                        <a:rPr lang="et-EE" sz="1800" dirty="0" smtClean="0">
                          <a:effectLst/>
                        </a:rPr>
                        <a:t>ostab </a:t>
                      </a:r>
                      <a:r>
                        <a:rPr lang="et-EE" sz="1800" dirty="0">
                          <a:effectLst/>
                        </a:rPr>
                        <a:t>sisse </a:t>
                      </a:r>
                      <a:r>
                        <a:rPr lang="et-EE" sz="1800" dirty="0" smtClean="0">
                          <a:effectLst/>
                        </a:rPr>
                        <a:t>teenuse osutamist,</a:t>
                      </a:r>
                      <a:r>
                        <a:rPr lang="et-EE" sz="1800" baseline="0" dirty="0" smtClean="0">
                          <a:effectLst/>
                        </a:rPr>
                        <a:t> </a:t>
                      </a:r>
                      <a:r>
                        <a:rPr lang="et-EE" sz="1800" dirty="0" smtClean="0">
                          <a:effectLst/>
                        </a:rPr>
                        <a:t>valdkonda edendavaid </a:t>
                      </a:r>
                      <a:r>
                        <a:rPr lang="et-EE" sz="1800" dirty="0">
                          <a:effectLst/>
                        </a:rPr>
                        <a:t>tegevusi või selle </a:t>
                      </a:r>
                      <a:r>
                        <a:rPr lang="et-EE" sz="1800" dirty="0" smtClean="0">
                          <a:effectLst/>
                        </a:rPr>
                        <a:t>toestamist jm</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3"/>
                  </a:ext>
                </a:extLst>
              </a:tr>
              <a:tr h="0">
                <a:tc>
                  <a:txBody>
                    <a:bodyPr/>
                    <a:lstStyle/>
                    <a:p>
                      <a:pPr marL="0" marR="0">
                        <a:lnSpc>
                          <a:spcPct val="107000"/>
                        </a:lnSpc>
                        <a:spcBef>
                          <a:spcPts val="0"/>
                        </a:spcBef>
                        <a:spcAft>
                          <a:spcPts val="0"/>
                        </a:spcAft>
                      </a:pPr>
                      <a:r>
                        <a:rPr lang="et-EE" sz="1800" dirty="0">
                          <a:effectLst/>
                        </a:rPr>
                        <a:t>Kogukondade kaudu</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tc>
                  <a:txBody>
                    <a:bodyPr/>
                    <a:lstStyle/>
                    <a:p>
                      <a:pPr marL="0" marR="0">
                        <a:lnSpc>
                          <a:spcPct val="107000"/>
                        </a:lnSpc>
                        <a:spcBef>
                          <a:spcPts val="0"/>
                        </a:spcBef>
                        <a:spcAft>
                          <a:spcPts val="0"/>
                        </a:spcAft>
                      </a:pPr>
                      <a:r>
                        <a:rPr lang="et-EE" sz="1800" dirty="0">
                          <a:effectLst/>
                        </a:rPr>
                        <a:t>Riigivõim leiab kogukondadest partnerid, suurendab viimaste </a:t>
                      </a:r>
                      <a:r>
                        <a:rPr lang="et-EE" sz="1800" dirty="0" err="1" smtClean="0">
                          <a:effectLst/>
                        </a:rPr>
                        <a:t>võime-kust</a:t>
                      </a:r>
                      <a:r>
                        <a:rPr lang="et-EE" sz="1800" dirty="0" smtClean="0">
                          <a:effectLst/>
                        </a:rPr>
                        <a:t> </a:t>
                      </a:r>
                      <a:r>
                        <a:rPr lang="et-EE" sz="1800" dirty="0">
                          <a:effectLst/>
                        </a:rPr>
                        <a:t>rahaeraldiste, koolituste jm kaudu, levitab häid ja halbu kogemusi, võimaldades kogukondadel luua jätkusuutlikke piiriüleseid </a:t>
                      </a:r>
                      <a:r>
                        <a:rPr lang="et-EE" sz="1800" dirty="0" smtClean="0">
                          <a:effectLst/>
                        </a:rPr>
                        <a:t>võrgustikke</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4"/>
                  </a:ext>
                </a:extLst>
              </a:tr>
              <a:tr h="0">
                <a:tc>
                  <a:txBody>
                    <a:bodyPr/>
                    <a:lstStyle/>
                    <a:p>
                      <a:pPr marL="0" marR="0">
                        <a:lnSpc>
                          <a:spcPct val="107000"/>
                        </a:lnSpc>
                        <a:spcBef>
                          <a:spcPts val="0"/>
                        </a:spcBef>
                        <a:spcAft>
                          <a:spcPts val="0"/>
                        </a:spcAft>
                      </a:pPr>
                      <a:r>
                        <a:rPr lang="et-EE" sz="1800" dirty="0">
                          <a:effectLst/>
                        </a:rPr>
                        <a:t>Organisatsioonide kaudu</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000"/>
                    </a:solidFill>
                  </a:tcPr>
                </a:tc>
                <a:tc>
                  <a:txBody>
                    <a:bodyPr/>
                    <a:lstStyle/>
                    <a:p>
                      <a:pPr marL="0" marR="0">
                        <a:lnSpc>
                          <a:spcPct val="107000"/>
                        </a:lnSpc>
                        <a:spcBef>
                          <a:spcPts val="0"/>
                        </a:spcBef>
                        <a:spcAft>
                          <a:spcPts val="0"/>
                        </a:spcAft>
                      </a:pPr>
                      <a:r>
                        <a:rPr lang="et-EE" sz="1800" dirty="0">
                          <a:effectLst/>
                        </a:rPr>
                        <a:t>Riigivõim leiab ühendustest partnerid </a:t>
                      </a:r>
                      <a:r>
                        <a:rPr lang="et-EE" sz="1800" dirty="0" smtClean="0">
                          <a:effectLst/>
                        </a:rPr>
                        <a:t>ning </a:t>
                      </a:r>
                      <a:r>
                        <a:rPr lang="et-EE" sz="1800" dirty="0">
                          <a:effectLst/>
                        </a:rPr>
                        <a:t>korraldab </a:t>
                      </a:r>
                      <a:r>
                        <a:rPr lang="et-EE" sz="1800" dirty="0" smtClean="0">
                          <a:effectLst/>
                        </a:rPr>
                        <a:t>ja arendab valdkonda nendega koostöös. </a:t>
                      </a:r>
                      <a:r>
                        <a:rPr lang="et-EE" sz="1800" dirty="0">
                          <a:effectLst/>
                        </a:rPr>
                        <a:t>Ka võib </a:t>
                      </a:r>
                      <a:r>
                        <a:rPr lang="et-EE" sz="1800" dirty="0" smtClean="0">
                          <a:effectLst/>
                        </a:rPr>
                        <a:t>ühendusi selleks </a:t>
                      </a:r>
                      <a:r>
                        <a:rPr lang="et-EE" sz="1800" dirty="0" err="1" smtClean="0">
                          <a:effectLst/>
                        </a:rPr>
                        <a:t>võimestada</a:t>
                      </a:r>
                      <a:endParaRPr lang="et-EE"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27612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0351"/>
            <a:ext cx="6511332" cy="720725"/>
          </a:xfrm>
        </p:spPr>
        <p:txBody>
          <a:bodyPr/>
          <a:lstStyle/>
          <a:p>
            <a:r>
              <a:rPr lang="en-US" smtClean="0"/>
              <a:t>Koosloome</a:t>
            </a:r>
            <a:endParaRPr lang="en-US" dirty="0"/>
          </a:p>
        </p:txBody>
      </p:sp>
      <p:sp>
        <p:nvSpPr>
          <p:cNvPr id="3" name="Content Placeholder 2"/>
          <p:cNvSpPr>
            <a:spLocks noGrp="1"/>
          </p:cNvSpPr>
          <p:nvPr>
            <p:ph idx="1"/>
          </p:nvPr>
        </p:nvSpPr>
        <p:spPr>
          <a:xfrm>
            <a:off x="914400" y="1268414"/>
            <a:ext cx="6792686" cy="4579727"/>
          </a:xfrm>
        </p:spPr>
        <p:txBody>
          <a:bodyPr>
            <a:normAutofit fontScale="77500" lnSpcReduction="20000"/>
          </a:bodyPr>
          <a:lstStyle/>
          <a:p>
            <a:r>
              <a:rPr lang="en-US" dirty="0"/>
              <a:t>M</a:t>
            </a:r>
            <a:r>
              <a:rPr lang="et-EE" dirty="0" smtClean="0"/>
              <a:t>itu </a:t>
            </a:r>
            <a:r>
              <a:rPr lang="et-EE" dirty="0"/>
              <a:t>osalist tegutsevad ühiselt mingi eesmärgi või tulemuse </a:t>
            </a:r>
            <a:r>
              <a:rPr lang="et-EE" dirty="0" smtClean="0"/>
              <a:t>saavutamiseks</a:t>
            </a:r>
            <a:endParaRPr lang="en-US" dirty="0" smtClean="0"/>
          </a:p>
          <a:p>
            <a:r>
              <a:rPr lang="en-US" dirty="0" err="1" smtClean="0"/>
              <a:t>Osalised</a:t>
            </a:r>
            <a:r>
              <a:rPr lang="en-US" dirty="0" smtClean="0"/>
              <a:t> </a:t>
            </a:r>
            <a:r>
              <a:rPr lang="en-US" dirty="0" err="1" smtClean="0"/>
              <a:t>võivad</a:t>
            </a:r>
            <a:r>
              <a:rPr lang="en-US" dirty="0" smtClean="0"/>
              <a:t> olla </a:t>
            </a:r>
            <a:r>
              <a:rPr lang="et-EE" dirty="0" smtClean="0"/>
              <a:t>rii</a:t>
            </a:r>
            <a:r>
              <a:rPr lang="en-US" dirty="0" smtClean="0"/>
              <a:t>k, </a:t>
            </a:r>
            <a:r>
              <a:rPr lang="et-EE" dirty="0" smtClean="0"/>
              <a:t>kohalik omavalitsus</a:t>
            </a:r>
            <a:r>
              <a:rPr lang="en-US" dirty="0" smtClean="0"/>
              <a:t>, </a:t>
            </a:r>
            <a:r>
              <a:rPr lang="et-EE" dirty="0" smtClean="0"/>
              <a:t>kodanikud</a:t>
            </a:r>
            <a:r>
              <a:rPr lang="et-EE" dirty="0"/>
              <a:t>, </a:t>
            </a:r>
            <a:r>
              <a:rPr lang="en-US" dirty="0" err="1" smtClean="0"/>
              <a:t>äri</a:t>
            </a:r>
            <a:r>
              <a:rPr lang="en-US" dirty="0" smtClean="0"/>
              <a:t>- ja </a:t>
            </a:r>
            <a:r>
              <a:rPr lang="et-EE" dirty="0" smtClean="0"/>
              <a:t>vabaühingud</a:t>
            </a:r>
            <a:r>
              <a:rPr lang="et-EE" dirty="0"/>
              <a:t>, </a:t>
            </a:r>
            <a:r>
              <a:rPr lang="et-EE" dirty="0" smtClean="0"/>
              <a:t>kogukonnad</a:t>
            </a:r>
            <a:r>
              <a:rPr lang="en-US" dirty="0" smtClean="0"/>
              <a:t> </a:t>
            </a:r>
            <a:r>
              <a:rPr lang="en-US" dirty="0" err="1" smtClean="0"/>
              <a:t>jt</a:t>
            </a:r>
            <a:endParaRPr lang="en-US" dirty="0" smtClean="0"/>
          </a:p>
          <a:p>
            <a:r>
              <a:rPr lang="et-EE" dirty="0" smtClean="0"/>
              <a:t>Toimijad</a:t>
            </a:r>
            <a:r>
              <a:rPr lang="et-EE" dirty="0"/>
              <a:t>, kes on tavapäraselt olnud poliitika tarbijad, sihtrühmad või kasusaajad, saavad sisulise rolli poliitika väljaarendamisel või rakendamisel ning </a:t>
            </a:r>
            <a:r>
              <a:rPr lang="en-US" dirty="0" err="1" smtClean="0"/>
              <a:t>panustavad</a:t>
            </a:r>
            <a:r>
              <a:rPr lang="en-US" dirty="0" smtClean="0"/>
              <a:t> </a:t>
            </a:r>
            <a:r>
              <a:rPr lang="et-EE" dirty="0" smtClean="0"/>
              <a:t>oma ideede</a:t>
            </a:r>
            <a:r>
              <a:rPr lang="en-US" dirty="0" smtClean="0"/>
              <a:t>, </a:t>
            </a:r>
            <a:r>
              <a:rPr lang="en-US" dirty="0" err="1" smtClean="0"/>
              <a:t>ressursside</a:t>
            </a:r>
            <a:r>
              <a:rPr lang="et-EE" dirty="0" smtClean="0"/>
              <a:t> </a:t>
            </a:r>
            <a:r>
              <a:rPr lang="et-EE" dirty="0"/>
              <a:t>ja </a:t>
            </a:r>
            <a:r>
              <a:rPr lang="et-EE" dirty="0" smtClean="0"/>
              <a:t>kogemuse</a:t>
            </a:r>
            <a:r>
              <a:rPr lang="en-US" dirty="0" err="1" smtClean="0"/>
              <a:t>ga</a:t>
            </a:r>
            <a:r>
              <a:rPr lang="en-US" dirty="0" smtClean="0"/>
              <a:t>, </a:t>
            </a:r>
            <a:r>
              <a:rPr lang="en-US" dirty="0" err="1" smtClean="0"/>
              <a:t>samuti</a:t>
            </a:r>
            <a:r>
              <a:rPr lang="et-EE" dirty="0" smtClean="0"/>
              <a:t> kaasrakendamise, tagasisidestamise </a:t>
            </a:r>
            <a:r>
              <a:rPr lang="et-EE" dirty="0"/>
              <a:t>ja teiste viiside kaudu</a:t>
            </a:r>
            <a:endParaRPr lang="en-US" dirty="0"/>
          </a:p>
        </p:txBody>
      </p:sp>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174523" y="4034263"/>
            <a:ext cx="5017477" cy="2823738"/>
          </a:xfrm>
          <a:prstGeom prst="rect">
            <a:avLst/>
          </a:prstGeom>
          <a:noFill/>
          <a:ln w="9525">
            <a:noFill/>
            <a:miter lim="800000"/>
            <a:headEnd/>
            <a:tailEnd/>
          </a:ln>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201054" y="-569259"/>
            <a:ext cx="3415553" cy="4554071"/>
          </a:xfrm>
          <a:prstGeom prst="rect">
            <a:avLst/>
          </a:prstGeom>
        </p:spPr>
      </p:pic>
      <p:pic>
        <p:nvPicPr>
          <p:cNvPr id="4" name="Picture 3"/>
          <p:cNvPicPr>
            <a:picLocks noChangeAspect="1"/>
          </p:cNvPicPr>
          <p:nvPr/>
        </p:nvPicPr>
        <p:blipFill>
          <a:blip r:embed="rId4"/>
          <a:stretch>
            <a:fillRect/>
          </a:stretch>
        </p:blipFill>
        <p:spPr>
          <a:xfrm>
            <a:off x="10018207" y="2239146"/>
            <a:ext cx="2173793" cy="3176578"/>
          </a:xfrm>
          <a:prstGeom prst="rect">
            <a:avLst/>
          </a:prstGeom>
        </p:spPr>
      </p:pic>
    </p:spTree>
    <p:extLst>
      <p:ext uri="{BB962C8B-B14F-4D97-AF65-F5344CB8AC3E}">
        <p14:creationId xmlns:p14="http://schemas.microsoft.com/office/powerpoint/2010/main" val="2453021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Valitsemistasandite</a:t>
            </a:r>
            <a:r>
              <a:rPr lang="en-US" dirty="0" smtClean="0"/>
              <a:t> </a:t>
            </a:r>
            <a:r>
              <a:rPr lang="en-US" dirty="0" err="1" smtClean="0"/>
              <a:t>koostoime</a:t>
            </a:r>
            <a:r>
              <a:rPr lang="en-US" dirty="0" smtClean="0"/>
              <a:t> </a:t>
            </a:r>
            <a:r>
              <a:rPr lang="en-US" dirty="0" err="1" smtClean="0"/>
              <a:t>poliitika</a:t>
            </a:r>
            <a:r>
              <a:rPr lang="en-US" dirty="0" smtClean="0"/>
              <a:t> </a:t>
            </a:r>
            <a:r>
              <a:rPr lang="en-US" dirty="0" err="1" smtClean="0"/>
              <a:t>kujundamisel</a:t>
            </a:r>
            <a:r>
              <a:rPr lang="en-US" dirty="0"/>
              <a:t> </a:t>
            </a:r>
            <a:r>
              <a:rPr lang="en-US" dirty="0" smtClean="0"/>
              <a:t>ja </a:t>
            </a:r>
            <a:r>
              <a:rPr lang="en-US" dirty="0" err="1" smtClean="0"/>
              <a:t>koordineerimisel</a:t>
            </a:r>
            <a:endParaRPr lang="en-US" dirty="0"/>
          </a:p>
        </p:txBody>
      </p:sp>
      <p:sp>
        <p:nvSpPr>
          <p:cNvPr id="3" name="Content Placeholder 2"/>
          <p:cNvSpPr>
            <a:spLocks noGrp="1"/>
          </p:cNvSpPr>
          <p:nvPr>
            <p:ph idx="1"/>
          </p:nvPr>
        </p:nvSpPr>
        <p:spPr>
          <a:xfrm>
            <a:off x="914398" y="1268414"/>
            <a:ext cx="10673863" cy="4552094"/>
          </a:xfrm>
        </p:spPr>
        <p:txBody>
          <a:bodyPr>
            <a:normAutofit fontScale="85000" lnSpcReduction="10000"/>
          </a:bodyPr>
          <a:lstStyle/>
          <a:p>
            <a:r>
              <a:rPr lang="et-EE" sz="2400" dirty="0" smtClean="0"/>
              <a:t>Analüüsi</a:t>
            </a:r>
            <a:r>
              <a:rPr lang="en-US" sz="2400" dirty="0" smtClean="0"/>
              <a:t>da </a:t>
            </a:r>
            <a:r>
              <a:rPr lang="et-EE" sz="2400" dirty="0" smtClean="0"/>
              <a:t>ja arenda</a:t>
            </a:r>
            <a:r>
              <a:rPr lang="en-US" sz="2400" dirty="0" smtClean="0"/>
              <a:t>da </a:t>
            </a:r>
            <a:r>
              <a:rPr lang="et-EE" sz="2400" dirty="0" smtClean="0"/>
              <a:t>valitsemistasandite koostoimet poliitika kujundamisel ja koordineerimisel</a:t>
            </a:r>
            <a:r>
              <a:rPr lang="en-US" sz="2400" dirty="0" smtClean="0"/>
              <a:t>, </a:t>
            </a:r>
            <a:r>
              <a:rPr lang="et-EE" sz="2400" dirty="0" smtClean="0"/>
              <a:t>metavalitsemise ja koosloome võimekusi kolmel tasandil:</a:t>
            </a:r>
            <a:endParaRPr lang="en-US" sz="2400" dirty="0" smtClean="0"/>
          </a:p>
          <a:p>
            <a:pPr lvl="1"/>
            <a:r>
              <a:rPr lang="et-EE" sz="2400" dirty="0" smtClean="0"/>
              <a:t>riigi </a:t>
            </a:r>
            <a:r>
              <a:rPr lang="et-EE" sz="2400" b="1" dirty="0" smtClean="0"/>
              <a:t>keskvalitsuse</a:t>
            </a:r>
            <a:r>
              <a:rPr lang="et-EE" sz="2400" dirty="0" smtClean="0"/>
              <a:t> institutsioonide poliitika kujundamise ja koordinee</a:t>
            </a:r>
            <a:r>
              <a:rPr lang="en-US" sz="2400" dirty="0" smtClean="0"/>
              <a:t>-</a:t>
            </a:r>
            <a:r>
              <a:rPr lang="et-EE" sz="2400" dirty="0" smtClean="0"/>
              <a:t>rimise võime: siin on küsimus strateegilisuses, pädevustes, rollides, koordinatsioonis, asjakohaliste osaliste sobivas võtmes kokkutoomises, mis sobivad hästi käsitlemiseks metavalitsemise ja koosloome võtmes;</a:t>
            </a:r>
            <a:endParaRPr lang="en-US" sz="2400" dirty="0" smtClean="0"/>
          </a:p>
          <a:p>
            <a:pPr lvl="1"/>
            <a:r>
              <a:rPr lang="et-EE" sz="2400" dirty="0" smtClean="0"/>
              <a:t>keskvalitsuse ja </a:t>
            </a:r>
            <a:r>
              <a:rPr lang="et-EE" sz="2400" b="1" dirty="0" smtClean="0"/>
              <a:t>kohaliku omavalitsuse </a:t>
            </a:r>
            <a:r>
              <a:rPr lang="et-EE" sz="2400" dirty="0" smtClean="0"/>
              <a:t>poliitikakujundamise koostoime tugevdamine: eri valitsemistasandite koostoime poliitika disainil ja raken</a:t>
            </a:r>
            <a:r>
              <a:rPr lang="en-US" sz="2400" dirty="0" smtClean="0"/>
              <a:t>-</a:t>
            </a:r>
            <a:r>
              <a:rPr lang="et-EE" sz="2400" dirty="0" smtClean="0"/>
              <a:t>damisel (n</a:t>
            </a:r>
            <a:r>
              <a:rPr lang="en-US" sz="2400" dirty="0" smtClean="0"/>
              <a:t>t </a:t>
            </a:r>
            <a:r>
              <a:rPr lang="et-EE" sz="2400" dirty="0" smtClean="0"/>
              <a:t>strateegilisel planeerimisel, kriisivalmiduses, digiarendustes) viib suurema adaptiivse valitsemise võimekuseni, tugevdades nii sujuvamat poliitikakujundamist kui näiteks ka kriisides toimimist;</a:t>
            </a:r>
            <a:endParaRPr lang="en-US" sz="2400" dirty="0" smtClean="0"/>
          </a:p>
          <a:p>
            <a:pPr lvl="1"/>
            <a:r>
              <a:rPr lang="et-EE" sz="2400" dirty="0" smtClean="0"/>
              <a:t>parem võimekus kasutada poliitikakujundamisel </a:t>
            </a:r>
            <a:r>
              <a:rPr lang="en-US" sz="2400" b="1" dirty="0" err="1" smtClean="0"/>
              <a:t>praktika</a:t>
            </a:r>
            <a:r>
              <a:rPr lang="et-EE" sz="2400" b="1" dirty="0" smtClean="0"/>
              <a:t>kogukondade</a:t>
            </a:r>
            <a:r>
              <a:rPr lang="et-EE" sz="2400" dirty="0" smtClean="0"/>
              <a:t> sisendit, millel on eriti suur potentsiaal spetsiifiliste küsimuste paindliku ja ehk ka jätkusuutliku korraldamise võtmes: näiteks kalavarude piirkondlik majandamine, eri liinides ruumiplaneerimine jm.</a:t>
            </a:r>
            <a:endParaRPr lang="en-US" sz="2400" dirty="0"/>
          </a:p>
        </p:txBody>
      </p:sp>
    </p:spTree>
    <p:extLst>
      <p:ext uri="{BB962C8B-B14F-4D97-AF65-F5344CB8AC3E}">
        <p14:creationId xmlns:p14="http://schemas.microsoft.com/office/powerpoint/2010/main" val="3166397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Valitsemistasandite</a:t>
            </a:r>
            <a:r>
              <a:rPr lang="en-US" dirty="0"/>
              <a:t> </a:t>
            </a:r>
            <a:r>
              <a:rPr lang="en-US" dirty="0" err="1"/>
              <a:t>koostoime</a:t>
            </a:r>
            <a:r>
              <a:rPr lang="en-US" dirty="0"/>
              <a:t> </a:t>
            </a:r>
            <a:r>
              <a:rPr lang="en-US" dirty="0" err="1"/>
              <a:t>poliitika</a:t>
            </a:r>
            <a:r>
              <a:rPr lang="en-US" dirty="0"/>
              <a:t> </a:t>
            </a:r>
            <a:r>
              <a:rPr lang="en-US" dirty="0" err="1"/>
              <a:t>kujundamisel</a:t>
            </a:r>
            <a:r>
              <a:rPr lang="en-US" dirty="0"/>
              <a:t> ja </a:t>
            </a:r>
            <a:r>
              <a:rPr lang="en-US" dirty="0" err="1"/>
              <a:t>koordineerimisel</a:t>
            </a:r>
            <a:endParaRPr lang="en-US" dirty="0"/>
          </a:p>
        </p:txBody>
      </p:sp>
      <p:sp>
        <p:nvSpPr>
          <p:cNvPr id="3" name="Content Placeholder 2"/>
          <p:cNvSpPr>
            <a:spLocks noGrp="1"/>
          </p:cNvSpPr>
          <p:nvPr>
            <p:ph idx="1"/>
          </p:nvPr>
        </p:nvSpPr>
        <p:spPr>
          <a:xfrm>
            <a:off x="914399" y="1268414"/>
            <a:ext cx="10498015" cy="4465637"/>
          </a:xfrm>
        </p:spPr>
        <p:txBody>
          <a:bodyPr/>
          <a:lstStyle/>
          <a:p>
            <a:r>
              <a:rPr lang="en-US" dirty="0" err="1" smtClean="0"/>
              <a:t>Süsteemikujundus</a:t>
            </a:r>
            <a:r>
              <a:rPr lang="en-US" dirty="0" smtClean="0"/>
              <a:t>: </a:t>
            </a:r>
            <a:r>
              <a:rPr lang="en-US" dirty="0" err="1" smtClean="0"/>
              <a:t>interaktiivne</a:t>
            </a:r>
            <a:r>
              <a:rPr lang="en-US" dirty="0" smtClean="0"/>
              <a:t> </a:t>
            </a:r>
            <a:r>
              <a:rPr lang="en-US" dirty="0" err="1" smtClean="0"/>
              <a:t>analüüs</a:t>
            </a:r>
            <a:r>
              <a:rPr lang="en-US" dirty="0" smtClean="0"/>
              <a:t>, </a:t>
            </a:r>
            <a:r>
              <a:rPr lang="en-US" dirty="0" err="1" smtClean="0"/>
              <a:t>aruteluvoorud</a:t>
            </a:r>
            <a:r>
              <a:rPr lang="en-US" dirty="0" smtClean="0"/>
              <a:t>, </a:t>
            </a:r>
            <a:r>
              <a:rPr lang="en-US" dirty="0" err="1" smtClean="0"/>
              <a:t>disainilähenemine</a:t>
            </a:r>
            <a:r>
              <a:rPr lang="en-US" dirty="0" smtClean="0"/>
              <a:t>, </a:t>
            </a:r>
            <a:r>
              <a:rPr lang="en-US" dirty="0" err="1" smtClean="0"/>
              <a:t>koosloome</a:t>
            </a:r>
            <a:endParaRPr lang="en-US" dirty="0" smtClean="0"/>
          </a:p>
          <a:p>
            <a:r>
              <a:rPr lang="en-US" dirty="0" err="1" smtClean="0"/>
              <a:t>Digilahenduste</a:t>
            </a:r>
            <a:r>
              <a:rPr lang="en-US" dirty="0" smtClean="0"/>
              <a:t> </a:t>
            </a:r>
            <a:r>
              <a:rPr lang="en-US" dirty="0" err="1" smtClean="0"/>
              <a:t>edasiarendamine</a:t>
            </a:r>
            <a:r>
              <a:rPr lang="en-US" dirty="0" smtClean="0"/>
              <a:t> </a:t>
            </a:r>
            <a:r>
              <a:rPr lang="en-US" dirty="0" err="1" smtClean="0"/>
              <a:t>asjakohasust</a:t>
            </a:r>
            <a:r>
              <a:rPr lang="en-US" dirty="0" smtClean="0"/>
              <a:t> ja </a:t>
            </a:r>
            <a:r>
              <a:rPr lang="en-US" dirty="0" err="1" smtClean="0"/>
              <a:t>koostoimet</a:t>
            </a:r>
            <a:r>
              <a:rPr lang="en-US" dirty="0" smtClean="0"/>
              <a:t> </a:t>
            </a:r>
            <a:r>
              <a:rPr lang="en-US" dirty="0" err="1" smtClean="0"/>
              <a:t>silmas</a:t>
            </a:r>
            <a:r>
              <a:rPr lang="en-US" dirty="0" smtClean="0"/>
              <a:t> </a:t>
            </a:r>
            <a:r>
              <a:rPr lang="en-US" dirty="0" err="1" smtClean="0"/>
              <a:t>pidades</a:t>
            </a:r>
            <a:r>
              <a:rPr lang="en-US" dirty="0" smtClean="0"/>
              <a:t>, </a:t>
            </a:r>
            <a:r>
              <a:rPr lang="en-US" dirty="0" err="1" smtClean="0"/>
              <a:t>keskvalitsuse</a:t>
            </a:r>
            <a:r>
              <a:rPr lang="en-US" dirty="0" smtClean="0"/>
              <a:t> ja </a:t>
            </a:r>
            <a:r>
              <a:rPr lang="en-US" dirty="0" err="1" smtClean="0"/>
              <a:t>kohaliku</a:t>
            </a:r>
            <a:r>
              <a:rPr lang="en-US" dirty="0" smtClean="0"/>
              <a:t> </a:t>
            </a:r>
            <a:r>
              <a:rPr lang="en-US" dirty="0" err="1" smtClean="0"/>
              <a:t>omavalitsuse</a:t>
            </a:r>
            <a:r>
              <a:rPr lang="en-US" dirty="0" smtClean="0"/>
              <a:t> </a:t>
            </a:r>
            <a:r>
              <a:rPr lang="en-US" dirty="0" err="1" smtClean="0"/>
              <a:t>lahenduste</a:t>
            </a:r>
            <a:r>
              <a:rPr lang="en-US" dirty="0" smtClean="0"/>
              <a:t> </a:t>
            </a:r>
            <a:r>
              <a:rPr lang="en-US" dirty="0" err="1" smtClean="0"/>
              <a:t>haakuvus</a:t>
            </a:r>
            <a:r>
              <a:rPr lang="en-US" dirty="0" smtClean="0"/>
              <a:t>, </a:t>
            </a:r>
            <a:r>
              <a:rPr lang="en-US" dirty="0" err="1" smtClean="0"/>
              <a:t>haakuvus</a:t>
            </a:r>
            <a:r>
              <a:rPr lang="en-US" dirty="0" smtClean="0"/>
              <a:t> </a:t>
            </a:r>
            <a:r>
              <a:rPr lang="en-US" dirty="0" err="1" smtClean="0"/>
              <a:t>praktikakogukondadega</a:t>
            </a:r>
            <a:endParaRPr lang="en-US" dirty="0" smtClean="0"/>
          </a:p>
          <a:p>
            <a:r>
              <a:rPr lang="en-US" dirty="0" err="1" smtClean="0"/>
              <a:t>Poliitikakujundamise</a:t>
            </a:r>
            <a:r>
              <a:rPr lang="en-US" dirty="0" smtClean="0"/>
              <a:t> </a:t>
            </a:r>
            <a:r>
              <a:rPr lang="en-US" dirty="0" err="1" smtClean="0"/>
              <a:t>koolitus</a:t>
            </a:r>
            <a:r>
              <a:rPr lang="en-US" dirty="0" smtClean="0"/>
              <a:t>, </a:t>
            </a:r>
            <a:r>
              <a:rPr lang="en-US" dirty="0" err="1" smtClean="0"/>
              <a:t>ühtlustamaks</a:t>
            </a:r>
            <a:r>
              <a:rPr lang="en-US" dirty="0" smtClean="0"/>
              <a:t> </a:t>
            </a:r>
            <a:r>
              <a:rPr lang="en-US" dirty="0" err="1" smtClean="0"/>
              <a:t>arusaamu</a:t>
            </a:r>
            <a:r>
              <a:rPr lang="en-US" dirty="0" smtClean="0"/>
              <a:t> ja </a:t>
            </a:r>
            <a:r>
              <a:rPr lang="en-US" dirty="0" err="1" smtClean="0"/>
              <a:t>pädevusi</a:t>
            </a:r>
            <a:r>
              <a:rPr lang="en-US" dirty="0" smtClean="0"/>
              <a:t> </a:t>
            </a:r>
            <a:r>
              <a:rPr lang="en-US" dirty="0" err="1" smtClean="0"/>
              <a:t>ning</a:t>
            </a:r>
            <a:r>
              <a:rPr lang="en-US" dirty="0" smtClean="0"/>
              <a:t> </a:t>
            </a:r>
            <a:r>
              <a:rPr lang="en-US" dirty="0" err="1" smtClean="0"/>
              <a:t>edendamaks</a:t>
            </a:r>
            <a:r>
              <a:rPr lang="en-US" dirty="0" smtClean="0"/>
              <a:t> </a:t>
            </a:r>
            <a:r>
              <a:rPr lang="en-US" dirty="0" err="1" smtClean="0"/>
              <a:t>suhteid</a:t>
            </a:r>
            <a:endParaRPr lang="en-US" dirty="0" smtClean="0"/>
          </a:p>
        </p:txBody>
      </p:sp>
    </p:spTree>
    <p:extLst>
      <p:ext uri="{BB962C8B-B14F-4D97-AF65-F5344CB8AC3E}">
        <p14:creationId xmlns:p14="http://schemas.microsoft.com/office/powerpoint/2010/main" val="4090942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p:cNvSpPr>
            <a:spLocks noGrp="1"/>
          </p:cNvSpPr>
          <p:nvPr>
            <p:ph idx="1"/>
          </p:nvPr>
        </p:nvSpPr>
        <p:spPr>
          <a:xfrm>
            <a:off x="2209800" y="763564"/>
            <a:ext cx="7772400" cy="4825677"/>
          </a:xfrm>
        </p:spPr>
        <p:txBody>
          <a:bodyPr/>
          <a:lstStyle/>
          <a:p>
            <a:pPr algn="ctr"/>
            <a:endParaRPr lang="et-EE" dirty="0" smtClean="0"/>
          </a:p>
          <a:p>
            <a:pPr algn="ctr"/>
            <a:endParaRPr lang="et-EE" dirty="0" smtClean="0"/>
          </a:p>
          <a:p>
            <a:pPr algn="ctr"/>
            <a:endParaRPr lang="et-EE" dirty="0"/>
          </a:p>
          <a:p>
            <a:pPr marL="0" indent="0" algn="ctr">
              <a:buNone/>
            </a:pPr>
            <a:r>
              <a:rPr lang="et-EE" b="1" dirty="0" smtClean="0"/>
              <a:t>Tänan! Mõtteid ja küsimusi?</a:t>
            </a:r>
          </a:p>
          <a:p>
            <a:pPr marL="0" indent="0" algn="ctr">
              <a:buNone/>
            </a:pPr>
            <a:endParaRPr lang="et-EE" dirty="0" smtClean="0"/>
          </a:p>
          <a:p>
            <a:pPr marL="0" indent="0" algn="ctr">
              <a:buNone/>
            </a:pPr>
            <a:endParaRPr lang="et-EE" dirty="0" smtClean="0"/>
          </a:p>
          <a:p>
            <a:pPr marL="0" indent="0" algn="ctr">
              <a:buNone/>
            </a:pPr>
            <a:r>
              <a:rPr lang="et-EE" dirty="0" smtClean="0"/>
              <a:t>leif@tlu.ee</a:t>
            </a:r>
            <a:endParaRPr lang="et-EE" dirty="0"/>
          </a:p>
        </p:txBody>
      </p:sp>
    </p:spTree>
    <p:extLst>
      <p:ext uri="{BB962C8B-B14F-4D97-AF65-F5344CB8AC3E}">
        <p14:creationId xmlns:p14="http://schemas.microsoft.com/office/powerpoint/2010/main" val="2979072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allinnaYlikool">
  <a:themeElements>
    <a:clrScheme name="TallinnaÜlikoo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allinnaÜlikoo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allinnaÜlikoo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allinnaÜlikoo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allinnaÜlikoo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allinnaÜlikoo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allinnaÜlikoo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allinnaÜlikoo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allinnaÜlikoo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otalTime>1563</TotalTime>
  <Words>976</Words>
  <Application>Microsoft Office PowerPoint</Application>
  <PresentationFormat>Widescreen</PresentationFormat>
  <Paragraphs>84</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Calibri</vt:lpstr>
      <vt:lpstr>Calibri Light</vt:lpstr>
      <vt:lpstr>Times New Roman</vt:lpstr>
      <vt:lpstr>Verdana</vt:lpstr>
      <vt:lpstr>Wingdings</vt:lpstr>
      <vt:lpstr>TallinnaYlikool</vt:lpstr>
      <vt:lpstr>Retrospect</vt:lpstr>
      <vt:lpstr>Digitaliseerumine ja poliitikakujundamine</vt:lpstr>
      <vt:lpstr>Andmerevolutsioonid ja digitaliseerumine</vt:lpstr>
      <vt:lpstr>Digitaliseerumise optimistlik vaade</vt:lpstr>
      <vt:lpstr>Digitaliseerumise negatiivsed kõrvalmõjud</vt:lpstr>
      <vt:lpstr>Poliitika põhitahud</vt:lpstr>
      <vt:lpstr>Poliitikakujundamisvõime (Wu jt 2018)</vt:lpstr>
      <vt:lpstr>Meta- ja mitmetasandiline valitsetus</vt:lpstr>
      <vt:lpstr>Koosloome</vt:lpstr>
      <vt:lpstr>Valitsemistasandite koostoime poliitika kujundamisel ja koordineerimisel</vt:lpstr>
      <vt:lpstr>Valitsemistasandite koostoime poliitika kujundamisel ja koordineerimisel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Poliitika kujundamise ja koordineerimise meta-valitsemine ning koosloome</dc:title>
  <dc:creator>Leif Kalev</dc:creator>
  <cp:lastModifiedBy>Leif Kalev</cp:lastModifiedBy>
  <cp:revision>27</cp:revision>
  <dcterms:created xsi:type="dcterms:W3CDTF">2022-11-09T10:46:22Z</dcterms:created>
  <dcterms:modified xsi:type="dcterms:W3CDTF">2023-12-01T10:17:49Z</dcterms:modified>
</cp:coreProperties>
</file>