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60" r:id="rId5"/>
    <p:sldId id="261" r:id="rId6"/>
    <p:sldId id="567" r:id="rId7"/>
    <p:sldId id="605" r:id="rId8"/>
    <p:sldId id="653" r:id="rId9"/>
    <p:sldId id="262" r:id="rId10"/>
    <p:sldId id="263" r:id="rId11"/>
    <p:sldId id="259" r:id="rId12"/>
    <p:sldId id="264" r:id="rId13"/>
    <p:sldId id="265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Helvetica Neue" panose="02000503000000020004" pitchFamily="2" charset="0"/>
      <p:regular r:id="rId20"/>
      <p:bold r:id="rId21"/>
      <p:italic r:id="rId22"/>
      <p:boldItalic r:id="rId23"/>
    </p:embeddedFont>
    <p:embeddedFont>
      <p:font typeface="Monotype Sorts" pitchFamily="2" charset="2"/>
      <p:regular r:id="rId24"/>
    </p:embeddedFont>
    <p:embeddedFont>
      <p:font typeface="Tahoma" panose="020B0604030504040204" pitchFamily="34" charset="0"/>
      <p:regular r:id="rId25"/>
      <p:bold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hrATjV/4zKJNGm/EJVtHVm8uA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46"/>
    <p:restoredTop sz="94649"/>
  </p:normalViewPr>
  <p:slideViewPr>
    <p:cSldViewPr snapToGrid="0">
      <p:cViewPr varScale="1">
        <p:scale>
          <a:sx n="140" d="100"/>
          <a:sy n="140" d="100"/>
        </p:scale>
        <p:origin x="232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7ec677685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7ec677685a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g27ec677685a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t-E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7">
            <a:extLst>
              <a:ext uri="{FF2B5EF4-FFF2-40B4-BE49-F238E27FC236}">
                <a16:creationId xmlns:a16="http://schemas.microsoft.com/office/drawing/2014/main" id="{0E49128F-F5F6-9214-32D1-92049EB7F3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339F812-4780-AE43-9B16-CEE190A6F0FF}" type="slidenum">
              <a:rPr kumimoji="0" lang="en-US" altLang="en-EE" sz="1300" smtClean="0"/>
              <a:pPr>
                <a:spcBef>
                  <a:spcPct val="0"/>
                </a:spcBef>
              </a:pPr>
              <a:t>6</a:t>
            </a:fld>
            <a:endParaRPr kumimoji="0" lang="en-US" altLang="en-EE" sz="1300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19CB1A2F-48E3-7293-5871-A4616D9F1E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>
            <a:extLst>
              <a:ext uri="{FF2B5EF4-FFF2-40B4-BE49-F238E27FC236}">
                <a16:creationId xmlns:a16="http://schemas.microsoft.com/office/drawing/2014/main" id="{697C1CE6-95DD-0C7F-41AB-7031B29ED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150" y="4859338"/>
            <a:ext cx="5211763" cy="4611687"/>
          </a:xfrm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Rectangle 7">
            <a:extLst>
              <a:ext uri="{FF2B5EF4-FFF2-40B4-BE49-F238E27FC236}">
                <a16:creationId xmlns:a16="http://schemas.microsoft.com/office/drawing/2014/main" id="{72DBB92B-95FF-AD81-1F79-EFA96F6D34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509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C3AAA75-E8FF-624F-AE25-FBB9780CFFA0}" type="slidenum">
              <a:rPr kumimoji="0" lang="en-GB" altLang="en-E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7</a:t>
            </a:fld>
            <a:endParaRPr kumimoji="0" lang="en-GB" altLang="en-EE" sz="1300">
              <a:solidFill>
                <a:srgbClr val="000000"/>
              </a:solidFill>
            </a:endParaRPr>
          </a:p>
        </p:txBody>
      </p:sp>
      <p:sp>
        <p:nvSpPr>
          <p:cNvPr id="231426" name="Rectangle 2">
            <a:extLst>
              <a:ext uri="{FF2B5EF4-FFF2-40B4-BE49-F238E27FC236}">
                <a16:creationId xmlns:a16="http://schemas.microsoft.com/office/drawing/2014/main" id="{88B052D8-BBFC-4E3B-036D-77DE36EA32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3588"/>
            <a:ext cx="5126038" cy="3843337"/>
          </a:xfrm>
          <a:ln/>
        </p:spPr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F3A34CEA-6B2A-3B2D-C230-92DC4FF40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150" y="4859338"/>
            <a:ext cx="5211763" cy="4610100"/>
          </a:xfrm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4108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4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4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1"/>
          </p:nvPr>
        </p:nvSpPr>
        <p:spPr>
          <a:xfrm rot="5400000">
            <a:off x="2613819" y="-556418"/>
            <a:ext cx="39163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>
            <a:spLocks noGrp="1"/>
          </p:cNvSpPr>
          <p:nvPr>
            <p:ph type="title"/>
          </p:nvPr>
        </p:nvSpPr>
        <p:spPr>
          <a:xfrm rot="5400000">
            <a:off x="5037138" y="1866901"/>
            <a:ext cx="52419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1"/>
          </p:nvPr>
        </p:nvSpPr>
        <p:spPr>
          <a:xfrm rot="5400000">
            <a:off x="846138" y="-114300"/>
            <a:ext cx="52419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63" y="0"/>
            <a:ext cx="7770813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2" y="1885950"/>
            <a:ext cx="8178800" cy="4171950"/>
          </a:xfrm>
        </p:spPr>
        <p:txBody>
          <a:bodyPr/>
          <a:lstStyle/>
          <a:p>
            <a:pPr lvl="0"/>
            <a:endParaRPr lang="et-EE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5AE35B-C268-FB1D-77A0-936F4ECB9C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0EA196-4209-D233-8AEF-B8BAD69231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6DF936-0D2D-3D33-39CD-56456EC8A7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FDF33-7224-2249-B0E2-EC5ED9E2357C}" type="slidenum">
              <a:rPr lang="en-US" altLang="en-EE"/>
              <a:pPr>
                <a:defRPr/>
              </a:pPr>
              <a:t>‹#›</a:t>
            </a:fld>
            <a:endParaRPr lang="en-US" altLang="en-EE"/>
          </a:p>
        </p:txBody>
      </p:sp>
    </p:spTree>
    <p:extLst>
      <p:ext uri="{BB962C8B-B14F-4D97-AF65-F5344CB8AC3E}">
        <p14:creationId xmlns:p14="http://schemas.microsoft.com/office/powerpoint/2010/main" val="296077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99000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rgbClr val="990000"/>
              </a:buClr>
              <a:buSzPts val="1800"/>
              <a:buFont typeface="Arimo"/>
              <a:buChar char="4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/>
          <p:nvPr/>
        </p:nvSpPr>
        <p:spPr>
          <a:xfrm>
            <a:off x="8458200" y="6400800"/>
            <a:ext cx="533400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"/>
          <p:cNvSpPr txBox="1">
            <a:spLocks noGrp="1"/>
          </p:cNvSpPr>
          <p:nvPr>
            <p:ph type="title"/>
          </p:nvPr>
        </p:nvSpPr>
        <p:spPr>
          <a:xfrm>
            <a:off x="457200" y="1834896"/>
            <a:ext cx="82296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sz="3200" dirty="0">
                <a:latin typeface="Helvetica" pitchFamily="2" charset="0"/>
                <a:cs typeface="Times New Roman" panose="02020603050405020304" pitchFamily="18" charset="0"/>
              </a:rPr>
              <a:t>Ülikooli vaade ja panus </a:t>
            </a:r>
            <a:br>
              <a:rPr lang="et-EE" sz="3200" dirty="0">
                <a:latin typeface="Helvetica" pitchFamily="2" charset="0"/>
                <a:cs typeface="Times New Roman" panose="02020603050405020304" pitchFamily="18" charset="0"/>
              </a:rPr>
            </a:br>
            <a:r>
              <a:rPr lang="et-EE" sz="3200" dirty="0">
                <a:latin typeface="Helvetica" pitchFamily="2" charset="0"/>
                <a:cs typeface="Times New Roman" panose="02020603050405020304" pitchFamily="18" charset="0"/>
              </a:rPr>
              <a:t>omavalitsuste andmepõhise juhtimise edendamisse</a:t>
            </a:r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Google Shape;54;p1"/>
          <p:cNvSpPr txBox="1">
            <a:spLocks noGrp="1"/>
          </p:cNvSpPr>
          <p:nvPr>
            <p:ph type="body" idx="1"/>
          </p:nvPr>
        </p:nvSpPr>
        <p:spPr>
          <a:xfrm>
            <a:off x="457200" y="4365104"/>
            <a:ext cx="8229600" cy="115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>
                <a:latin typeface="Helvetica" pitchFamily="2" charset="0"/>
                <a:cs typeface="Times New Roman" panose="02020603050405020304" pitchFamily="18" charset="0"/>
              </a:rPr>
              <a:t>Katrin </a:t>
            </a:r>
            <a:r>
              <a:rPr lang="et-EE" dirty="0" err="1">
                <a:latin typeface="Helvetica" pitchFamily="2" charset="0"/>
                <a:cs typeface="Times New Roman" panose="02020603050405020304" pitchFamily="18" charset="0"/>
              </a:rPr>
              <a:t>Niglas</a:t>
            </a:r>
            <a:r>
              <a:rPr lang="et-EE" dirty="0">
                <a:latin typeface="Helvetica" pitchFamily="2" charset="0"/>
                <a:cs typeface="Times New Roman" panose="02020603050405020304" pitchFamily="18" charset="0"/>
              </a:rPr>
              <a:t> / Peeter Normak</a:t>
            </a:r>
            <a:endParaRPr dirty="0">
              <a:latin typeface="Helvetica" pitchFamily="2" charset="0"/>
              <a:cs typeface="Times New Roman" panose="02020603050405020304" pitchFamily="18" charset="0"/>
            </a:endParaRPr>
          </a:p>
          <a:p>
            <a:pPr marL="342900" lvl="0" indent="-34290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t-EE" dirty="0">
                <a:latin typeface="Helvetica" pitchFamily="2" charset="0"/>
                <a:cs typeface="Times New Roman" panose="02020603050405020304" pitchFamily="18" charset="0"/>
              </a:rPr>
              <a:t>                       Teadusprorektor / Digitehnoloogiate instituudi direktor</a:t>
            </a:r>
            <a:endParaRPr dirty="0">
              <a:latin typeface="Helvetica" pitchFamily="2" charset="0"/>
              <a:cs typeface="Times New Roman" panose="02020603050405020304" pitchFamily="18" charset="0"/>
            </a:endParaRPr>
          </a:p>
          <a:p>
            <a:pPr marL="342900" lvl="0" indent="-34290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t-EE" dirty="0">
                <a:latin typeface="Helvetica" pitchFamily="2" charset="0"/>
                <a:cs typeface="Times New Roman" panose="02020603050405020304" pitchFamily="18" charset="0"/>
              </a:rPr>
              <a:t>1.12.2023</a:t>
            </a:r>
            <a:endParaRPr dirty="0">
              <a:latin typeface="Helvetica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549640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/>
              <a:t>Näide uutest suundumustest – omavalitsus kui arendusüksus</a:t>
            </a:r>
            <a:endParaRPr dirty="0"/>
          </a:p>
        </p:txBody>
      </p:sp>
      <p:sp>
        <p:nvSpPr>
          <p:cNvPr id="66" name="Google Shape;66;p3"/>
          <p:cNvSpPr txBox="1">
            <a:spLocks noGrp="1"/>
          </p:cNvSpPr>
          <p:nvPr>
            <p:ph type="body" idx="1"/>
          </p:nvPr>
        </p:nvSpPr>
        <p:spPr>
          <a:xfrm>
            <a:off x="611559" y="1196975"/>
            <a:ext cx="8281615" cy="4824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spcBef>
                <a:spcPts val="0"/>
              </a:spcBef>
            </a:pPr>
            <a:r>
              <a:rPr lang="et-EE" dirty="0"/>
              <a:t>Eesti teadus- ja arendustegevuse, innovatsiooni ja ettevõtluse (TAIE) arengukavas 2021-2035 on seatud järgmised ülesanded: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t-EE" sz="1800" dirty="0"/>
              <a:t>Suurendatakse riigi, sh </a:t>
            </a:r>
            <a:r>
              <a:rPr lang="et-EE" sz="1800" b="1" dirty="0"/>
              <a:t>kohalike omavalitsuste </a:t>
            </a:r>
            <a:r>
              <a:rPr lang="et-EE" sz="1800" dirty="0"/>
              <a:t>pädevust ja rolli teadus- ja arendustööde tellija ning uuenduste eestvedajana, sh </a:t>
            </a:r>
            <a:r>
              <a:rPr lang="et-EE" sz="1800" dirty="0" err="1"/>
              <a:t>innovatiivsete</a:t>
            </a:r>
            <a:r>
              <a:rPr lang="et-EE" sz="1800" dirty="0"/>
              <a:t> riigihangete kaudu;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t-EE" sz="1800" dirty="0"/>
              <a:t>Tugevdatakse </a:t>
            </a:r>
            <a:r>
              <a:rPr lang="et-EE" sz="1800" b="1" dirty="0"/>
              <a:t>kohalike omavalitsuste </a:t>
            </a:r>
            <a:r>
              <a:rPr lang="et-EE" sz="1800" dirty="0"/>
              <a:t>ja maakondlike arenduskeskuste rolli ettevõtluskeskkonna arendamisel ja selleks vajalike tingimuste loomisel;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t-EE" sz="1800" dirty="0"/>
              <a:t>… toetatakse sobivate spetsialistide väljaõpet ülikoolides, vajaliku taristu arendamist (võrguga liitumine, tööstuspargid, transpordivõimalused) ja koostööd </a:t>
            </a:r>
            <a:r>
              <a:rPr lang="et-EE" sz="1800" b="1" dirty="0"/>
              <a:t>omavalitsustega</a:t>
            </a:r>
            <a:r>
              <a:rPr lang="et-EE" sz="1800" dirty="0"/>
              <a:t>.</a:t>
            </a:r>
            <a:endParaRPr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t-EE" dirty="0"/>
              <a:t>NB! TAIE lisades on kohalikke omavalitsusi mainitud 12 korda.</a:t>
            </a:r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t-EE" dirty="0"/>
              <a:t>Samas: </a:t>
            </a:r>
            <a:r>
              <a:rPr lang="et-EE" dirty="0" err="1"/>
              <a:t>OV-te</a:t>
            </a:r>
            <a:r>
              <a:rPr lang="et-EE" dirty="0"/>
              <a:t> arendusalane võimekus on äärmiselt ebaühtlane.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t-EE" dirty="0"/>
              <a:t>Võimekuse-alaseid noppeid OVP deklaratsioonist</a:t>
            </a:r>
            <a:endParaRPr dirty="0"/>
          </a:p>
        </p:txBody>
      </p:sp>
      <p:sp>
        <p:nvSpPr>
          <p:cNvPr id="60" name="Google Shape;60;p2"/>
          <p:cNvSpPr txBox="1">
            <a:spLocks noGrp="1"/>
          </p:cNvSpPr>
          <p:nvPr>
            <p:ph type="body" idx="1"/>
          </p:nvPr>
        </p:nvSpPr>
        <p:spPr>
          <a:xfrm>
            <a:off x="457200" y="1631851"/>
            <a:ext cx="8229600" cy="388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„... </a:t>
            </a:r>
            <a:r>
              <a:rPr lang="et-EE" dirty="0" err="1"/>
              <a:t>KOVide</a:t>
            </a:r>
            <a:r>
              <a:rPr lang="et-EE" dirty="0"/>
              <a:t> andmekogude pidamise ja andmehalduse </a:t>
            </a:r>
            <a:r>
              <a:rPr lang="et-EE" b="1" dirty="0"/>
              <a:t>võimekus</a:t>
            </a:r>
            <a:r>
              <a:rPr lang="et-EE" dirty="0"/>
              <a:t> on madal“ 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“… ebapiisav tähelepanu kohaliku tasandi ametnike </a:t>
            </a:r>
            <a:r>
              <a:rPr lang="et-EE" b="1" dirty="0"/>
              <a:t>andmepädevuse</a:t>
            </a:r>
            <a:r>
              <a:rPr lang="et-EE" dirty="0"/>
              <a:t> suurendamisele …”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“infosüsteemide arendamise alaste hangete läbiviimise </a:t>
            </a:r>
            <a:r>
              <a:rPr lang="et-EE" b="1" dirty="0"/>
              <a:t>võimekus</a:t>
            </a:r>
            <a:r>
              <a:rPr lang="et-EE" dirty="0"/>
              <a:t> on tagasihoidlik”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“avaandmete kasutamise </a:t>
            </a:r>
            <a:r>
              <a:rPr lang="et-EE" b="1" dirty="0"/>
              <a:t>võimekus</a:t>
            </a:r>
            <a:r>
              <a:rPr lang="et-EE" dirty="0"/>
              <a:t> on madal “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...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7ec677685a_0_1"/>
          <p:cNvSpPr txBox="1">
            <a:spLocks noGrp="1"/>
          </p:cNvSpPr>
          <p:nvPr>
            <p:ph type="title"/>
          </p:nvPr>
        </p:nvSpPr>
        <p:spPr>
          <a:xfrm>
            <a:off x="247135" y="33015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t-EE" dirty="0"/>
              <a:t>Mida ülikool on teinud omavalitsuste suunal (TLÜ näitel) </a:t>
            </a:r>
            <a:endParaRPr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81;g27ec677685a_0_1"/>
          <p:cNvSpPr txBox="1">
            <a:spLocks noGrp="1"/>
          </p:cNvSpPr>
          <p:nvPr>
            <p:ph type="body" idx="1"/>
          </p:nvPr>
        </p:nvSpPr>
        <p:spPr>
          <a:xfrm>
            <a:off x="358629" y="1046136"/>
            <a:ext cx="8653800" cy="491020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800" dirty="0"/>
              <a:t>On loonud omavalitsustega koostööd toetavaid institutsioone. 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800" dirty="0"/>
              <a:t>Pakkunud mikrokraadiprogramme, sh:</a:t>
            </a:r>
            <a:endParaRPr sz="1800" dirty="0"/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dirty="0"/>
              <a:t>Kohalik valitsemine </a:t>
            </a:r>
            <a:endParaRPr dirty="0"/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dirty="0"/>
              <a:t>Infotehnoloogia tark tellija</a:t>
            </a: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800" dirty="0"/>
              <a:t>Omavalitsuste problemaatikale pühendatud üliõpilastööd, sh</a:t>
            </a:r>
            <a:r>
              <a:rPr lang="en-US" sz="1800" dirty="0"/>
              <a:t>:</a:t>
            </a:r>
            <a:r>
              <a:rPr lang="et-EE" sz="1800" dirty="0"/>
              <a:t> </a:t>
            </a:r>
            <a:endParaRPr sz="1800" dirty="0"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sz="1800" dirty="0"/>
              <a:t> </a:t>
            </a:r>
            <a:r>
              <a:rPr lang="et-EE" dirty="0"/>
              <a:t>Eesti omavalitsuste infotehnoloogia valitsemismudelite analüüs</a:t>
            </a:r>
            <a:endParaRPr dirty="0"/>
          </a:p>
          <a:p>
            <a:pPr marL="804863" lvl="1" indent="-309563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dirty="0"/>
              <a:t>Kohaliku omavalitsuse IT korraldus Kunda linna näitel</a:t>
            </a:r>
            <a:endParaRPr dirty="0"/>
          </a:p>
          <a:p>
            <a:pPr marL="804863" lvl="1" indent="-309563">
              <a:buClr>
                <a:schemeClr val="dk1"/>
              </a:buClr>
              <a:buFont typeface="Helvetica Neue"/>
              <a:buChar char="•"/>
            </a:pPr>
            <a:r>
              <a:rPr lang="et-EE" dirty="0"/>
              <a:t>Digitaalse asjaajamise rakendamise võimalused Eesti omavalitsustes.</a:t>
            </a:r>
          </a:p>
          <a:p>
            <a:pPr marL="804863" lvl="1" indent="-309563">
              <a:buClr>
                <a:schemeClr val="dk1"/>
              </a:buClr>
              <a:buFont typeface="Helvetica Neue"/>
              <a:buChar char="•"/>
            </a:pPr>
            <a:r>
              <a:rPr lang="et-EE" dirty="0" err="1"/>
              <a:t>Mitmetasandilise</a:t>
            </a:r>
            <a:r>
              <a:rPr lang="et-EE" dirty="0"/>
              <a:t> valitsemise rakendamine rohevalla omavalitsusmudeli loomisel Lääne-Harju valla näitel </a:t>
            </a:r>
          </a:p>
          <a:p>
            <a:pPr marL="804863" lvl="1" indent="-309563">
              <a:buClr>
                <a:schemeClr val="dk1"/>
              </a:buClr>
              <a:buFont typeface="Helvetica Neue"/>
              <a:buChar char="•"/>
            </a:pPr>
            <a:r>
              <a:rPr lang="et-EE" dirty="0"/>
              <a:t>Haridusvaldkonna võimalikud arengud üldhariduses Pärnumaa omavalitsuste näitel.</a:t>
            </a:r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dirty="0"/>
              <a:t> Rae vallavalitsuse IT strateegia.</a:t>
            </a: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800" dirty="0"/>
              <a:t>Üliõpilaste praktika (digipöörde praktika): eesmärgiks on ülikoolis õpitu rakendamine praktikakoha arendamise eesmärgil; seminar-praktikumid avaliku võimu institutsioonides jne.</a:t>
            </a:r>
            <a:endParaRPr dirty="0"/>
          </a:p>
        </p:txBody>
      </p:sp>
      <p:sp>
        <p:nvSpPr>
          <p:cNvPr id="2" name="Action Button: Forward or Next 1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1E3F1B5-3187-8347-BC94-CB40855A6B46}"/>
              </a:ext>
            </a:extLst>
          </p:cNvPr>
          <p:cNvSpPr/>
          <p:nvPr/>
        </p:nvSpPr>
        <p:spPr>
          <a:xfrm>
            <a:off x="7222210" y="1193369"/>
            <a:ext cx="325464" cy="36375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94D7961-6798-604D-A786-167806E9900E}"/>
              </a:ext>
            </a:extLst>
          </p:cNvPr>
          <p:cNvSpPr/>
          <p:nvPr/>
        </p:nvSpPr>
        <p:spPr>
          <a:xfrm>
            <a:off x="3533614" y="2169763"/>
            <a:ext cx="309966" cy="3099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Forward or Next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C382036-5605-D049-AE80-DB0C347C8B2D}"/>
              </a:ext>
            </a:extLst>
          </p:cNvPr>
          <p:cNvSpPr/>
          <p:nvPr/>
        </p:nvSpPr>
        <p:spPr>
          <a:xfrm>
            <a:off x="3688597" y="5501898"/>
            <a:ext cx="325464" cy="3099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>
            <a:spLocks noGrp="1"/>
          </p:cNvSpPr>
          <p:nvPr>
            <p:ph type="title"/>
          </p:nvPr>
        </p:nvSpPr>
        <p:spPr>
          <a:xfrm>
            <a:off x="554736" y="7808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/>
              <a:t>Koostöö sihte ja väljakutseid - JÄTKUSUUTLIKKUS</a:t>
            </a:r>
            <a:endParaRPr dirty="0"/>
          </a:p>
        </p:txBody>
      </p:sp>
      <p:sp>
        <p:nvSpPr>
          <p:cNvPr id="87" name="Google Shape;87;p5"/>
          <p:cNvSpPr txBox="1">
            <a:spLocks noGrp="1"/>
          </p:cNvSpPr>
          <p:nvPr>
            <p:ph type="body" idx="1"/>
          </p:nvPr>
        </p:nvSpPr>
        <p:spPr>
          <a:xfrm>
            <a:off x="443523" y="1098997"/>
            <a:ext cx="8712832" cy="478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t-EE" dirty="0">
                <a:solidFill>
                  <a:srgbClr val="C00000"/>
                </a:solidFill>
              </a:rPr>
              <a:t>Ülikooli(de) ja omavalitsuste koostööliinid</a:t>
            </a:r>
            <a:r>
              <a:rPr lang="et-EE" dirty="0"/>
              <a:t>: </a:t>
            </a:r>
            <a:endParaRPr lang="et-EE" sz="800" dirty="0"/>
          </a:p>
          <a:p>
            <a:pPr marL="368300" lvl="0" indent="-368300">
              <a:spcBef>
                <a:spcPts val="1200"/>
              </a:spcBef>
              <a:buSzPts val="2000"/>
              <a:buFont typeface="Arimo"/>
              <a:buAutoNum type="arabicPeriod"/>
            </a:pPr>
            <a:r>
              <a:rPr lang="et-EE" dirty="0"/>
              <a:t>Nõustamine, mõttekojad, uuringud, analüüsid, vajaduste kaardistamine</a:t>
            </a:r>
          </a:p>
          <a:p>
            <a:pPr marL="368300" lvl="0" indent="-368300" algn="l" rtl="0">
              <a:spcBef>
                <a:spcPts val="12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Piloteerimine, arendusprojektid, kestvalt toimivad lahendused  </a:t>
            </a:r>
            <a:endParaRPr dirty="0"/>
          </a:p>
          <a:p>
            <a:pPr marL="368300" indent="-368300">
              <a:spcBef>
                <a:spcPts val="1200"/>
              </a:spcBef>
              <a:buSzPts val="2000"/>
              <a:buFont typeface="Arimo"/>
              <a:buAutoNum type="arabicPeriod"/>
            </a:pPr>
            <a:r>
              <a:rPr lang="et-EE" dirty="0"/>
              <a:t>Täiendkoolitus, mikrokraadiõpe, kraadiõpe</a:t>
            </a:r>
            <a:endParaRPr lang="et-EE" sz="800" dirty="0"/>
          </a:p>
          <a:p>
            <a:pPr marL="0" indent="0">
              <a:spcBef>
                <a:spcPts val="1200"/>
              </a:spcBef>
              <a:buSzPts val="2000"/>
            </a:pPr>
            <a:r>
              <a:rPr lang="et-EE" dirty="0">
                <a:solidFill>
                  <a:srgbClr val="C00000"/>
                </a:solidFill>
              </a:rPr>
              <a:t>Väljakutsed:</a:t>
            </a:r>
          </a:p>
          <a:p>
            <a:pPr marL="368300" indent="-368300">
              <a:spcBef>
                <a:spcPts val="1200"/>
              </a:spcBef>
              <a:buSzPts val="2000"/>
              <a:buFont typeface="Arimo"/>
              <a:buAutoNum type="arabicPeriod"/>
            </a:pPr>
            <a:r>
              <a:rPr lang="et-EE" dirty="0"/>
              <a:t>Õhina- ja projektipõhisus, süsteemsed/püsivad koostöökogud</a:t>
            </a:r>
          </a:p>
          <a:p>
            <a:pPr marL="368300" indent="-368300">
              <a:spcBef>
                <a:spcPts val="1200"/>
              </a:spcBef>
              <a:buSzPts val="2000"/>
              <a:buFont typeface="Arimo"/>
              <a:buAutoNum type="arabicPeriod"/>
            </a:pPr>
            <a:r>
              <a:rPr lang="et-EE" dirty="0"/>
              <a:t>Omavalitsuste kaasatus (kõik, mõned innukad/võimekad, üks)</a:t>
            </a:r>
          </a:p>
          <a:p>
            <a:pPr marL="368300" indent="-368300">
              <a:spcBef>
                <a:spcPts val="1200"/>
              </a:spcBef>
              <a:buSzPts val="2000"/>
              <a:buFont typeface="Arimo"/>
              <a:buAutoNum type="arabicPeriod"/>
            </a:pPr>
            <a:r>
              <a:rPr lang="et-EE" dirty="0"/>
              <a:t>Eestvedamine, vastutus, omanik</a:t>
            </a:r>
          </a:p>
          <a:p>
            <a:pPr marL="368300" indent="-368300">
              <a:spcBef>
                <a:spcPts val="1200"/>
              </a:spcBef>
              <a:buSzPts val="2000"/>
              <a:buFont typeface="Arimo"/>
              <a:buAutoNum type="arabicPeriod"/>
            </a:pPr>
            <a:r>
              <a:rPr lang="et-EE" dirty="0"/>
              <a:t>Riik vs Omavalitsused  ... ... ...  Omavalitsused &lt; </a:t>
            </a:r>
            <a:r>
              <a:rPr lang="et-EE" sz="2800" b="1" dirty="0">
                <a:solidFill>
                  <a:srgbClr val="C00000"/>
                </a:solidFill>
              </a:rPr>
              <a:t>=</a:t>
            </a:r>
            <a:r>
              <a:rPr lang="et-EE" b="1" dirty="0">
                <a:solidFill>
                  <a:srgbClr val="C00000"/>
                </a:solidFill>
              </a:rPr>
              <a:t> </a:t>
            </a:r>
            <a:r>
              <a:rPr lang="et-EE" dirty="0"/>
              <a:t>&gt; Riik</a:t>
            </a:r>
          </a:p>
          <a:p>
            <a:pPr marL="368300" indent="-368300">
              <a:spcBef>
                <a:spcPts val="1200"/>
              </a:spcBef>
              <a:buSzPts val="2000"/>
              <a:buFont typeface="Arimo"/>
              <a:buAutoNum type="arabicPeriod"/>
            </a:pPr>
            <a:r>
              <a:rPr lang="et-EE" dirty="0"/>
              <a:t>RAHASTUS sh sihtotstarbelised meetmed</a:t>
            </a:r>
          </a:p>
          <a:p>
            <a:pPr marL="457200" lvl="0" indent="-330200" algn="l" rtl="0">
              <a:spcBef>
                <a:spcPts val="400"/>
              </a:spcBef>
              <a:spcAft>
                <a:spcPts val="0"/>
              </a:spcAft>
              <a:buSzPts val="2000"/>
              <a:buFont typeface="Arimo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Rectangle 3">
            <a:extLst>
              <a:ext uri="{FF2B5EF4-FFF2-40B4-BE49-F238E27FC236}">
                <a16:creationId xmlns:a16="http://schemas.microsoft.com/office/drawing/2014/main" id="{61B27CEF-2474-CAB6-48F3-50C8CBEADB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3805" y="1302728"/>
            <a:ext cx="7792915" cy="49149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t-EE" altLang="en-EE" b="1">
                <a:ea typeface="ＭＳ Ｐゴシック" panose="020B0600070205080204" pitchFamily="34" charset="-128"/>
              </a:rPr>
              <a:t> </a:t>
            </a:r>
            <a:r>
              <a:rPr lang="et-EE" altLang="en-EE" sz="1846" b="1">
                <a:ea typeface="ＭＳ Ｐゴシック" panose="020B0600070205080204" pitchFamily="34" charset="-128"/>
              </a:rPr>
              <a:t>ADDIE</a:t>
            </a:r>
            <a:r>
              <a:rPr lang="et-EE" altLang="en-EE" sz="1846">
                <a:ea typeface="ＭＳ Ｐゴシック" panose="020B0600070205080204" pitchFamily="34" charset="-128"/>
              </a:rPr>
              <a:t> </a:t>
            </a:r>
            <a:br>
              <a:rPr lang="en-US" altLang="en-EE" sz="1846">
                <a:ea typeface="ＭＳ Ｐゴシック" panose="020B0600070205080204" pitchFamily="34" charset="-128"/>
              </a:rPr>
            </a:br>
            <a:r>
              <a:rPr lang="et-EE" altLang="en-EE" sz="1846">
                <a:ea typeface="ＭＳ Ｐゴシック" panose="020B0600070205080204" pitchFamily="34" charset="-128"/>
              </a:rPr>
              <a:t>(Analyze, Design, Develop, Implement, Evaluate)</a:t>
            </a:r>
            <a:r>
              <a:rPr lang="et-EE" altLang="en-EE" sz="1662" b="1">
                <a:ea typeface="ＭＳ Ｐゴシック" panose="020B0600070205080204" pitchFamily="34" charset="-128"/>
              </a:rPr>
              <a:t>:</a:t>
            </a:r>
            <a:endParaRPr lang="en-GB" altLang="en-EE" sz="1662" b="1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50000"/>
              </a:lnSpc>
              <a:spcBef>
                <a:spcPct val="100000"/>
              </a:spcBef>
              <a:buFont typeface="Monotype Sorts" pitchFamily="2" charset="2"/>
              <a:buNone/>
            </a:pPr>
            <a:r>
              <a:rPr lang="et-EE" altLang="en-EE" sz="1662" b="1">
                <a:ea typeface="ＭＳ Ｐゴシック" panose="020B0600070205080204" pitchFamily="34" charset="-128"/>
              </a:rPr>
              <a:t>Analüüsimine</a:t>
            </a:r>
            <a:br>
              <a:rPr lang="en-US" altLang="en-EE" sz="1662" b="1">
                <a:ea typeface="ＭＳ Ｐゴシック" panose="020B0600070205080204" pitchFamily="34" charset="-128"/>
              </a:rPr>
            </a:br>
            <a:endParaRPr lang="et-EE" altLang="en-EE" sz="1662" b="1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en-EE" sz="1662" b="1">
                <a:ea typeface="ＭＳ Ｐゴシック" panose="020B0600070205080204" pitchFamily="34" charset="-128"/>
              </a:rPr>
              <a:t>Disain</a:t>
            </a:r>
            <a:r>
              <a:rPr lang="et-EE" altLang="en-EE" sz="1662" b="1">
                <a:ea typeface="ＭＳ Ｐゴシック" panose="020B0600070205080204" pitchFamily="34" charset="-128"/>
              </a:rPr>
              <a:t> e kavandamine</a:t>
            </a:r>
            <a:br>
              <a:rPr lang="en-US" altLang="en-EE" sz="1662">
                <a:ea typeface="ＭＳ Ｐゴシック" panose="020B0600070205080204" pitchFamily="34" charset="-128"/>
              </a:rPr>
            </a:br>
            <a:endParaRPr lang="en-US" altLang="en-EE" sz="1662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 typeface="Monotype Sorts" pitchFamily="2" charset="2"/>
              <a:buNone/>
            </a:pPr>
            <a:r>
              <a:rPr lang="et-EE" altLang="en-EE" sz="1662" b="1">
                <a:ea typeface="ＭＳ Ｐゴシック" panose="020B0600070205080204" pitchFamily="34" charset="-128"/>
              </a:rPr>
              <a:t>Arendamine</a:t>
            </a:r>
            <a:br>
              <a:rPr lang="en-US" altLang="en-EE" sz="1662" b="1">
                <a:ea typeface="ＭＳ Ｐゴシック" panose="020B0600070205080204" pitchFamily="34" charset="-128"/>
              </a:rPr>
            </a:br>
            <a:endParaRPr lang="en-US" altLang="en-EE" sz="1662" b="1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 typeface="Monotype Sorts" pitchFamily="2" charset="2"/>
              <a:buNone/>
            </a:pPr>
            <a:r>
              <a:rPr lang="et-EE" altLang="en-EE" sz="1662" b="1">
                <a:ea typeface="ＭＳ Ｐゴシック" panose="020B0600070205080204" pitchFamily="34" charset="-128"/>
              </a:rPr>
              <a:t>Rakendamine</a:t>
            </a:r>
            <a:r>
              <a:rPr lang="en-US" altLang="en-EE" sz="1662" b="1">
                <a:ea typeface="ＭＳ Ｐゴシック" panose="020B0600070205080204" pitchFamily="34" charset="-128"/>
              </a:rPr>
              <a:t> </a:t>
            </a:r>
            <a:br>
              <a:rPr lang="en-US" altLang="en-EE" sz="1662" b="1">
                <a:ea typeface="ＭＳ Ｐゴシック" panose="020B0600070205080204" pitchFamily="34" charset="-128"/>
              </a:rPr>
            </a:br>
            <a:endParaRPr lang="en-US" altLang="en-EE" sz="1662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 typeface="Monotype Sorts" pitchFamily="2" charset="2"/>
              <a:buNone/>
            </a:pPr>
            <a:r>
              <a:rPr lang="et-EE" altLang="en-EE" sz="1662" b="1">
                <a:ea typeface="ＭＳ Ｐゴシック" panose="020B0600070205080204" pitchFamily="34" charset="-128"/>
              </a:rPr>
              <a:t>Hindamine</a:t>
            </a:r>
            <a:br>
              <a:rPr lang="et-EE" altLang="en-EE" sz="1662" b="1">
                <a:ea typeface="ＭＳ Ｐゴシック" panose="020B0600070205080204" pitchFamily="34" charset="-128"/>
              </a:rPr>
            </a:br>
            <a:endParaRPr lang="et-EE" altLang="en-EE" sz="1662" b="1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EE" sz="2215">
                <a:ea typeface="ＭＳ Ｐゴシック" panose="020B0600070205080204" pitchFamily="34" charset="-128"/>
              </a:rPr>
              <a:t> </a:t>
            </a:r>
            <a:r>
              <a:rPr lang="et-EE" altLang="en-EE" sz="1846" b="1">
                <a:ea typeface="ＭＳ Ｐゴシック" panose="020B0600070205080204" pitchFamily="34" charset="-128"/>
              </a:rPr>
              <a:t>P</a:t>
            </a:r>
            <a:r>
              <a:rPr lang="en-US" altLang="en-EE" sz="1846" b="1">
                <a:ea typeface="ＭＳ Ｐゴシック" panose="020B0600070205080204" pitchFamily="34" charset="-128"/>
              </a:rPr>
              <a:t>roduct development </a:t>
            </a:r>
            <a:r>
              <a:rPr lang="et-EE" altLang="en-EE" sz="1846" b="1">
                <a:ea typeface="ＭＳ Ｐゴシック" panose="020B0600070205080204" pitchFamily="34" charset="-128"/>
              </a:rPr>
              <a:t>(Don &amp; Petrick 2003)</a:t>
            </a:r>
            <a:r>
              <a:rPr lang="en-US" altLang="en-EE" sz="1846" b="1">
                <a:ea typeface="ＭＳ Ｐゴシック" panose="020B0600070205080204" pitchFamily="34" charset="-128"/>
              </a:rPr>
              <a:t> </a:t>
            </a:r>
            <a:endParaRPr lang="et-EE" altLang="en-EE" sz="1846" b="1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Font typeface="Monotype Sorts" pitchFamily="2" charset="2"/>
              <a:buNone/>
            </a:pPr>
            <a:r>
              <a:rPr lang="et-EE" altLang="en-EE" sz="1846">
                <a:ea typeface="ＭＳ Ｐゴシック" panose="020B0600070205080204" pitchFamily="34" charset="-128"/>
              </a:rPr>
              <a:t>Strategy -</a:t>
            </a:r>
            <a:r>
              <a:rPr lang="en-US" altLang="en-EE" sz="1846">
                <a:ea typeface="ＭＳ Ｐゴシック" panose="020B0600070205080204" pitchFamily="34" charset="-128"/>
              </a:rPr>
              <a:t>&gt; Requirements </a:t>
            </a:r>
            <a:r>
              <a:rPr lang="et-EE" altLang="en-EE" sz="1846">
                <a:ea typeface="ＭＳ Ｐゴシック" panose="020B0600070205080204" pitchFamily="34" charset="-128"/>
              </a:rPr>
              <a:t>-</a:t>
            </a:r>
            <a:r>
              <a:rPr lang="en-US" altLang="en-EE" sz="1846">
                <a:ea typeface="ＭＳ Ｐゴシック" panose="020B0600070205080204" pitchFamily="34" charset="-128"/>
              </a:rPr>
              <a:t>&gt; Design </a:t>
            </a:r>
            <a:r>
              <a:rPr lang="et-EE" altLang="en-EE" sz="1846">
                <a:ea typeface="ＭＳ Ｐゴシック" panose="020B0600070205080204" pitchFamily="34" charset="-128"/>
              </a:rPr>
              <a:t>-</a:t>
            </a:r>
            <a:r>
              <a:rPr lang="en-US" altLang="en-EE" sz="1846">
                <a:ea typeface="ＭＳ Ｐゴシック" panose="020B0600070205080204" pitchFamily="34" charset="-128"/>
              </a:rPr>
              <a:t>&gt; </a:t>
            </a:r>
          </a:p>
          <a:p>
            <a:pPr lvl="1" algn="r" eaLnBrk="1" hangingPunct="1">
              <a:lnSpc>
                <a:spcPct val="80000"/>
              </a:lnSpc>
              <a:spcBef>
                <a:spcPct val="50000"/>
              </a:spcBef>
              <a:buFont typeface="Monotype Sorts" pitchFamily="2" charset="2"/>
              <a:buNone/>
            </a:pPr>
            <a:r>
              <a:rPr lang="et-EE" altLang="en-EE" sz="1846">
                <a:ea typeface="ＭＳ Ｐゴシック" panose="020B0600070205080204" pitchFamily="34" charset="-128"/>
              </a:rPr>
              <a:t>-</a:t>
            </a:r>
            <a:r>
              <a:rPr lang="en-US" altLang="en-EE" sz="1846">
                <a:ea typeface="ＭＳ Ｐゴシック" panose="020B0600070205080204" pitchFamily="34" charset="-128"/>
              </a:rPr>
              <a:t>&gt; Build </a:t>
            </a:r>
            <a:r>
              <a:rPr lang="et-EE" altLang="en-EE" sz="1846">
                <a:ea typeface="ＭＳ Ｐゴシック" panose="020B0600070205080204" pitchFamily="34" charset="-128"/>
              </a:rPr>
              <a:t>-</a:t>
            </a:r>
            <a:r>
              <a:rPr lang="en-US" altLang="en-EE" sz="1846">
                <a:ea typeface="ＭＳ Ｐゴシック" panose="020B0600070205080204" pitchFamily="34" charset="-128"/>
              </a:rPr>
              <a:t>&gt; Test </a:t>
            </a:r>
            <a:r>
              <a:rPr lang="et-EE" altLang="en-EE" sz="1846">
                <a:ea typeface="ＭＳ Ｐゴシック" panose="020B0600070205080204" pitchFamily="34" charset="-128"/>
              </a:rPr>
              <a:t>-</a:t>
            </a:r>
            <a:r>
              <a:rPr lang="en-US" altLang="en-EE" sz="1846">
                <a:ea typeface="ＭＳ Ｐゴシック" panose="020B0600070205080204" pitchFamily="34" charset="-128"/>
              </a:rPr>
              <a:t>&gt; Launch</a:t>
            </a:r>
            <a:r>
              <a:rPr lang="et-EE" altLang="en-EE" sz="1846">
                <a:ea typeface="ＭＳ Ｐゴシック" panose="020B0600070205080204" pitchFamily="34" charset="-128"/>
              </a:rPr>
              <a:t> (-</a:t>
            </a:r>
            <a:r>
              <a:rPr lang="en-US" altLang="en-EE" sz="1846">
                <a:ea typeface="ＭＳ Ｐゴシック" panose="020B0600070205080204" pitchFamily="34" charset="-128"/>
              </a:rPr>
              <a:t>&gt; </a:t>
            </a:r>
            <a:r>
              <a:rPr lang="et-EE" altLang="en-EE" sz="1846">
                <a:ea typeface="ＭＳ Ｐゴシック" panose="020B0600070205080204" pitchFamily="34" charset="-128"/>
              </a:rPr>
              <a:t>Manage) </a:t>
            </a:r>
            <a:endParaRPr lang="en-US" altLang="en-EE" sz="1846">
              <a:ea typeface="ＭＳ Ｐゴシック" panose="020B0600070205080204" pitchFamily="34" charset="-128"/>
            </a:endParaRPr>
          </a:p>
        </p:txBody>
      </p:sp>
      <p:sp>
        <p:nvSpPr>
          <p:cNvPr id="228354" name="Line 4">
            <a:extLst>
              <a:ext uri="{FF2B5EF4-FFF2-40B4-BE49-F238E27FC236}">
                <a16:creationId xmlns:a16="http://schemas.microsoft.com/office/drawing/2014/main" id="{F83B49FB-D8C3-06A3-A7C9-D0D3B100F96B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235320"/>
            <a:ext cx="7391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EE" sz="1292"/>
          </a:p>
        </p:txBody>
      </p:sp>
      <p:sp>
        <p:nvSpPr>
          <p:cNvPr id="228355" name="Rectangle 2">
            <a:extLst>
              <a:ext uri="{FF2B5EF4-FFF2-40B4-BE49-F238E27FC236}">
                <a16:creationId xmlns:a16="http://schemas.microsoft.com/office/drawing/2014/main" id="{7C3D5D9C-8D31-C19B-815A-FB9DBAF5EB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504093"/>
            <a:ext cx="8229600" cy="760535"/>
          </a:xfrm>
        </p:spPr>
        <p:txBody>
          <a:bodyPr/>
          <a:lstStyle/>
          <a:p>
            <a:pPr algn="l" eaLnBrk="1" hangingPunct="1"/>
            <a:r>
              <a:rPr lang="et-EE" altLang="en-EE" sz="2215" b="1">
                <a:ea typeface="ＭＳ Ｐゴシック" panose="020B0600070205080204" pitchFamily="34" charset="-128"/>
              </a:rPr>
              <a:t>Tavapärased arendusmetoodikad</a:t>
            </a:r>
            <a:endParaRPr lang="en-GB" altLang="en-EE" sz="2215" b="1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>
            <a:extLst>
              <a:ext uri="{FF2B5EF4-FFF2-40B4-BE49-F238E27FC236}">
                <a16:creationId xmlns:a16="http://schemas.microsoft.com/office/drawing/2014/main" id="{77DC6460-F116-5B56-3A80-F9F4DBC10E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2435" y="504093"/>
            <a:ext cx="7770934" cy="548054"/>
          </a:xfrm>
        </p:spPr>
        <p:txBody>
          <a:bodyPr/>
          <a:lstStyle/>
          <a:p>
            <a:r>
              <a:rPr lang="et-EE" altLang="en-EE" sz="2215">
                <a:solidFill>
                  <a:srgbClr val="800040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Arendusuuringu sarnasus arendusmetoodikatega</a:t>
            </a:r>
            <a:endParaRPr lang="en-GB" altLang="en-EE" sz="2215">
              <a:solidFill>
                <a:srgbClr val="800040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0403" name="Line 3">
            <a:extLst>
              <a:ext uri="{FF2B5EF4-FFF2-40B4-BE49-F238E27FC236}">
                <a16:creationId xmlns:a16="http://schemas.microsoft.com/office/drawing/2014/main" id="{EB3D39A0-F879-7BC1-091B-5D0055822EEA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169377"/>
            <a:ext cx="7391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EE" sz="1292"/>
          </a:p>
        </p:txBody>
      </p:sp>
      <p:graphicFrame>
        <p:nvGraphicFramePr>
          <p:cNvPr id="420868" name="Group 4">
            <a:extLst>
              <a:ext uri="{FF2B5EF4-FFF2-40B4-BE49-F238E27FC236}">
                <a16:creationId xmlns:a16="http://schemas.microsoft.com/office/drawing/2014/main" id="{1AD6D7BA-EE89-BC11-E1A2-E19F786E44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640615"/>
              </p:ext>
            </p:extLst>
          </p:nvPr>
        </p:nvGraphicFramePr>
        <p:xfrm>
          <a:off x="712177" y="1567962"/>
          <a:ext cx="7848600" cy="4019552"/>
        </p:xfrm>
        <a:graphic>
          <a:graphicData uri="http://schemas.openxmlformats.org/drawingml/2006/table">
            <a:tbl>
              <a:tblPr/>
              <a:tblGrid>
                <a:gridCol w="2562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Arendusuuring</a:t>
                      </a:r>
                      <a:endParaRPr kumimoji="1" lang="en-US" altLang="en-EE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2198" marB="421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ADDIE</a:t>
                      </a:r>
                      <a:endParaRPr kumimoji="1" lang="en-US" altLang="en-EE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2198" marB="421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SPD</a:t>
                      </a:r>
                      <a:endParaRPr kumimoji="1" lang="en-US" altLang="en-EE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2198" marB="421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6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Uuringuplaan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(Arendus/Äri)strateegia</a:t>
                      </a:r>
                      <a:endParaRPr kumimoji="1" lang="en-US" altLang="en-E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Probleemi analüüs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Analüüs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Nõuded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646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Disain e arendus / monitoorimine / dokumenteerimine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Disain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Disain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112">
                <a:tc vMerge="1">
                  <a:txBody>
                    <a:bodyPr/>
                    <a:lstStyle/>
                    <a:p>
                      <a:endParaRPr lang="en-E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Arendus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Arendus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646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Hindamine </a:t>
                      </a:r>
                      <a:b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</a:b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(s.h rakendamine)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Rakendamine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Testimine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112">
                <a:tc vMerge="1">
                  <a:txBody>
                    <a:bodyPr/>
                    <a:lstStyle/>
                    <a:p>
                      <a:endParaRPr lang="en-E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Hindamine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E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916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Järeldused / Ülditused</a:t>
                      </a: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US" altLang="en-E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06B7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t-EE" altLang="en-E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Juurutamine</a:t>
                      </a:r>
                      <a:endParaRPr kumimoji="1" lang="en-US" altLang="en-E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0000" marR="90000" marT="43194" marB="431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861FAA9-893E-B531-F1F4-B133C7C4E10B}"/>
              </a:ext>
            </a:extLst>
          </p:cNvPr>
          <p:cNvSpPr txBox="1"/>
          <p:nvPr/>
        </p:nvSpPr>
        <p:spPr>
          <a:xfrm>
            <a:off x="5931243" y="5776495"/>
            <a:ext cx="2629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E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Töös hoidmine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B04D10-B072-421B-1122-5BB3FD46BE28}"/>
              </a:ext>
            </a:extLst>
          </p:cNvPr>
          <p:cNvSpPr txBox="1"/>
          <p:nvPr/>
        </p:nvSpPr>
        <p:spPr>
          <a:xfrm>
            <a:off x="722435" y="5728227"/>
            <a:ext cx="2629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E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Avalikustamine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582FCD57-4003-4E13-B081-36B5F6E906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2854" y="672612"/>
            <a:ext cx="7391400" cy="562708"/>
          </a:xfrm>
        </p:spPr>
        <p:txBody>
          <a:bodyPr/>
          <a:lstStyle/>
          <a:p>
            <a:pPr algn="l"/>
            <a:r>
              <a:rPr lang="et-EE" altLang="en-EE" sz="2215" dirty="0">
                <a:solidFill>
                  <a:srgbClr val="800040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Praktikale orienteeritud uuringudisainid</a:t>
            </a:r>
            <a:endParaRPr lang="en-GB" altLang="en-EE" sz="2215" dirty="0">
              <a:solidFill>
                <a:srgbClr val="800040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5F3A8171-0011-CC7C-AF89-DB52689D6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4375" y="1435344"/>
            <a:ext cx="8064011" cy="3987311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§"/>
            </a:pPr>
            <a:endParaRPr lang="et-EE" altLang="en-EE" sz="2215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None/>
            </a:pPr>
            <a:r>
              <a:rPr lang="et-EE" altLang="en-EE" sz="2215" dirty="0">
                <a:ea typeface="ＭＳ Ｐゴシック" panose="020B0600070205080204" pitchFamily="34" charset="-128"/>
              </a:rPr>
              <a:t>Arendus- ja tegevusuuringu ülesehitus ja protsess on tsükliline:</a:t>
            </a:r>
          </a:p>
          <a:p>
            <a:pPr lvl="1">
              <a:lnSpc>
                <a:spcPct val="80000"/>
              </a:lnSpc>
              <a:spcBef>
                <a:spcPct val="100000"/>
              </a:spcBef>
              <a:buClr>
                <a:srgbClr val="990033"/>
              </a:buClr>
              <a:buFont typeface="Wingdings" pitchFamily="2" charset="2"/>
              <a:buChar char="§"/>
            </a:pPr>
            <a:r>
              <a:rPr lang="et-EE" altLang="en-EE" sz="1846" dirty="0">
                <a:ea typeface="ＭＳ Ｐゴシック" panose="020B0600070205080204" pitchFamily="34" charset="-128"/>
              </a:rPr>
              <a:t>Diagnoosi / Analüüsi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§"/>
            </a:pPr>
            <a:r>
              <a:rPr lang="et-EE" altLang="en-EE" sz="1846" dirty="0">
                <a:ea typeface="ＭＳ Ｐゴシック" panose="020B0600070205080204" pitchFamily="34" charset="-128"/>
              </a:rPr>
              <a:t>Kavanda tegevused / Disaini &amp; Arenda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§"/>
            </a:pPr>
            <a:r>
              <a:rPr lang="et-EE" altLang="en-EE" sz="1846" dirty="0">
                <a:ea typeface="ＭＳ Ｐゴシック" panose="020B0600070205080204" pitchFamily="34" charset="-128"/>
              </a:rPr>
              <a:t>Tegutse / Rakenda / Piloteeri / Testi 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§"/>
            </a:pPr>
            <a:r>
              <a:rPr lang="et-EE" altLang="en-EE" sz="1846" dirty="0">
                <a:ea typeface="ＭＳ Ｐゴシック" panose="020B0600070205080204" pitchFamily="34" charset="-128"/>
              </a:rPr>
              <a:t>Hinda / Õpi kogemusest / Analüüsi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§"/>
            </a:pPr>
            <a:r>
              <a:rPr lang="et-EE" altLang="en-EE" sz="1846" dirty="0">
                <a:ea typeface="ＭＳ Ｐゴシック" panose="020B0600070205080204" pitchFamily="34" charset="-128"/>
              </a:rPr>
              <a:t>Üldista / Avalikusta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§"/>
            </a:pPr>
            <a:endParaRPr lang="et-EE" altLang="en-EE" sz="2215" dirty="0">
              <a:ea typeface="ＭＳ Ｐゴシック" panose="020B0600070205080204" pitchFamily="34" charset="-128"/>
            </a:endParaRPr>
          </a:p>
        </p:txBody>
      </p:sp>
      <p:sp>
        <p:nvSpPr>
          <p:cNvPr id="232452" name="Line 4">
            <a:extLst>
              <a:ext uri="{FF2B5EF4-FFF2-40B4-BE49-F238E27FC236}">
                <a16:creationId xmlns:a16="http://schemas.microsoft.com/office/drawing/2014/main" id="{30C59C18-D606-5009-EE38-29DA7939C26A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302727"/>
            <a:ext cx="7391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EE" sz="1292"/>
          </a:p>
        </p:txBody>
      </p:sp>
      <p:sp>
        <p:nvSpPr>
          <p:cNvPr id="232453" name="Text Box 6">
            <a:extLst>
              <a:ext uri="{FF2B5EF4-FFF2-40B4-BE49-F238E27FC236}">
                <a16:creationId xmlns:a16="http://schemas.microsoft.com/office/drawing/2014/main" id="{24619C0E-9FB1-FDBF-6B51-FD02AA87B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4899" y="3539744"/>
            <a:ext cx="2231780" cy="37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206B7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206B7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206B7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06B7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rgbClr val="990033"/>
              </a:buClr>
              <a:buFont typeface="Wingdings" pitchFamily="2" charset="2"/>
              <a:buChar char="§"/>
            </a:pPr>
            <a:r>
              <a:rPr kumimoji="0" lang="et-EE" altLang="en-EE" sz="1846" dirty="0">
                <a:solidFill>
                  <a:srgbClr val="000000"/>
                </a:solidFill>
                <a:cs typeface="Arial" panose="020B0604020202020204" pitchFamily="34" charset="0"/>
              </a:rPr>
              <a:t>  Monitoori</a:t>
            </a:r>
            <a:endParaRPr kumimoji="0" lang="en-US" altLang="en-EE" sz="1846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32454" name="AutoShape 7">
            <a:extLst>
              <a:ext uri="{FF2B5EF4-FFF2-40B4-BE49-F238E27FC236}">
                <a16:creationId xmlns:a16="http://schemas.microsoft.com/office/drawing/2014/main" id="{EE8645DA-960A-7DBE-BA81-C6DE23A6E244}"/>
              </a:ext>
            </a:extLst>
          </p:cNvPr>
          <p:cNvSpPr>
            <a:spLocks/>
          </p:cNvSpPr>
          <p:nvPr/>
        </p:nvSpPr>
        <p:spPr bwMode="auto">
          <a:xfrm>
            <a:off x="5997780" y="3328620"/>
            <a:ext cx="215412" cy="798635"/>
          </a:xfrm>
          <a:prstGeom prst="rightBrace">
            <a:avLst>
              <a:gd name="adj1" fmla="val 3347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206B7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206B7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206B7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06B7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kumimoji="0" lang="et-EE" altLang="en-EE" sz="2215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32455" name="AutoShape 9">
            <a:extLst>
              <a:ext uri="{FF2B5EF4-FFF2-40B4-BE49-F238E27FC236}">
                <a16:creationId xmlns:a16="http://schemas.microsoft.com/office/drawing/2014/main" id="{3CBCCA2D-8A21-75CE-794D-60E9AB75B88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828140" y="3029682"/>
            <a:ext cx="432289" cy="1396512"/>
          </a:xfrm>
          <a:prstGeom prst="curvedLeftArrow">
            <a:avLst>
              <a:gd name="adj1" fmla="val 69994"/>
              <a:gd name="adj2" fmla="val 139989"/>
              <a:gd name="adj3" fmla="val 33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206B7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206B7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206B7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06B7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6B7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kumimoji="0" lang="et-EE" altLang="en-EE" sz="2215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Täiendavaid ettepanekuid (lisaks deklaratsioonis tooduile)</a:t>
            </a:r>
            <a:endParaRPr/>
          </a:p>
        </p:txBody>
      </p:sp>
      <p:sp>
        <p:nvSpPr>
          <p:cNvPr id="93" name="Google Shape;93;p6"/>
          <p:cNvSpPr txBox="1">
            <a:spLocks noGrp="1"/>
          </p:cNvSpPr>
          <p:nvPr>
            <p:ph type="body" idx="1"/>
          </p:nvPr>
        </p:nvSpPr>
        <p:spPr>
          <a:xfrm>
            <a:off x="457200" y="1072400"/>
            <a:ext cx="8229600" cy="59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Ülikoolides luua mehhanismid omavalitsuste lahendamist vajavate probleemide kaardistamiseks. </a:t>
            </a:r>
            <a:endParaRPr dirty="0"/>
          </a:p>
          <a:p>
            <a:pPr marL="457200" lvl="0" indent="-457200" algn="l" rtl="0">
              <a:spcBef>
                <a:spcPts val="18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Leida võimalusi omavalitsustöötajate õppekulude katmiseks omavalitsustele huvipakkuvatel ülikoolide õppekavadel, seda nii taseme- kui täienduskoolituses. </a:t>
            </a:r>
            <a:endParaRPr dirty="0"/>
          </a:p>
          <a:p>
            <a:pPr marL="457200" lvl="0" indent="-457200" algn="l" rtl="0">
              <a:spcBef>
                <a:spcPts val="18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Omavalitsused võiksid rohkem motiveerida oma töötajatel õppimist sobivatel ülikoolide õppekavadel, mille raames oleksid üliõpilastööd (sh lõputöö) pühendatud omavalitsus(t)e jaoks oluliste probleemide lahendamisele.</a:t>
            </a:r>
            <a:endParaRPr dirty="0"/>
          </a:p>
          <a:p>
            <a:pPr marL="457200" lvl="0" indent="-457200" algn="l" rtl="0">
              <a:spcBef>
                <a:spcPts val="18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Omavalitsuste tegevust toetavate lahenduste väljatöötamiseks oleks vaja käivitada omaette teadus- ja arendustegevuse meede.</a:t>
            </a:r>
            <a:endParaRPr dirty="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2000"/>
              <a:buFont typeface="Arimo"/>
              <a:buNone/>
            </a:pPr>
            <a:endParaRPr dirty="0"/>
          </a:p>
          <a:p>
            <a:pPr marL="457200" lvl="0" indent="-330200" algn="l" rtl="0">
              <a:spcBef>
                <a:spcPts val="400"/>
              </a:spcBef>
              <a:spcAft>
                <a:spcPts val="0"/>
              </a:spcAft>
              <a:buSzPts val="2000"/>
              <a:buFont typeface="Arimo"/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 txBox="1">
            <a:spLocks noGrp="1"/>
          </p:cNvSpPr>
          <p:nvPr>
            <p:ph type="title"/>
          </p:nvPr>
        </p:nvSpPr>
        <p:spPr>
          <a:xfrm>
            <a:off x="436563" y="24923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Tänan!</a:t>
            </a:r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body" idx="1"/>
          </p:nvPr>
        </p:nvSpPr>
        <p:spPr>
          <a:xfrm>
            <a:off x="457200" y="4508500"/>
            <a:ext cx="8229600" cy="100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/>
              <a:t>Omavalitsustega koostöö-alaste institutsioonide näiteid</a:t>
            </a:r>
            <a:endParaRPr dirty="0"/>
          </a:p>
        </p:txBody>
      </p:sp>
      <p:sp>
        <p:nvSpPr>
          <p:cNvPr id="72" name="Google Shape;72;p4"/>
          <p:cNvSpPr txBox="1">
            <a:spLocks noGrp="1"/>
          </p:cNvSpPr>
          <p:nvPr>
            <p:ph type="body" idx="1"/>
          </p:nvPr>
        </p:nvSpPr>
        <p:spPr>
          <a:xfrm>
            <a:off x="457200" y="1659989"/>
            <a:ext cx="8229600" cy="453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5150" lvl="0" indent="-457200">
              <a:buClr>
                <a:schemeClr val="dk1"/>
              </a:buClr>
              <a:buSzPts val="1900"/>
              <a:buFont typeface="+mj-lt"/>
              <a:buAutoNum type="arabicPeriod"/>
            </a:pPr>
            <a:r>
              <a:rPr lang="et-EE" sz="1800" dirty="0"/>
              <a:t>Omavalitsusi ja nende partnereid ühendav koostöövõrgustik MTÜ POLIS, mille kaudu ühendatakse riigi, kohaliku omavalitsuse ning nende liitude, ülikoolide, era- ja kolmanda sektori institutsioonide tegevus, luues  sünergia poliitikute, teadlaste ning praktikute teadmiste ja oskuste vahel. Tänu eelnevale on ellu kutsutud ka Omavalitsuspäev, arutamaks omavalitsuste aktuaalseid probleeme.</a:t>
            </a:r>
          </a:p>
          <a:p>
            <a:pPr marL="565150" lvl="0" indent="-457200">
              <a:spcBef>
                <a:spcPts val="1200"/>
              </a:spcBef>
              <a:buClr>
                <a:schemeClr val="dk1"/>
              </a:buClr>
              <a:buSzPts val="1900"/>
              <a:buFont typeface="+mj-lt"/>
              <a:buAutoNum type="arabicPeriod"/>
            </a:pPr>
            <a:r>
              <a:rPr lang="et-EE" sz="1800" dirty="0"/>
              <a:t>Riigi ja omavalitsuse teadus-ning arenduskeskuse (ROTAK) loomine Tallinna Ülikoolis 2018. aastal. Keskuse eesmärgiks oli luua süsteemne alus riigi, kohaliku omavalitsuse ja ülikoolide jätkusuutliku koostöö ja võimekuste arendamiseks. Paraku </a:t>
            </a:r>
            <a:r>
              <a:rPr lang="et-EE" sz="1800" dirty="0" err="1"/>
              <a:t>vaatamnata</a:t>
            </a:r>
            <a:r>
              <a:rPr lang="et-EE" sz="1800" dirty="0"/>
              <a:t> keskuse </a:t>
            </a:r>
            <a:r>
              <a:rPr lang="en-US" sz="1800" dirty="0" err="1"/>
              <a:t>aktiivsele</a:t>
            </a:r>
            <a:r>
              <a:rPr lang="en-US" sz="1800" dirty="0"/>
              <a:t> </a:t>
            </a:r>
            <a:r>
              <a:rPr lang="et-EE" sz="1800" dirty="0"/>
              <a:t>toimimisele tema tegevus on tänaseks püsiva rahastuse puudumise ning saabunud kriiside tõttu katkenud.</a:t>
            </a:r>
            <a:endParaRPr lang="en-US" sz="1800" dirty="0"/>
          </a:p>
        </p:txBody>
      </p:sp>
      <p:sp>
        <p:nvSpPr>
          <p:cNvPr id="2" name="Action Button: Return 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FF29F450-40A7-B842-9571-B76BE3663D3B}"/>
              </a:ext>
            </a:extLst>
          </p:cNvPr>
          <p:cNvSpPr/>
          <p:nvPr/>
        </p:nvSpPr>
        <p:spPr>
          <a:xfrm>
            <a:off x="7609668" y="5951349"/>
            <a:ext cx="480447" cy="526943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6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Näide mikrokraadist – IT tark tellija</a:t>
            </a:r>
            <a:endParaRPr/>
          </a:p>
        </p:txBody>
      </p:sp>
      <p:sp>
        <p:nvSpPr>
          <p:cNvPr id="105" name="Google Shape;105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Õppekava eesmärk on kujundada teadmised ja oskused organisatsiooni digipöörde kavandamiseks (IKT süsteemide ning protsesside analüüsiks, uute lahenduste kavandamiseks, nende tellimiseks ja juurutamiseks).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t-EE"/>
              <a:t>Õppeained on „Infotehnoloogia juhtimine“ magistrikavast: </a:t>
            </a:r>
            <a:endParaRPr/>
          </a:p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/>
              <a:t>Infotehnoloogia strateegiline juhtimine.</a:t>
            </a:r>
            <a:endParaRPr/>
          </a:p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/>
              <a:t>Infosüsteemide kavandamise alused </a:t>
            </a:r>
            <a:endParaRPr/>
          </a:p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/>
              <a:t>Infotehnoloogia töökorraldus ja haldamine.</a:t>
            </a:r>
            <a:endParaRPr/>
          </a:p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/>
              <a:t>IKT-hanked ja lepingud.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t-EE"/>
              <a:t>Maht 20 ainepunkti.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Action Button: Return 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A4CEA4D-405D-9447-9FB4-115A2F99FC52}"/>
              </a:ext>
            </a:extLst>
          </p:cNvPr>
          <p:cNvSpPr/>
          <p:nvPr/>
        </p:nvSpPr>
        <p:spPr>
          <a:xfrm>
            <a:off x="7076049" y="4994031"/>
            <a:ext cx="464234" cy="422031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Praktikaülesannete näiteid</a:t>
            </a:r>
            <a:endParaRPr/>
          </a:p>
        </p:txBody>
      </p:sp>
      <p:sp>
        <p:nvSpPr>
          <p:cNvPr id="112" name="Google Shape;112;p9"/>
          <p:cNvSpPr txBox="1">
            <a:spLocks noGrp="1"/>
          </p:cNvSpPr>
          <p:nvPr>
            <p:ph type="body" idx="1"/>
          </p:nvPr>
        </p:nvSpPr>
        <p:spPr>
          <a:xfrm>
            <a:off x="457200" y="1412776"/>
            <a:ext cx="8229600" cy="4537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000"/>
              <a:buFont typeface="Helvetica Neue"/>
              <a:buAutoNum type="arabicPeriod"/>
            </a:pPr>
            <a:r>
              <a:rPr lang="et-EE"/>
              <a:t>Omavalitsuse või selle mingi asutuse mingi tegevuslõigu analüüs eesmärgiga täiustada selle tegevusprotsesse.</a:t>
            </a:r>
            <a:endParaRPr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SzPts val="2000"/>
              <a:buFont typeface="Helvetica Neue"/>
              <a:buAutoNum type="arabicPeriod"/>
            </a:pPr>
            <a:r>
              <a:rPr lang="et-EE"/>
              <a:t>Omavalitsuse või mingi selle asutuse tegevusega seonduva uuringu läbiviimine. </a:t>
            </a:r>
            <a:endParaRPr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SzPts val="2000"/>
              <a:buFont typeface="Helvetica Neue"/>
              <a:buAutoNum type="arabicPeriod"/>
            </a:pPr>
            <a:r>
              <a:rPr lang="et-EE"/>
              <a:t>Osalemine iseseisvate ülesannetega mingi projekti kavandamisel ja/või täitmisel. </a:t>
            </a:r>
            <a:endParaRPr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SzPts val="2000"/>
              <a:buFont typeface="Helvetica Neue"/>
              <a:buAutoNum type="arabicPeriod"/>
            </a:pPr>
            <a:r>
              <a:rPr lang="et-EE"/>
              <a:t>Omavalitsuse või mingi(te) tema asutus(t)e jaoks mingite regulatsioonide või muude dokumentide väljatöötamine. </a:t>
            </a:r>
            <a:endParaRPr/>
          </a:p>
        </p:txBody>
      </p:sp>
      <p:sp>
        <p:nvSpPr>
          <p:cNvPr id="2" name="Action Button: Return 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6C850C56-D690-AC49-92A9-46C83395C6AA}"/>
              </a:ext>
            </a:extLst>
          </p:cNvPr>
          <p:cNvSpPr/>
          <p:nvPr/>
        </p:nvSpPr>
        <p:spPr>
          <a:xfrm>
            <a:off x="7484012" y="4698609"/>
            <a:ext cx="478302" cy="52050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LU-e65aa28c453c2e6c3fae41242631467f5">
  <a:themeElements>
    <a:clrScheme name="TLU-e65aa28c453c2e6c3fae41242631467f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8196</TotalTime>
  <Words>794</Words>
  <Application>Microsoft Macintosh PowerPoint</Application>
  <PresentationFormat>On-screen Show (4:3)</PresentationFormat>
  <Paragraphs>109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Helvetica Neue</vt:lpstr>
      <vt:lpstr>Helvetica</vt:lpstr>
      <vt:lpstr>Arimo</vt:lpstr>
      <vt:lpstr>Times New Roman</vt:lpstr>
      <vt:lpstr>Monotype Sorts</vt:lpstr>
      <vt:lpstr>Calibri</vt:lpstr>
      <vt:lpstr>Wingdings</vt:lpstr>
      <vt:lpstr>Verdana</vt:lpstr>
      <vt:lpstr>Tahoma</vt:lpstr>
      <vt:lpstr>TLU-e65aa28c453c2e6c3fae41242631467f5</vt:lpstr>
      <vt:lpstr>Ülikooli vaade ja panus  omavalitsuste andmepõhise juhtimise edendamisse </vt:lpstr>
      <vt:lpstr>Näide uutest suundumustest – omavalitsus kui arendusüksus</vt:lpstr>
      <vt:lpstr>Võimekuse-alaseid noppeid OVP deklaratsioonist</vt:lpstr>
      <vt:lpstr>Mida ülikool on teinud omavalitsuste suunal (TLÜ näitel)  </vt:lpstr>
      <vt:lpstr>Koostöö sihte ja väljakutseid - JÄTKUSUUTLIKKUS</vt:lpstr>
      <vt:lpstr>Tavapärased arendusmetoodikad</vt:lpstr>
      <vt:lpstr>Arendusuuringu sarnasus arendusmetoodikatega</vt:lpstr>
      <vt:lpstr>Praktikale orienteeritud uuringudisainid</vt:lpstr>
      <vt:lpstr>Täiendavaid ettepanekuid (lisaks deklaratsioonis tooduile)</vt:lpstr>
      <vt:lpstr>Tänan!</vt:lpstr>
      <vt:lpstr>Omavalitsustega koostöö-alaste institutsioonide näiteid</vt:lpstr>
      <vt:lpstr>Näide mikrokraadist – IT tark tellija</vt:lpstr>
      <vt:lpstr>Praktikaülesannete näiteid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Ülikooli võimalikust panustamisest omavalitsuste andmepõhise juhtimise edendamisse</dc:title>
  <dc:creator>Test</dc:creator>
  <cp:lastModifiedBy>Microsoft Office User</cp:lastModifiedBy>
  <cp:revision>25</cp:revision>
  <dcterms:created xsi:type="dcterms:W3CDTF">2013-02-08T09:37:34Z</dcterms:created>
  <dcterms:modified xsi:type="dcterms:W3CDTF">2023-12-06T07:43:20Z</dcterms:modified>
</cp:coreProperties>
</file>