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2.xml" ContentType="application/vnd.openxmlformats-officedocument.them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329" r:id="rId3"/>
    <p:sldId id="330" r:id="rId4"/>
    <p:sldId id="324" r:id="rId5"/>
    <p:sldId id="332" r:id="rId6"/>
    <p:sldId id="334" r:id="rId7"/>
    <p:sldId id="333" r:id="rId8"/>
    <p:sldId id="335" r:id="rId9"/>
    <p:sldId id="331" r:id="rId10"/>
    <p:sldId id="336" r:id="rId11"/>
    <p:sldId id="320" r:id="rId12"/>
    <p:sldId id="321" r:id="rId13"/>
  </p:sldIdLst>
  <p:sldSz cx="12192000" cy="6858000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56" autoAdjust="0"/>
    <p:restoredTop sz="93484"/>
  </p:normalViewPr>
  <p:slideViewPr>
    <p:cSldViewPr snapToGrid="0">
      <p:cViewPr varScale="1">
        <p:scale>
          <a:sx n="91" d="100"/>
          <a:sy n="91" d="100"/>
        </p:scale>
        <p:origin x="192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nna.ouekallas\Desktop\Statistika\menetluste%20statistika%2025.01.2022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nna.ouekallas\Desktop\Statistika\menetluste%20koondstatistika%202022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41F-421C-AC5A-778EEC54233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41F-421C-AC5A-778EEC54233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41F-421C-AC5A-778EEC54233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41F-421C-AC5A-778EEC54233C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41F-421C-AC5A-778EEC5423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E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E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CA-4640-93F4-E75EC5F5AA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CA-4640-93F4-E75EC5F5AAB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1CA-4640-93F4-E75EC5F5AA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9389680"/>
        <c:axId val="309392480"/>
      </c:barChart>
      <c:catAx>
        <c:axId val="3093896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EE"/>
          </a:p>
        </c:txPr>
        <c:crossAx val="309392480"/>
        <c:crosses val="autoZero"/>
        <c:auto val="1"/>
        <c:lblAlgn val="ctr"/>
        <c:lblOffset val="100"/>
        <c:noMultiLvlLbl val="0"/>
      </c:catAx>
      <c:valAx>
        <c:axId val="3093924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EE"/>
          </a:p>
        </c:txPr>
        <c:crossAx val="309389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E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E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'Rae seis'!$B$1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'Rae seis'!$A$2:$A$7</c:f>
              <c:strCache>
                <c:ptCount val="5"/>
                <c:pt idx="0">
                  <c:v>taotluseid</c:v>
                </c:pt>
                <c:pt idx="1">
                  <c:v>algatamisi</c:v>
                </c:pt>
                <c:pt idx="2">
                  <c:v>algatamisest keeldumine</c:v>
                </c:pt>
                <c:pt idx="3">
                  <c:v>vastuvõtmisi</c:v>
                </c:pt>
                <c:pt idx="4">
                  <c:v>kehtestamisi</c:v>
                </c:pt>
              </c:strCache>
            </c:strRef>
          </c:cat>
          <c:val>
            <c:numRef>
              <c:f>'Rae seis'!$B$2:$B$7</c:f>
              <c:numCache>
                <c:formatCode>General</c:formatCode>
                <c:ptCount val="5"/>
                <c:pt idx="0">
                  <c:v>39</c:v>
                </c:pt>
                <c:pt idx="1">
                  <c:v>37</c:v>
                </c:pt>
                <c:pt idx="2">
                  <c:v>9</c:v>
                </c:pt>
                <c:pt idx="3">
                  <c:v>22</c:v>
                </c:pt>
                <c:pt idx="4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B8-904D-8D28-4000681599B1}"/>
            </c:ext>
          </c:extLst>
        </c:ser>
        <c:ser>
          <c:idx val="1"/>
          <c:order val="1"/>
          <c:tx>
            <c:strRef>
              <c:f>'Rae seis'!$C$1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'Rae seis'!$A$2:$A$7</c:f>
              <c:strCache>
                <c:ptCount val="5"/>
                <c:pt idx="0">
                  <c:v>taotluseid</c:v>
                </c:pt>
                <c:pt idx="1">
                  <c:v>algatamisi</c:v>
                </c:pt>
                <c:pt idx="2">
                  <c:v>algatamisest keeldumine</c:v>
                </c:pt>
                <c:pt idx="3">
                  <c:v>vastuvõtmisi</c:v>
                </c:pt>
                <c:pt idx="4">
                  <c:v>kehtestamisi</c:v>
                </c:pt>
              </c:strCache>
            </c:strRef>
          </c:cat>
          <c:val>
            <c:numRef>
              <c:f>'Rae seis'!$C$2:$C$7</c:f>
              <c:numCache>
                <c:formatCode>General</c:formatCode>
                <c:ptCount val="5"/>
                <c:pt idx="0">
                  <c:v>43</c:v>
                </c:pt>
                <c:pt idx="1">
                  <c:v>36</c:v>
                </c:pt>
                <c:pt idx="2">
                  <c:v>2</c:v>
                </c:pt>
                <c:pt idx="3">
                  <c:v>33</c:v>
                </c:pt>
                <c:pt idx="4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B8-904D-8D28-4000681599B1}"/>
            </c:ext>
          </c:extLst>
        </c:ser>
        <c:ser>
          <c:idx val="2"/>
          <c:order val="2"/>
          <c:tx>
            <c:strRef>
              <c:f>'Rae seis'!$D$1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'Rae seis'!$A$2:$A$7</c:f>
              <c:strCache>
                <c:ptCount val="5"/>
                <c:pt idx="0">
                  <c:v>taotluseid</c:v>
                </c:pt>
                <c:pt idx="1">
                  <c:v>algatamisi</c:v>
                </c:pt>
                <c:pt idx="2">
                  <c:v>algatamisest keeldumine</c:v>
                </c:pt>
                <c:pt idx="3">
                  <c:v>vastuvõtmisi</c:v>
                </c:pt>
                <c:pt idx="4">
                  <c:v>kehtestamisi</c:v>
                </c:pt>
              </c:strCache>
            </c:strRef>
          </c:cat>
          <c:val>
            <c:numRef>
              <c:f>'Rae seis'!$D$2:$D$7</c:f>
              <c:numCache>
                <c:formatCode>General</c:formatCode>
                <c:ptCount val="5"/>
                <c:pt idx="0">
                  <c:v>46</c:v>
                </c:pt>
                <c:pt idx="1">
                  <c:v>21</c:v>
                </c:pt>
                <c:pt idx="2">
                  <c:v>2</c:v>
                </c:pt>
                <c:pt idx="3">
                  <c:v>23</c:v>
                </c:pt>
                <c:pt idx="4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7B8-904D-8D28-4000681599B1}"/>
            </c:ext>
          </c:extLst>
        </c:ser>
        <c:ser>
          <c:idx val="3"/>
          <c:order val="3"/>
          <c:tx>
            <c:strRef>
              <c:f>'Rae seis'!$E$1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'Rae seis'!$A$2:$A$7</c:f>
              <c:strCache>
                <c:ptCount val="5"/>
                <c:pt idx="0">
                  <c:v>taotluseid</c:v>
                </c:pt>
                <c:pt idx="1">
                  <c:v>algatamisi</c:v>
                </c:pt>
                <c:pt idx="2">
                  <c:v>algatamisest keeldumine</c:v>
                </c:pt>
                <c:pt idx="3">
                  <c:v>vastuvõtmisi</c:v>
                </c:pt>
                <c:pt idx="4">
                  <c:v>kehtestamisi</c:v>
                </c:pt>
              </c:strCache>
            </c:strRef>
          </c:cat>
          <c:val>
            <c:numRef>
              <c:f>'Rae seis'!$E$2:$E$7</c:f>
              <c:numCache>
                <c:formatCode>General</c:formatCode>
                <c:ptCount val="5"/>
                <c:pt idx="0">
                  <c:v>49</c:v>
                </c:pt>
                <c:pt idx="1">
                  <c:v>30</c:v>
                </c:pt>
                <c:pt idx="2">
                  <c:v>10</c:v>
                </c:pt>
                <c:pt idx="3">
                  <c:v>10</c:v>
                </c:pt>
                <c:pt idx="4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7B8-904D-8D28-4000681599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6696271"/>
        <c:axId val="230631439"/>
      </c:barChart>
      <c:catAx>
        <c:axId val="2366962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EE"/>
          </a:p>
        </c:txPr>
        <c:crossAx val="230631439"/>
        <c:crosses val="autoZero"/>
        <c:auto val="1"/>
        <c:lblAlgn val="ctr"/>
        <c:lblOffset val="100"/>
        <c:noMultiLvlLbl val="0"/>
      </c:catAx>
      <c:valAx>
        <c:axId val="2306314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EE"/>
          </a:p>
        </c:txPr>
        <c:crossAx val="236696271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EE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E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004810405525246"/>
          <c:y val="0.17171296296296296"/>
          <c:w val="0.66849894616415273"/>
          <c:h val="0.37962962962962965"/>
        </c:manualLayout>
      </c:layout>
      <c:barChart>
        <c:barDir val="col"/>
        <c:grouping val="clustered"/>
        <c:varyColors val="0"/>
        <c:ser>
          <c:idx val="18"/>
          <c:order val="18"/>
          <c:tx>
            <c:strRef>
              <c:f>Leht1!$X$1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Leht1!$A$2:$E$8</c:f>
              <c:strCache>
                <c:ptCount val="5"/>
                <c:pt idx="0">
                  <c:v>Projekteerimistingimusi väljastatud</c:v>
                </c:pt>
                <c:pt idx="1">
                  <c:v>Ehituslube väljastatud</c:v>
                </c:pt>
                <c:pt idx="2">
                  <c:v>Kasutuslube väljastatud</c:v>
                </c:pt>
                <c:pt idx="3">
                  <c:v>Ehitusteatised</c:v>
                </c:pt>
                <c:pt idx="4">
                  <c:v>Kasutusteatised</c:v>
                </c:pt>
              </c:strCache>
              <c:extLst/>
            </c:strRef>
          </c:cat>
          <c:val>
            <c:numRef>
              <c:f>Leht1!$X$2:$X$8</c:f>
              <c:numCache>
                <c:formatCode>General</c:formatCode>
                <c:ptCount val="5"/>
                <c:pt idx="0">
                  <c:v>52</c:v>
                </c:pt>
                <c:pt idx="1">
                  <c:v>296</c:v>
                </c:pt>
                <c:pt idx="2">
                  <c:v>270</c:v>
                </c:pt>
                <c:pt idx="3">
                  <c:v>96</c:v>
                </c:pt>
                <c:pt idx="4">
                  <c:v>63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8463-E341-A3DC-EA33A228CF89}"/>
            </c:ext>
          </c:extLst>
        </c:ser>
        <c:ser>
          <c:idx val="19"/>
          <c:order val="19"/>
          <c:tx>
            <c:strRef>
              <c:f>Leht1!$Y$1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Leht1!$A$2:$E$8</c:f>
              <c:strCache>
                <c:ptCount val="5"/>
                <c:pt idx="0">
                  <c:v>Projekteerimistingimusi väljastatud</c:v>
                </c:pt>
                <c:pt idx="1">
                  <c:v>Ehituslube väljastatud</c:v>
                </c:pt>
                <c:pt idx="2">
                  <c:v>Kasutuslube väljastatud</c:v>
                </c:pt>
                <c:pt idx="3">
                  <c:v>Ehitusteatised</c:v>
                </c:pt>
                <c:pt idx="4">
                  <c:v>Kasutusteatised</c:v>
                </c:pt>
              </c:strCache>
              <c:extLst/>
            </c:strRef>
          </c:cat>
          <c:val>
            <c:numRef>
              <c:f>Leht1!$Y$2:$Y$8</c:f>
              <c:numCache>
                <c:formatCode>General</c:formatCode>
                <c:ptCount val="5"/>
                <c:pt idx="0">
                  <c:v>26</c:v>
                </c:pt>
                <c:pt idx="1">
                  <c:v>336</c:v>
                </c:pt>
                <c:pt idx="2">
                  <c:v>325</c:v>
                </c:pt>
                <c:pt idx="3">
                  <c:v>195</c:v>
                </c:pt>
                <c:pt idx="4">
                  <c:v>115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8463-E341-A3DC-EA33A228CF89}"/>
            </c:ext>
          </c:extLst>
        </c:ser>
        <c:ser>
          <c:idx val="20"/>
          <c:order val="20"/>
          <c:tx>
            <c:strRef>
              <c:f>Leht1!$Z$1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Leht1!$A$2:$E$8</c:f>
              <c:strCache>
                <c:ptCount val="5"/>
                <c:pt idx="0">
                  <c:v>Projekteerimistingimusi väljastatud</c:v>
                </c:pt>
                <c:pt idx="1">
                  <c:v>Ehituslube väljastatud</c:v>
                </c:pt>
                <c:pt idx="2">
                  <c:v>Kasutuslube väljastatud</c:v>
                </c:pt>
                <c:pt idx="3">
                  <c:v>Ehitusteatised</c:v>
                </c:pt>
                <c:pt idx="4">
                  <c:v>Kasutusteatised</c:v>
                </c:pt>
              </c:strCache>
              <c:extLst/>
            </c:strRef>
          </c:cat>
          <c:val>
            <c:numRef>
              <c:f>Leht1!$Z$2:$Z$8</c:f>
              <c:numCache>
                <c:formatCode>General</c:formatCode>
                <c:ptCount val="5"/>
                <c:pt idx="0">
                  <c:v>46</c:v>
                </c:pt>
                <c:pt idx="1">
                  <c:v>256</c:v>
                </c:pt>
                <c:pt idx="2">
                  <c:v>211</c:v>
                </c:pt>
                <c:pt idx="3">
                  <c:v>320</c:v>
                </c:pt>
                <c:pt idx="4">
                  <c:v>107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8463-E341-A3DC-EA33A228CF89}"/>
            </c:ext>
          </c:extLst>
        </c:ser>
        <c:ser>
          <c:idx val="21"/>
          <c:order val="21"/>
          <c:tx>
            <c:strRef>
              <c:f>Leht1!$AA$1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4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Leht1!$A$2:$E$8</c:f>
              <c:strCache>
                <c:ptCount val="5"/>
                <c:pt idx="0">
                  <c:v>Projekteerimistingimusi väljastatud</c:v>
                </c:pt>
                <c:pt idx="1">
                  <c:v>Ehituslube väljastatud</c:v>
                </c:pt>
                <c:pt idx="2">
                  <c:v>Kasutuslube väljastatud</c:v>
                </c:pt>
                <c:pt idx="3">
                  <c:v>Ehitusteatised</c:v>
                </c:pt>
                <c:pt idx="4">
                  <c:v>Kasutusteatised</c:v>
                </c:pt>
              </c:strCache>
              <c:extLst/>
            </c:strRef>
          </c:cat>
          <c:val>
            <c:numRef>
              <c:f>Leht1!$AA$2:$AA$8</c:f>
              <c:numCache>
                <c:formatCode>General</c:formatCode>
                <c:ptCount val="5"/>
                <c:pt idx="0">
                  <c:v>47</c:v>
                </c:pt>
                <c:pt idx="1">
                  <c:v>319</c:v>
                </c:pt>
                <c:pt idx="2">
                  <c:v>302</c:v>
                </c:pt>
                <c:pt idx="3">
                  <c:v>264</c:v>
                </c:pt>
                <c:pt idx="4">
                  <c:v>119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8463-E341-A3DC-EA33A228CF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38782048"/>
        <c:axId val="1238782464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Leht1!$F$1</c15:sqref>
                        </c15:formulaRef>
                      </c:ext>
                    </c:extLst>
                    <c:strCache>
                      <c:ptCount val="1"/>
                      <c:pt idx="0">
                        <c:v>2001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Leht1!$A$2:$E$8</c15:sqref>
                        </c15:formulaRef>
                      </c:ext>
                    </c:extLst>
                    <c:strCache>
                      <c:ptCount val="5"/>
                      <c:pt idx="0">
                        <c:v>Projekteerimistingimusi väljastatud</c:v>
                      </c:pt>
                      <c:pt idx="1">
                        <c:v>Ehituslube väljastatud</c:v>
                      </c:pt>
                      <c:pt idx="2">
                        <c:v>Kasutuslube väljastatud</c:v>
                      </c:pt>
                      <c:pt idx="3">
                        <c:v>Ehitusteatised</c:v>
                      </c:pt>
                      <c:pt idx="4">
                        <c:v>Kasutusteatised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Leht1!$F$2:$F$8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1">
                        <c:v>71</c:v>
                      </c:pt>
                      <c:pt idx="2">
                        <c:v>53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4-8463-E341-A3DC-EA33A228CF89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Leht1!$G$1</c15:sqref>
                        </c15:formulaRef>
                      </c:ext>
                    </c:extLst>
                    <c:strCache>
                      <c:ptCount val="1"/>
                      <c:pt idx="0">
                        <c:v>2002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Leht1!$A$2:$E$8</c15:sqref>
                        </c15:formulaRef>
                      </c:ext>
                    </c:extLst>
                    <c:strCache>
                      <c:ptCount val="5"/>
                      <c:pt idx="0">
                        <c:v>Projekteerimistingimusi väljastatud</c:v>
                      </c:pt>
                      <c:pt idx="1">
                        <c:v>Ehituslube väljastatud</c:v>
                      </c:pt>
                      <c:pt idx="2">
                        <c:v>Kasutuslube väljastatud</c:v>
                      </c:pt>
                      <c:pt idx="3">
                        <c:v>Ehitusteatised</c:v>
                      </c:pt>
                      <c:pt idx="4">
                        <c:v>Kasutusteatised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Leht1!$G$2:$G$8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1">
                        <c:v>121</c:v>
                      </c:pt>
                      <c:pt idx="2">
                        <c:v>64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8463-E341-A3DC-EA33A228CF89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Leht1!$H$1</c15:sqref>
                        </c15:formulaRef>
                      </c:ext>
                    </c:extLst>
                    <c:strCache>
                      <c:ptCount val="1"/>
                      <c:pt idx="0">
                        <c:v>2003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Leht1!$A$2:$E$8</c15:sqref>
                        </c15:formulaRef>
                      </c:ext>
                    </c:extLst>
                    <c:strCache>
                      <c:ptCount val="5"/>
                      <c:pt idx="0">
                        <c:v>Projekteerimistingimusi väljastatud</c:v>
                      </c:pt>
                      <c:pt idx="1">
                        <c:v>Ehituslube väljastatud</c:v>
                      </c:pt>
                      <c:pt idx="2">
                        <c:v>Kasutuslube väljastatud</c:v>
                      </c:pt>
                      <c:pt idx="3">
                        <c:v>Ehitusteatised</c:v>
                      </c:pt>
                      <c:pt idx="4">
                        <c:v>Kasutusteatised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Leht1!$H$2:$H$8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206</c:v>
                      </c:pt>
                      <c:pt idx="1">
                        <c:v>199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8463-E341-A3DC-EA33A228CF89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Leht1!$I$1</c15:sqref>
                        </c15:formulaRef>
                      </c:ext>
                    </c:extLst>
                    <c:strCache>
                      <c:ptCount val="1"/>
                      <c:pt idx="0">
                        <c:v>2004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Leht1!$A$2:$E$8</c15:sqref>
                        </c15:formulaRef>
                      </c:ext>
                    </c:extLst>
                    <c:strCache>
                      <c:ptCount val="5"/>
                      <c:pt idx="0">
                        <c:v>Projekteerimistingimusi väljastatud</c:v>
                      </c:pt>
                      <c:pt idx="1">
                        <c:v>Ehituslube väljastatud</c:v>
                      </c:pt>
                      <c:pt idx="2">
                        <c:v>Kasutuslube väljastatud</c:v>
                      </c:pt>
                      <c:pt idx="3">
                        <c:v>Ehitusteatised</c:v>
                      </c:pt>
                      <c:pt idx="4">
                        <c:v>Kasutusteatised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Leht1!$I$2:$I$8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233</c:v>
                      </c:pt>
                      <c:pt idx="1">
                        <c:v>482</c:v>
                      </c:pt>
                      <c:pt idx="2">
                        <c:v>121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8463-E341-A3DC-EA33A228CF89}"/>
                  </c:ext>
                </c:extLst>
              </c15:ser>
            </c15:filteredBarSeries>
            <c15:filteredBa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Leht1!$J$1</c15:sqref>
                        </c15:formulaRef>
                      </c:ext>
                    </c:extLst>
                    <c:strCache>
                      <c:ptCount val="1"/>
                      <c:pt idx="0">
                        <c:v>2005</c:v>
                      </c:pt>
                    </c:strCache>
                  </c:strRef>
                </c:tx>
                <c:spPr>
                  <a:solidFill>
                    <a:schemeClr val="accent5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Leht1!$A$2:$E$8</c15:sqref>
                        </c15:formulaRef>
                      </c:ext>
                    </c:extLst>
                    <c:strCache>
                      <c:ptCount val="5"/>
                      <c:pt idx="0">
                        <c:v>Projekteerimistingimusi väljastatud</c:v>
                      </c:pt>
                      <c:pt idx="1">
                        <c:v>Ehituslube väljastatud</c:v>
                      </c:pt>
                      <c:pt idx="2">
                        <c:v>Kasutuslube väljastatud</c:v>
                      </c:pt>
                      <c:pt idx="3">
                        <c:v>Ehitusteatised</c:v>
                      </c:pt>
                      <c:pt idx="4">
                        <c:v>Kasutusteatised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Leht1!$J$2:$J$8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193</c:v>
                      </c:pt>
                      <c:pt idx="1">
                        <c:v>552</c:v>
                      </c:pt>
                      <c:pt idx="2">
                        <c:v>143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8463-E341-A3DC-EA33A228CF89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Leht1!$K$1</c15:sqref>
                        </c15:formulaRef>
                      </c:ext>
                    </c:extLst>
                    <c:strCache>
                      <c:ptCount val="1"/>
                      <c:pt idx="0">
                        <c:v>2006</c:v>
                      </c:pt>
                    </c:strCache>
                  </c:strRef>
                </c:tx>
                <c:spPr>
                  <a:solidFill>
                    <a:schemeClr val="accent6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Leht1!$A$2:$E$8</c15:sqref>
                        </c15:formulaRef>
                      </c:ext>
                    </c:extLst>
                    <c:strCache>
                      <c:ptCount val="5"/>
                      <c:pt idx="0">
                        <c:v>Projekteerimistingimusi väljastatud</c:v>
                      </c:pt>
                      <c:pt idx="1">
                        <c:v>Ehituslube väljastatud</c:v>
                      </c:pt>
                      <c:pt idx="2">
                        <c:v>Kasutuslube väljastatud</c:v>
                      </c:pt>
                      <c:pt idx="3">
                        <c:v>Ehitusteatised</c:v>
                      </c:pt>
                      <c:pt idx="4">
                        <c:v>Kasutusteatised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Leht1!$K$2:$K$8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117</c:v>
                      </c:pt>
                      <c:pt idx="1">
                        <c:v>752</c:v>
                      </c:pt>
                      <c:pt idx="2">
                        <c:v>216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8463-E341-A3DC-EA33A228CF89}"/>
                  </c:ext>
                </c:extLst>
              </c15:ser>
            </c15:filteredBarSeries>
            <c15:filteredBar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Leht1!$L$1</c15:sqref>
                        </c15:formulaRef>
                      </c:ext>
                    </c:extLst>
                    <c:strCache>
                      <c:ptCount val="1"/>
                      <c:pt idx="0">
                        <c:v>2007</c:v>
                      </c:pt>
                    </c:strCache>
                  </c:strRef>
                </c:tx>
                <c:spPr>
                  <a:solidFill>
                    <a:schemeClr val="accent1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Leht1!$A$2:$E$8</c15:sqref>
                        </c15:formulaRef>
                      </c:ext>
                    </c:extLst>
                    <c:strCache>
                      <c:ptCount val="5"/>
                      <c:pt idx="0">
                        <c:v>Projekteerimistingimusi väljastatud</c:v>
                      </c:pt>
                      <c:pt idx="1">
                        <c:v>Ehituslube väljastatud</c:v>
                      </c:pt>
                      <c:pt idx="2">
                        <c:v>Kasutuslube väljastatud</c:v>
                      </c:pt>
                      <c:pt idx="3">
                        <c:v>Ehitusteatised</c:v>
                      </c:pt>
                      <c:pt idx="4">
                        <c:v>Kasutusteatised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Leht1!$L$2:$L$8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217</c:v>
                      </c:pt>
                      <c:pt idx="1">
                        <c:v>687</c:v>
                      </c:pt>
                      <c:pt idx="2">
                        <c:v>350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8463-E341-A3DC-EA33A228CF89}"/>
                  </c:ext>
                </c:extLst>
              </c15:ser>
            </c15:filteredBarSeries>
            <c15:filteredBar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Leht1!$M$1</c15:sqref>
                        </c15:formulaRef>
                      </c:ext>
                    </c:extLst>
                    <c:strCache>
                      <c:ptCount val="1"/>
                      <c:pt idx="0">
                        <c:v>2008</c:v>
                      </c:pt>
                    </c:strCache>
                  </c:strRef>
                </c:tx>
                <c:spPr>
                  <a:solidFill>
                    <a:schemeClr val="accent2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Leht1!$A$2:$E$8</c15:sqref>
                        </c15:formulaRef>
                      </c:ext>
                    </c:extLst>
                    <c:strCache>
                      <c:ptCount val="5"/>
                      <c:pt idx="0">
                        <c:v>Projekteerimistingimusi väljastatud</c:v>
                      </c:pt>
                      <c:pt idx="1">
                        <c:v>Ehituslube väljastatud</c:v>
                      </c:pt>
                      <c:pt idx="2">
                        <c:v>Kasutuslube väljastatud</c:v>
                      </c:pt>
                      <c:pt idx="3">
                        <c:v>Ehitusteatised</c:v>
                      </c:pt>
                      <c:pt idx="4">
                        <c:v>Kasutusteatised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Leht1!$M$2:$M$8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135</c:v>
                      </c:pt>
                      <c:pt idx="1">
                        <c:v>448</c:v>
                      </c:pt>
                      <c:pt idx="2">
                        <c:v>365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8463-E341-A3DC-EA33A228CF89}"/>
                  </c:ext>
                </c:extLst>
              </c15:ser>
            </c15:filteredBarSeries>
            <c15:filteredBarSeries>
              <c15:ser>
                <c:idx val="8"/>
                <c:order val="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Leht1!$N$1</c15:sqref>
                        </c15:formulaRef>
                      </c:ext>
                    </c:extLst>
                    <c:strCache>
                      <c:ptCount val="1"/>
                      <c:pt idx="0">
                        <c:v>2009</c:v>
                      </c:pt>
                    </c:strCache>
                  </c:strRef>
                </c:tx>
                <c:spPr>
                  <a:solidFill>
                    <a:schemeClr val="accent3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Leht1!$A$2:$E$8</c15:sqref>
                        </c15:formulaRef>
                      </c:ext>
                    </c:extLst>
                    <c:strCache>
                      <c:ptCount val="5"/>
                      <c:pt idx="0">
                        <c:v>Projekteerimistingimusi väljastatud</c:v>
                      </c:pt>
                      <c:pt idx="1">
                        <c:v>Ehituslube väljastatud</c:v>
                      </c:pt>
                      <c:pt idx="2">
                        <c:v>Kasutuslube väljastatud</c:v>
                      </c:pt>
                      <c:pt idx="3">
                        <c:v>Ehitusteatised</c:v>
                      </c:pt>
                      <c:pt idx="4">
                        <c:v>Kasutusteatised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Leht1!$N$2:$N$8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87</c:v>
                      </c:pt>
                      <c:pt idx="1">
                        <c:v>253</c:v>
                      </c:pt>
                      <c:pt idx="2">
                        <c:v>431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C-8463-E341-A3DC-EA33A228CF89}"/>
                  </c:ext>
                </c:extLst>
              </c15:ser>
            </c15:filteredBarSeries>
            <c15:filteredBarSeries>
              <c15:ser>
                <c:idx val="9"/>
                <c:order val="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Leht1!$O$1</c15:sqref>
                        </c15:formulaRef>
                      </c:ext>
                    </c:extLst>
                    <c:strCache>
                      <c:ptCount val="1"/>
                      <c:pt idx="0">
                        <c:v>2010</c:v>
                      </c:pt>
                    </c:strCache>
                  </c:strRef>
                </c:tx>
                <c:spPr>
                  <a:solidFill>
                    <a:schemeClr val="accent4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Leht1!$A$2:$E$8</c15:sqref>
                        </c15:formulaRef>
                      </c:ext>
                    </c:extLst>
                    <c:strCache>
                      <c:ptCount val="5"/>
                      <c:pt idx="0">
                        <c:v>Projekteerimistingimusi väljastatud</c:v>
                      </c:pt>
                      <c:pt idx="1">
                        <c:v>Ehituslube väljastatud</c:v>
                      </c:pt>
                      <c:pt idx="2">
                        <c:v>Kasutuslube väljastatud</c:v>
                      </c:pt>
                      <c:pt idx="3">
                        <c:v>Ehitusteatised</c:v>
                      </c:pt>
                      <c:pt idx="4">
                        <c:v>Kasutusteatised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Leht1!$O$2:$O$8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35</c:v>
                      </c:pt>
                      <c:pt idx="1">
                        <c:v>248</c:v>
                      </c:pt>
                      <c:pt idx="2">
                        <c:v>154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D-8463-E341-A3DC-EA33A228CF89}"/>
                  </c:ext>
                </c:extLst>
              </c15:ser>
            </c15:filteredBarSeries>
            <c15:filteredBarSeries>
              <c15:ser>
                <c:idx val="10"/>
                <c:order val="1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Leht1!$P$1</c15:sqref>
                        </c15:formulaRef>
                      </c:ext>
                    </c:extLst>
                    <c:strCache>
                      <c:ptCount val="1"/>
                      <c:pt idx="0">
                        <c:v>2011</c:v>
                      </c:pt>
                    </c:strCache>
                  </c:strRef>
                </c:tx>
                <c:spPr>
                  <a:solidFill>
                    <a:schemeClr val="accent5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Leht1!$A$2:$E$8</c15:sqref>
                        </c15:formulaRef>
                      </c:ext>
                    </c:extLst>
                    <c:strCache>
                      <c:ptCount val="5"/>
                      <c:pt idx="0">
                        <c:v>Projekteerimistingimusi väljastatud</c:v>
                      </c:pt>
                      <c:pt idx="1">
                        <c:v>Ehituslube väljastatud</c:v>
                      </c:pt>
                      <c:pt idx="2">
                        <c:v>Kasutuslube väljastatud</c:v>
                      </c:pt>
                      <c:pt idx="3">
                        <c:v>Ehitusteatised</c:v>
                      </c:pt>
                      <c:pt idx="4">
                        <c:v>Kasutusteatised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Leht1!$P$2:$P$8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83</c:v>
                      </c:pt>
                      <c:pt idx="1">
                        <c:v>245</c:v>
                      </c:pt>
                      <c:pt idx="2">
                        <c:v>186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E-8463-E341-A3DC-EA33A228CF89}"/>
                  </c:ext>
                </c:extLst>
              </c15:ser>
            </c15:filteredBarSeries>
            <c15:filteredBarSeries>
              <c15:ser>
                <c:idx val="11"/>
                <c:order val="1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Leht1!$Q$1</c15:sqref>
                        </c15:formulaRef>
                      </c:ext>
                    </c:extLst>
                    <c:strCache>
                      <c:ptCount val="1"/>
                      <c:pt idx="0">
                        <c:v>2012</c:v>
                      </c:pt>
                    </c:strCache>
                  </c:strRef>
                </c:tx>
                <c:spPr>
                  <a:solidFill>
                    <a:schemeClr val="accent6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Leht1!$A$2:$E$8</c15:sqref>
                        </c15:formulaRef>
                      </c:ext>
                    </c:extLst>
                    <c:strCache>
                      <c:ptCount val="5"/>
                      <c:pt idx="0">
                        <c:v>Projekteerimistingimusi väljastatud</c:v>
                      </c:pt>
                      <c:pt idx="1">
                        <c:v>Ehituslube väljastatud</c:v>
                      </c:pt>
                      <c:pt idx="2">
                        <c:v>Kasutuslube väljastatud</c:v>
                      </c:pt>
                      <c:pt idx="3">
                        <c:v>Ehitusteatised</c:v>
                      </c:pt>
                      <c:pt idx="4">
                        <c:v>Kasutusteatised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Leht1!$Q$2:$Q$8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77</c:v>
                      </c:pt>
                      <c:pt idx="1">
                        <c:v>270</c:v>
                      </c:pt>
                      <c:pt idx="2">
                        <c:v>253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F-8463-E341-A3DC-EA33A228CF89}"/>
                  </c:ext>
                </c:extLst>
              </c15:ser>
            </c15:filteredBarSeries>
            <c15:filteredBarSeries>
              <c15:ser>
                <c:idx val="12"/>
                <c:order val="1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Leht1!$R$1</c15:sqref>
                        </c15:formulaRef>
                      </c:ext>
                    </c:extLst>
                    <c:strCache>
                      <c:ptCount val="1"/>
                      <c:pt idx="0">
                        <c:v>2013</c:v>
                      </c:pt>
                    </c:strCache>
                  </c:strRef>
                </c:tx>
                <c:spPr>
                  <a:solidFill>
                    <a:schemeClr val="accent1">
                      <a:lumMod val="80000"/>
                      <a:lumOff val="2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Leht1!$A$2:$E$8</c15:sqref>
                        </c15:formulaRef>
                      </c:ext>
                    </c:extLst>
                    <c:strCache>
                      <c:ptCount val="5"/>
                      <c:pt idx="0">
                        <c:v>Projekteerimistingimusi väljastatud</c:v>
                      </c:pt>
                      <c:pt idx="1">
                        <c:v>Ehituslube väljastatud</c:v>
                      </c:pt>
                      <c:pt idx="2">
                        <c:v>Kasutuslube väljastatud</c:v>
                      </c:pt>
                      <c:pt idx="3">
                        <c:v>Ehitusteatised</c:v>
                      </c:pt>
                      <c:pt idx="4">
                        <c:v>Kasutusteatised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Leht1!$R$2:$R$8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65</c:v>
                      </c:pt>
                      <c:pt idx="1">
                        <c:v>349</c:v>
                      </c:pt>
                      <c:pt idx="2">
                        <c:v>263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0-8463-E341-A3DC-EA33A228CF89}"/>
                  </c:ext>
                </c:extLst>
              </c15:ser>
            </c15:filteredBarSeries>
            <c15:filteredBarSeries>
              <c15:ser>
                <c:idx val="13"/>
                <c:order val="1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Leht1!$S$1</c15:sqref>
                        </c15:formulaRef>
                      </c:ext>
                    </c:extLst>
                    <c:strCache>
                      <c:ptCount val="1"/>
                      <c:pt idx="0">
                        <c:v>2014</c:v>
                      </c:pt>
                    </c:strCache>
                  </c:strRef>
                </c:tx>
                <c:spPr>
                  <a:solidFill>
                    <a:schemeClr val="accent2">
                      <a:lumMod val="80000"/>
                      <a:lumOff val="2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Leht1!$A$2:$E$8</c15:sqref>
                        </c15:formulaRef>
                      </c:ext>
                    </c:extLst>
                    <c:strCache>
                      <c:ptCount val="5"/>
                      <c:pt idx="0">
                        <c:v>Projekteerimistingimusi väljastatud</c:v>
                      </c:pt>
                      <c:pt idx="1">
                        <c:v>Ehituslube väljastatud</c:v>
                      </c:pt>
                      <c:pt idx="2">
                        <c:v>Kasutuslube väljastatud</c:v>
                      </c:pt>
                      <c:pt idx="3">
                        <c:v>Ehitusteatised</c:v>
                      </c:pt>
                      <c:pt idx="4">
                        <c:v>Kasutusteatised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Leht1!$S$2:$S$8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101</c:v>
                      </c:pt>
                      <c:pt idx="1">
                        <c:v>367</c:v>
                      </c:pt>
                      <c:pt idx="2">
                        <c:v>274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1-8463-E341-A3DC-EA33A228CF89}"/>
                  </c:ext>
                </c:extLst>
              </c15:ser>
            </c15:filteredBarSeries>
            <c15:filteredBarSeries>
              <c15:ser>
                <c:idx val="14"/>
                <c:order val="1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Leht1!$T$1</c15:sqref>
                        </c15:formulaRef>
                      </c:ext>
                    </c:extLst>
                    <c:strCache>
                      <c:ptCount val="1"/>
                      <c:pt idx="0">
                        <c:v>2015</c:v>
                      </c:pt>
                    </c:strCache>
                  </c:strRef>
                </c:tx>
                <c:spPr>
                  <a:solidFill>
                    <a:schemeClr val="accent3">
                      <a:lumMod val="80000"/>
                      <a:lumOff val="2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Leht1!$A$2:$E$8</c15:sqref>
                        </c15:formulaRef>
                      </c:ext>
                    </c:extLst>
                    <c:strCache>
                      <c:ptCount val="5"/>
                      <c:pt idx="0">
                        <c:v>Projekteerimistingimusi väljastatud</c:v>
                      </c:pt>
                      <c:pt idx="1">
                        <c:v>Ehituslube väljastatud</c:v>
                      </c:pt>
                      <c:pt idx="2">
                        <c:v>Kasutuslube väljastatud</c:v>
                      </c:pt>
                      <c:pt idx="3">
                        <c:v>Ehitusteatised</c:v>
                      </c:pt>
                      <c:pt idx="4">
                        <c:v>Kasutusteatised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Leht1!$T$2:$T$8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101</c:v>
                      </c:pt>
                      <c:pt idx="1">
                        <c:v>367</c:v>
                      </c:pt>
                      <c:pt idx="2">
                        <c:v>274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2-8463-E341-A3DC-EA33A228CF89}"/>
                  </c:ext>
                </c:extLst>
              </c15:ser>
            </c15:filteredBarSeries>
            <c15:filteredBarSeries>
              <c15:ser>
                <c:idx val="15"/>
                <c:order val="1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Leht1!$U$1</c15:sqref>
                        </c15:formulaRef>
                      </c:ext>
                    </c:extLst>
                    <c:strCache>
                      <c:ptCount val="1"/>
                      <c:pt idx="0">
                        <c:v>2016</c:v>
                      </c:pt>
                    </c:strCache>
                  </c:strRef>
                </c:tx>
                <c:spPr>
                  <a:solidFill>
                    <a:schemeClr val="accent4">
                      <a:lumMod val="80000"/>
                      <a:lumOff val="2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Leht1!$A$2:$E$8</c15:sqref>
                        </c15:formulaRef>
                      </c:ext>
                    </c:extLst>
                    <c:strCache>
                      <c:ptCount val="5"/>
                      <c:pt idx="0">
                        <c:v>Projekteerimistingimusi väljastatud</c:v>
                      </c:pt>
                      <c:pt idx="1">
                        <c:v>Ehituslube väljastatud</c:v>
                      </c:pt>
                      <c:pt idx="2">
                        <c:v>Kasutuslube väljastatud</c:v>
                      </c:pt>
                      <c:pt idx="3">
                        <c:v>Ehitusteatised</c:v>
                      </c:pt>
                      <c:pt idx="4">
                        <c:v>Kasutusteatised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Leht1!$U$2:$U$8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125</c:v>
                      </c:pt>
                      <c:pt idx="1">
                        <c:v>317</c:v>
                      </c:pt>
                      <c:pt idx="2">
                        <c:v>244</c:v>
                      </c:pt>
                      <c:pt idx="3">
                        <c:v>45</c:v>
                      </c:pt>
                      <c:pt idx="4">
                        <c:v>61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3-8463-E341-A3DC-EA33A228CF89}"/>
                  </c:ext>
                </c:extLst>
              </c15:ser>
            </c15:filteredBarSeries>
            <c15:filteredBarSeries>
              <c15:ser>
                <c:idx val="16"/>
                <c:order val="1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Leht1!$V$1</c15:sqref>
                        </c15:formulaRef>
                      </c:ext>
                    </c:extLst>
                    <c:strCache>
                      <c:ptCount val="1"/>
                      <c:pt idx="0">
                        <c:v>2017</c:v>
                      </c:pt>
                    </c:strCache>
                  </c:strRef>
                </c:tx>
                <c:spPr>
                  <a:solidFill>
                    <a:schemeClr val="accent5">
                      <a:lumMod val="80000"/>
                      <a:lumOff val="2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Leht1!$A$2:$E$8</c15:sqref>
                        </c15:formulaRef>
                      </c:ext>
                    </c:extLst>
                    <c:strCache>
                      <c:ptCount val="5"/>
                      <c:pt idx="0">
                        <c:v>Projekteerimistingimusi väljastatud</c:v>
                      </c:pt>
                      <c:pt idx="1">
                        <c:v>Ehituslube väljastatud</c:v>
                      </c:pt>
                      <c:pt idx="2">
                        <c:v>Kasutuslube väljastatud</c:v>
                      </c:pt>
                      <c:pt idx="3">
                        <c:v>Ehitusteatised</c:v>
                      </c:pt>
                      <c:pt idx="4">
                        <c:v>Kasutusteatised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Leht1!$V$2:$V$8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42</c:v>
                      </c:pt>
                      <c:pt idx="1">
                        <c:v>309</c:v>
                      </c:pt>
                      <c:pt idx="2">
                        <c:v>227</c:v>
                      </c:pt>
                      <c:pt idx="3">
                        <c:v>87</c:v>
                      </c:pt>
                      <c:pt idx="4">
                        <c:v>46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4-8463-E341-A3DC-EA33A228CF89}"/>
                  </c:ext>
                </c:extLst>
              </c15:ser>
            </c15:filteredBarSeries>
            <c15:filteredBarSeries>
              <c15:ser>
                <c:idx val="17"/>
                <c:order val="1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Leht1!$W$1</c15:sqref>
                        </c15:formulaRef>
                      </c:ext>
                    </c:extLst>
                    <c:strCache>
                      <c:ptCount val="1"/>
                      <c:pt idx="0">
                        <c:v>2018</c:v>
                      </c:pt>
                    </c:strCache>
                  </c:strRef>
                </c:tx>
                <c:spPr>
                  <a:solidFill>
                    <a:schemeClr val="accent6">
                      <a:lumMod val="80000"/>
                      <a:lumOff val="2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Leht1!$A$2:$E$8</c15:sqref>
                        </c15:formulaRef>
                      </c:ext>
                    </c:extLst>
                    <c:strCache>
                      <c:ptCount val="5"/>
                      <c:pt idx="0">
                        <c:v>Projekteerimistingimusi väljastatud</c:v>
                      </c:pt>
                      <c:pt idx="1">
                        <c:v>Ehituslube väljastatud</c:v>
                      </c:pt>
                      <c:pt idx="2">
                        <c:v>Kasutuslube väljastatud</c:v>
                      </c:pt>
                      <c:pt idx="3">
                        <c:v>Ehitusteatised</c:v>
                      </c:pt>
                      <c:pt idx="4">
                        <c:v>Kasutusteatised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Leht1!$W$2:$W$8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34</c:v>
                      </c:pt>
                      <c:pt idx="1">
                        <c:v>230</c:v>
                      </c:pt>
                      <c:pt idx="2">
                        <c:v>324</c:v>
                      </c:pt>
                      <c:pt idx="3">
                        <c:v>96</c:v>
                      </c:pt>
                      <c:pt idx="4">
                        <c:v>53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5-8463-E341-A3DC-EA33A228CF89}"/>
                  </c:ext>
                </c:extLst>
              </c15:ser>
            </c15:filteredBarSeries>
          </c:ext>
        </c:extLst>
      </c:barChart>
      <c:catAx>
        <c:axId val="1238782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EE"/>
          </a:p>
        </c:txPr>
        <c:crossAx val="1238782464"/>
        <c:crosses val="autoZero"/>
        <c:auto val="1"/>
        <c:lblAlgn val="ctr"/>
        <c:lblOffset val="100"/>
        <c:noMultiLvlLbl val="0"/>
      </c:catAx>
      <c:valAx>
        <c:axId val="1238782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EE"/>
          </a:p>
        </c:txPr>
        <c:crossAx val="123878204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EE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E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se kohatäid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Kuupäeva kohatäid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532513-FCFC-44AD-845C-AAF189231AC9}" type="datetimeFigureOut">
              <a:rPr lang="et-EE" smtClean="0"/>
              <a:t>19.09.23</a:t>
            </a:fld>
            <a:endParaRPr lang="et-EE"/>
          </a:p>
        </p:txBody>
      </p:sp>
      <p:sp>
        <p:nvSpPr>
          <p:cNvPr id="4" name="Slaidi pildi kohatä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Märkmete kohatäid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6" name="Jaluse kohatäid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aidinumbri kohatä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F20E10-3005-4F99-AE94-00E3F3F74D5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893897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20E10-3005-4F99-AE94-00E3F3F74D5A}" type="slidenum">
              <a:rPr lang="et-EE" smtClean="0"/>
              <a:t>12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46628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chart" Target="../charts/chart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chart" Target="../charts/chart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475799"/>
            <a:ext cx="9144000" cy="2387600"/>
          </a:xfrm>
        </p:spPr>
        <p:txBody>
          <a:bodyPr anchor="b">
            <a:normAutofit/>
          </a:bodyPr>
          <a:lstStyle>
            <a:lvl1pPr algn="ctr">
              <a:defRPr sz="5400" baseline="0"/>
            </a:lvl1pPr>
          </a:lstStyle>
          <a:p>
            <a:r>
              <a:rPr lang="et-EE"/>
              <a:t>SUUR PEALKIRI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863399"/>
            <a:ext cx="9144000" cy="76892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t-EE"/>
              <a:t>VÄIKSEM ALAMPEALKIRI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48031"/>
            <a:ext cx="12192000" cy="13469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212" y="644817"/>
            <a:ext cx="1127362" cy="1158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515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b"/>
          <a:lstStyle>
            <a:lvl1pPr>
              <a:defRPr baseline="0"/>
            </a:lvl1pPr>
          </a:lstStyle>
          <a:p>
            <a:r>
              <a:rPr lang="et-EE"/>
              <a:t>SUUREM TEEMAPEALKIRI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097" y="5569528"/>
            <a:ext cx="865592" cy="889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6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097" y="5569528"/>
            <a:ext cx="865592" cy="8895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t-EE"/>
              <a:t>SUUR VAHEPEALKIRI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8969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t-EE"/>
              <a:t>Vahelause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15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097" y="5569528"/>
            <a:ext cx="865592" cy="8895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b"/>
          <a:lstStyle>
            <a:lvl1pPr>
              <a:defRPr/>
            </a:lvl1pPr>
          </a:lstStyle>
          <a:p>
            <a:r>
              <a:rPr lang="et-EE"/>
              <a:t>PEALKIRI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pPr lvl="0"/>
            <a:r>
              <a:rPr lang="et-EE"/>
              <a:t>Kui neist kastidest see tekst ära kustutada, siis ilmuvad kiirvaliku ikoonid, mille abil saab lisada pilte, tabelit, graafikuid jms. elemente.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96651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097" y="5569528"/>
            <a:ext cx="865592" cy="8895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 anchor="b"/>
          <a:lstStyle>
            <a:lvl1pPr>
              <a:defRPr/>
            </a:lvl1pPr>
          </a:lstStyle>
          <a:p>
            <a:r>
              <a:rPr lang="et-EE"/>
              <a:t>SUUR PEALKIRI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ALAMPEALKIRI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t-EE"/>
              <a:t>Kui neist kastidest see tekst ära kustutada, siis ilmuvad kiirvaliku ikoonid, mille abil saab lisada pilte, tabelit, graafikuid jms. elemente.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ALAMPEALKIRI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781909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097" y="5569528"/>
            <a:ext cx="865592" cy="8895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b"/>
          <a:lstStyle>
            <a:lvl1pPr>
              <a:defRPr baseline="0"/>
            </a:lvl1pPr>
          </a:lstStyle>
          <a:p>
            <a:r>
              <a:rPr lang="et-EE"/>
              <a:t>SUUR PEALKIRI</a:t>
            </a:r>
          </a:p>
        </p:txBody>
      </p:sp>
    </p:spTree>
    <p:extLst>
      <p:ext uri="{BB962C8B-B14F-4D97-AF65-F5344CB8AC3E}">
        <p14:creationId xmlns:p14="http://schemas.microsoft.com/office/powerpoint/2010/main" val="2970305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097" y="5569528"/>
            <a:ext cx="865592" cy="889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129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097" y="5569528"/>
            <a:ext cx="865592" cy="889502"/>
          </a:xfrm>
          <a:prstGeom prst="rect">
            <a:avLst/>
          </a:prstGeom>
        </p:spPr>
      </p:pic>
      <p:graphicFrame>
        <p:nvGraphicFramePr>
          <p:cNvPr id="13" name="Chart 12"/>
          <p:cNvGraphicFramePr/>
          <p:nvPr userDrawn="1">
            <p:extLst>
              <p:ext uri="{D42A27DB-BD31-4B8C-83A1-F6EECF244321}">
                <p14:modId xmlns:p14="http://schemas.microsoft.com/office/powerpoint/2010/main" val="1513196650"/>
              </p:ext>
            </p:extLst>
          </p:nvPr>
        </p:nvGraphicFramePr>
        <p:xfrm>
          <a:off x="2032000" y="529938"/>
          <a:ext cx="8128000" cy="4873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05280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097" y="5569528"/>
            <a:ext cx="865592" cy="889502"/>
          </a:xfrm>
          <a:prstGeom prst="rect">
            <a:avLst/>
          </a:prstGeom>
        </p:spPr>
      </p:pic>
      <p:graphicFrame>
        <p:nvGraphicFramePr>
          <p:cNvPr id="6" name="Chart 5"/>
          <p:cNvGraphicFramePr/>
          <p:nvPr userDrawn="1">
            <p:extLst>
              <p:ext uri="{D42A27DB-BD31-4B8C-83A1-F6EECF244321}">
                <p14:modId xmlns:p14="http://schemas.microsoft.com/office/powerpoint/2010/main" val="1452449631"/>
              </p:ext>
            </p:extLst>
          </p:nvPr>
        </p:nvGraphicFramePr>
        <p:xfrm>
          <a:off x="2032000" y="719666"/>
          <a:ext cx="8128000" cy="47147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082063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0190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inslie Norm Book" panose="02000503020000020003" pitchFamily="50" charset="-7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inslie Norm Book" panose="02000503020000020003" pitchFamily="50" charset="-7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inslie Norm Book" panose="02000503020000020003" pitchFamily="50" charset="-7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inslie Norm Book" panose="02000503020000020003" pitchFamily="50" charset="-7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inslie Norm Book" panose="02000503020000020003" pitchFamily="50" charset="-7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inslie Norm Book" panose="02000503020000020003" pitchFamily="50" charset="-7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chart" Target="../charts/chart3.xml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chart" Target="../charts/chart4.xml"/><Relationship Id="rId9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346818"/>
            <a:ext cx="9144000" cy="1320615"/>
          </a:xfrm>
        </p:spPr>
        <p:txBody>
          <a:bodyPr>
            <a:normAutofit/>
          </a:bodyPr>
          <a:lstStyle/>
          <a:p>
            <a:r>
              <a:rPr lang="en-GB" sz="4000" b="0" i="0" u="none" strike="noStrike" dirty="0" err="1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Andmepõhise</a:t>
            </a:r>
            <a:r>
              <a:rPr lang="en-GB" sz="4000" b="0" i="0" u="none" strike="noStrike" dirty="0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4000" b="0" i="0" u="none" strike="noStrike" dirty="0" err="1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juhtimise</a:t>
            </a:r>
            <a:r>
              <a:rPr lang="en-GB" sz="4000" b="0" i="0" u="none" strike="noStrike" dirty="0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4000" b="0" i="0" u="none" strike="noStrike" dirty="0" err="1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efektiivne</a:t>
            </a:r>
            <a:r>
              <a:rPr lang="en-GB" sz="4000" b="0" i="0" u="none" strike="noStrike" dirty="0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4000" b="0" i="0" u="none" strike="noStrike" dirty="0" err="1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kasutamine</a:t>
            </a:r>
            <a:r>
              <a:rPr lang="en-GB" sz="4000" b="0" i="0" u="none" strike="noStrike" dirty="0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Rae </a:t>
            </a:r>
            <a:r>
              <a:rPr lang="en-GB" sz="4000" b="0" i="0" u="none" strike="noStrike" dirty="0" err="1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vallas</a:t>
            </a:r>
            <a:endParaRPr lang="et-EE" sz="4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221286"/>
            <a:ext cx="9144000" cy="768927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t-EE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Anna Õuekallas</a:t>
            </a:r>
          </a:p>
          <a:p>
            <a:r>
              <a:rPr lang="et-EE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Rae valla abivallavanem</a:t>
            </a:r>
            <a:endParaRPr lang="et-EE" b="0" i="0" dirty="0">
              <a:effectLst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26232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mputer screen with many screens on it&#10;&#10;Description automatically generated">
            <a:extLst>
              <a:ext uri="{FF2B5EF4-FFF2-40B4-BE49-F238E27FC236}">
                <a16:creationId xmlns:a16="http://schemas.microsoft.com/office/drawing/2014/main" id="{80A6DDB1-56C2-CFD4-4D2C-B221C12BF1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268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A951F-E728-692B-A97F-2280C0B43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EE" sz="36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Milleks me Rae vallas kasutame andmepõhist juhtimist?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0AECE-9709-4FB5-6177-7D7B024BB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8910"/>
            <a:ext cx="10515600" cy="4351338"/>
          </a:xfrm>
        </p:spPr>
        <p:txBody>
          <a:bodyPr>
            <a:normAutofit/>
          </a:bodyPr>
          <a:lstStyle/>
          <a:p>
            <a:pPr algn="l">
              <a:buFont typeface="+mj-lt"/>
              <a:buAutoNum type="arabicPeriod"/>
            </a:pPr>
            <a:r>
              <a:rPr lang="en-GB" b="1" i="0" u="none" strike="noStrike" dirty="0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b="1" i="0" u="none" strike="noStrike" dirty="0" err="1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Andmete</a:t>
            </a:r>
            <a:r>
              <a:rPr lang="en-GB" b="1" i="0" u="none" strike="noStrike" dirty="0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b="1" i="0" u="none" strike="noStrike" dirty="0" err="1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kogumine</a:t>
            </a:r>
            <a:r>
              <a:rPr lang="en-GB" b="1" i="0" u="none" strike="noStrike" dirty="0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b="1" i="0" u="none" strike="noStrike" dirty="0" err="1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ja</a:t>
            </a:r>
            <a:r>
              <a:rPr lang="en-GB" b="1" i="0" u="none" strike="noStrike" dirty="0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b="1" i="0" u="none" strike="noStrike" dirty="0" err="1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analüüs</a:t>
            </a:r>
            <a:r>
              <a:rPr lang="en-GB" b="1" i="0" u="none" strike="noStrike" dirty="0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b="1" i="0" u="none" strike="noStrike" dirty="0" err="1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otsuste</a:t>
            </a:r>
            <a:r>
              <a:rPr lang="en-GB" b="1" i="0" u="none" strike="noStrike" dirty="0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b="1" i="0" u="none" strike="noStrike" dirty="0" err="1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tegemiseks</a:t>
            </a:r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l">
              <a:buFont typeface="+mj-lt"/>
              <a:buAutoNum type="arabicPeriod"/>
            </a:pPr>
            <a:r>
              <a:rPr lang="en-GB" b="1" i="0" u="none" strike="noStrike" dirty="0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b="1" i="0" u="none" strike="noStrike" dirty="0" err="1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Teenuste</a:t>
            </a:r>
            <a:r>
              <a:rPr lang="en-GB" b="1" i="0" u="none" strike="noStrike" dirty="0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b="1" i="0" u="none" strike="noStrike" dirty="0" err="1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ja</a:t>
            </a:r>
            <a:r>
              <a:rPr lang="en-GB" b="1" i="0" u="none" strike="noStrike" dirty="0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b="1" i="0" u="none" strike="noStrike" dirty="0" err="1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investeeringute</a:t>
            </a:r>
            <a:r>
              <a:rPr lang="en-GB" b="1" i="0" u="none" strike="noStrike" dirty="0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b="1" i="0" u="none" strike="noStrike" dirty="0" err="1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kavandamine</a:t>
            </a:r>
            <a:r>
              <a:rPr lang="en-GB" b="1" i="0" u="none" strike="noStrike" dirty="0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b="1" i="0" u="none" strike="noStrike" dirty="0" err="1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ja</a:t>
            </a:r>
            <a:r>
              <a:rPr lang="en-GB" b="1" i="0" u="none" strike="noStrike" dirty="0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b="1" i="0" u="none" strike="noStrike" dirty="0" err="1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täiustamine</a:t>
            </a:r>
            <a:endParaRPr lang="en-GB" b="0" i="0" u="none" strike="noStrike" dirty="0">
              <a:effectLst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l">
              <a:buFont typeface="+mj-lt"/>
              <a:buAutoNum type="arabicPeriod"/>
            </a:pPr>
            <a:r>
              <a:rPr lang="en-GB" b="1" i="0" u="none" strike="noStrike" dirty="0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</a:t>
            </a:r>
            <a:r>
              <a:rPr lang="en-GB" b="1" i="0" u="none" strike="noStrike" dirty="0" err="1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oliitika</a:t>
            </a:r>
            <a:r>
              <a:rPr lang="en-GB" b="1" i="0" u="none" strike="noStrike" dirty="0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b="1" i="0" u="none" strike="noStrike" dirty="0" err="1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kujundamine</a:t>
            </a:r>
            <a:r>
              <a:rPr lang="en-GB" b="1" i="0" u="none" strike="noStrike" dirty="0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mis on </a:t>
            </a:r>
            <a:r>
              <a:rPr lang="en-GB" b="1" i="0" u="none" strike="noStrike" dirty="0" err="1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meie</a:t>
            </a:r>
            <a:r>
              <a:rPr lang="en-GB" b="1" i="0" u="none" strike="noStrike" dirty="0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b="1" i="0" u="none" strike="noStrike" dirty="0" err="1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prioriteedid</a:t>
            </a:r>
            <a:r>
              <a:rPr lang="en-GB" b="1" i="0" u="none" strike="noStrike" dirty="0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b="1" i="0" u="none" strike="noStrike" dirty="0" err="1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ja</a:t>
            </a:r>
            <a:r>
              <a:rPr lang="en-GB" b="1" i="0" u="none" strike="noStrike" dirty="0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b="1" i="0" u="none" strike="noStrike" dirty="0" err="1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suunad</a:t>
            </a:r>
            <a:endParaRPr lang="en-GB" b="0" i="0" u="none" strike="noStrike" dirty="0">
              <a:effectLst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l">
              <a:buFont typeface="+mj-lt"/>
              <a:buAutoNum type="arabicPeriod"/>
            </a:pPr>
            <a:r>
              <a:rPr lang="en-GB" b="1" i="0" u="none" strike="noStrike" dirty="0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b="1" i="0" u="none" strike="noStrike" dirty="0" err="1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Ressursside</a:t>
            </a:r>
            <a:r>
              <a:rPr lang="en-GB" b="1" i="0" u="none" strike="noStrike" dirty="0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b="1" i="0" u="none" strike="noStrike" dirty="0" err="1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tõhus</a:t>
            </a:r>
            <a:r>
              <a:rPr lang="en-GB" b="1" i="0" u="none" strike="noStrike" dirty="0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b="1" i="0" u="none" strike="noStrike" dirty="0" err="1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kasutamine</a:t>
            </a:r>
            <a:endParaRPr lang="en-GB" b="0" i="0" u="none" strike="noStrike" dirty="0">
              <a:effectLst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l">
              <a:buFont typeface="+mj-lt"/>
              <a:buAutoNum type="arabicPeriod"/>
            </a:pPr>
            <a:r>
              <a:rPr lang="en-GB" b="1" i="0" u="none" strike="noStrike" dirty="0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b="1" i="0" u="none" strike="noStrike" dirty="0" err="1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Kodanike</a:t>
            </a:r>
            <a:r>
              <a:rPr lang="en-GB" b="1" i="0" u="none" strike="noStrike" dirty="0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b="1" i="0" u="none" strike="noStrike" dirty="0" err="1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kaasamine</a:t>
            </a:r>
            <a:r>
              <a:rPr lang="en-GB" b="1" i="0" u="none" strike="noStrike" dirty="0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b="1" i="0" u="none" strike="noStrike" dirty="0" err="1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ja</a:t>
            </a:r>
            <a:r>
              <a:rPr lang="en-GB" b="1" i="0" u="none" strike="noStrike" dirty="0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b="1" i="0" u="none" strike="noStrike" dirty="0" err="1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tagasiside</a:t>
            </a:r>
            <a:r>
              <a:rPr lang="en-GB" b="1" i="0" u="none" strike="noStrike" dirty="0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b="1" i="0" u="none" strike="noStrike" dirty="0" err="1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kogumine</a:t>
            </a:r>
            <a:endParaRPr lang="en-GB" b="0" i="0" u="none" strike="noStrike" dirty="0">
              <a:effectLst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l">
              <a:buFont typeface="+mj-lt"/>
              <a:buAutoNum type="arabicPeriod"/>
            </a:pPr>
            <a:r>
              <a:rPr lang="en-GB" b="1" i="0" u="none" strike="noStrike" dirty="0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b="1" i="0" u="none" strike="noStrike" dirty="0" err="1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Riskide</a:t>
            </a:r>
            <a:r>
              <a:rPr lang="en-GB" b="1" i="0" u="none" strike="noStrike" dirty="0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b="1" i="0" u="none" strike="noStrike" dirty="0" err="1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maandamine</a:t>
            </a:r>
            <a:r>
              <a:rPr lang="en-GB" b="1" i="0" u="none" strike="noStrike" dirty="0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b="1" i="0" u="none" strike="noStrike" dirty="0" err="1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ja</a:t>
            </a:r>
            <a:r>
              <a:rPr lang="en-GB" b="1" i="0" u="none" strike="noStrike" dirty="0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b="1" i="0" u="none" strike="noStrike" dirty="0" err="1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hädaolukordadeks</a:t>
            </a:r>
            <a:r>
              <a:rPr lang="en-GB" b="1" i="0" u="none" strike="noStrike" dirty="0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b="1" i="0" u="none" strike="noStrike" dirty="0" err="1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valmistumine</a:t>
            </a:r>
            <a:endParaRPr lang="en-GB" b="0" i="0" u="none" strike="noStrike" dirty="0">
              <a:effectLst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43299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74E6D9CF-6847-65AD-ED50-257A80595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2022 planeerimise statistika 2</a:t>
            </a:r>
          </a:p>
        </p:txBody>
      </p:sp>
      <p:sp>
        <p:nvSpPr>
          <p:cNvPr id="5" name="Pealkiri 1">
            <a:extLst>
              <a:ext uri="{FF2B5EF4-FFF2-40B4-BE49-F238E27FC236}">
                <a16:creationId xmlns:a16="http://schemas.microsoft.com/office/drawing/2014/main" id="{CDA6943E-C6DF-1C2B-37F2-59CB1B6F37CD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baseline="0">
                <a:solidFill>
                  <a:schemeClr val="tx1"/>
                </a:solidFill>
                <a:latin typeface="Ainslie Norm Book" panose="02000503020000020003" pitchFamily="50" charset="-70"/>
                <a:ea typeface="+mj-ea"/>
                <a:cs typeface="+mj-cs"/>
              </a:defRPr>
            </a:lvl1pPr>
          </a:lstStyle>
          <a:p>
            <a:r>
              <a:rPr lang="et-EE" dirty="0"/>
              <a:t>ÜLDPLANEERINGUD ja ARENGUKAVAD</a:t>
            </a:r>
            <a:endParaRPr lang="en-US" dirty="0"/>
          </a:p>
        </p:txBody>
      </p:sp>
      <p:sp useBgFill="1">
        <p:nvSpPr>
          <p:cNvPr id="7" name="Rectangle 8">
            <a:extLst>
              <a:ext uri="{FF2B5EF4-FFF2-40B4-BE49-F238E27FC236}">
                <a16:creationId xmlns:a16="http://schemas.microsoft.com/office/drawing/2014/main" id="{DA2C06C5-4476-9D77-CCFC-FC0EA0F212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Content Placeholder 4" descr="A picture containing sky, outdoor, building, house&#10;&#10;Description automatically generated">
            <a:extLst>
              <a:ext uri="{FF2B5EF4-FFF2-40B4-BE49-F238E27FC236}">
                <a16:creationId xmlns:a16="http://schemas.microsoft.com/office/drawing/2014/main" id="{6ABEAB77-296C-AD6A-BCF2-EC9E20B5228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8" r="16331"/>
          <a:stretch/>
        </p:blipFill>
        <p:spPr>
          <a:xfrm>
            <a:off x="2555441" y="10"/>
            <a:ext cx="9669642" cy="6857990"/>
          </a:xfrm>
          <a:prstGeom prst="rect">
            <a:avLst/>
          </a:prstGeom>
        </p:spPr>
      </p:pic>
      <p:sp>
        <p:nvSpPr>
          <p:cNvPr id="9" name="Rectangle 10">
            <a:extLst>
              <a:ext uri="{FF2B5EF4-FFF2-40B4-BE49-F238E27FC236}">
                <a16:creationId xmlns:a16="http://schemas.microsoft.com/office/drawing/2014/main" id="{E0D114BC-4C84-1AC5-D7BD-D5249DCD1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Pealkiri 1">
            <a:extLst>
              <a:ext uri="{FF2B5EF4-FFF2-40B4-BE49-F238E27FC236}">
                <a16:creationId xmlns:a16="http://schemas.microsoft.com/office/drawing/2014/main" id="{74D0F23C-A867-DFD3-C025-89C011EFB149}"/>
              </a:ext>
            </a:extLst>
          </p:cNvPr>
          <p:cNvSpPr txBox="1">
            <a:spLocks/>
          </p:cNvSpPr>
          <p:nvPr/>
        </p:nvSpPr>
        <p:spPr>
          <a:xfrm>
            <a:off x="838200" y="1665118"/>
            <a:ext cx="2315308" cy="23100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baseline="0">
                <a:solidFill>
                  <a:schemeClr val="tx1"/>
                </a:solidFill>
                <a:latin typeface="Ainslie Norm Book" panose="02000503020000020003" pitchFamily="50" charset="-70"/>
                <a:ea typeface="+mj-ea"/>
                <a:cs typeface="+mj-cs"/>
              </a:defRPr>
            </a:lvl1pPr>
          </a:lstStyle>
          <a:p>
            <a:r>
              <a:rPr lang="et-EE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Näiteid</a:t>
            </a:r>
          </a:p>
          <a:p>
            <a:r>
              <a:rPr lang="et-EE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Rae</a:t>
            </a:r>
          </a:p>
          <a:p>
            <a:r>
              <a:rPr lang="et-EE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vallast</a:t>
            </a:r>
          </a:p>
        </p:txBody>
      </p:sp>
    </p:spTree>
    <p:extLst>
      <p:ext uri="{BB962C8B-B14F-4D97-AF65-F5344CB8AC3E}">
        <p14:creationId xmlns:p14="http://schemas.microsoft.com/office/powerpoint/2010/main" val="3753142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ealkiri 1">
            <a:extLst>
              <a:ext uri="{FF2B5EF4-FFF2-40B4-BE49-F238E27FC236}">
                <a16:creationId xmlns:a16="http://schemas.microsoft.com/office/drawing/2014/main" id="{9AF5CDCA-29FA-38F3-9E7D-9932BDC590EB}"/>
              </a:ext>
            </a:extLst>
          </p:cNvPr>
          <p:cNvSpPr txBox="1">
            <a:spLocks/>
          </p:cNvSpPr>
          <p:nvPr/>
        </p:nvSpPr>
        <p:spPr>
          <a:xfrm>
            <a:off x="591349" y="2340243"/>
            <a:ext cx="4149969" cy="1088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baseline="0">
                <a:solidFill>
                  <a:schemeClr val="tx1"/>
                </a:solidFill>
                <a:latin typeface="Ainslie Norm Book" panose="02000503020000020003" pitchFamily="50" charset="-70"/>
                <a:ea typeface="+mj-ea"/>
                <a:cs typeface="+mj-cs"/>
              </a:defRPr>
            </a:lvl1pPr>
          </a:lstStyle>
          <a:p>
            <a:r>
              <a:rPr lang="et-EE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Iseteenindused</a:t>
            </a:r>
          </a:p>
        </p:txBody>
      </p:sp>
      <p:pic>
        <p:nvPicPr>
          <p:cNvPr id="11" name="Sisu kohatäide 3">
            <a:extLst>
              <a:ext uri="{FF2B5EF4-FFF2-40B4-BE49-F238E27FC236}">
                <a16:creationId xmlns:a16="http://schemas.microsoft.com/office/drawing/2014/main" id="{15091DA6-820B-8F61-136A-EEAF0468CA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98878" y="661182"/>
            <a:ext cx="6701773" cy="5855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784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isu kohatäide 3">
            <a:extLst>
              <a:ext uri="{FF2B5EF4-FFF2-40B4-BE49-F238E27FC236}">
                <a16:creationId xmlns:a16="http://schemas.microsoft.com/office/drawing/2014/main" id="{C69E5E04-AF43-9B9D-550F-60EEE969FF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535" y="1041011"/>
            <a:ext cx="7162769" cy="5427050"/>
          </a:xfrm>
          <a:prstGeom prst="rect">
            <a:avLst/>
          </a:prstGeom>
        </p:spPr>
      </p:pic>
      <p:sp>
        <p:nvSpPr>
          <p:cNvPr id="5" name="Pealkiri 1">
            <a:extLst>
              <a:ext uri="{FF2B5EF4-FFF2-40B4-BE49-F238E27FC236}">
                <a16:creationId xmlns:a16="http://schemas.microsoft.com/office/drawing/2014/main" id="{4446AA9E-BF63-3159-CB34-92A6AB798451}"/>
              </a:ext>
            </a:extLst>
          </p:cNvPr>
          <p:cNvSpPr txBox="1">
            <a:spLocks/>
          </p:cNvSpPr>
          <p:nvPr/>
        </p:nvSpPr>
        <p:spPr>
          <a:xfrm>
            <a:off x="1355018" y="2124221"/>
            <a:ext cx="2315308" cy="14826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baseline="0">
                <a:solidFill>
                  <a:schemeClr val="tx1"/>
                </a:solidFill>
                <a:latin typeface="Ainslie Norm Book" panose="02000503020000020003" pitchFamily="50" charset="-70"/>
                <a:ea typeface="+mj-ea"/>
                <a:cs typeface="+mj-cs"/>
              </a:defRPr>
            </a:lvl1pPr>
          </a:lstStyle>
          <a:p>
            <a:r>
              <a:rPr lang="et-EE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Rae</a:t>
            </a:r>
          </a:p>
          <a:p>
            <a:r>
              <a:rPr lang="et-EE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GIS</a:t>
            </a:r>
          </a:p>
        </p:txBody>
      </p:sp>
    </p:spTree>
    <p:extLst>
      <p:ext uri="{BB962C8B-B14F-4D97-AF65-F5344CB8AC3E}">
        <p14:creationId xmlns:p14="http://schemas.microsoft.com/office/powerpoint/2010/main" val="40754274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76A5184C-821B-5539-36B0-10F9011FBB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433" y="1245671"/>
            <a:ext cx="7099495" cy="5218432"/>
          </a:xfrm>
          <a:prstGeom prst="rect">
            <a:avLst/>
          </a:prstGeom>
        </p:spPr>
      </p:pic>
      <p:sp>
        <p:nvSpPr>
          <p:cNvPr id="12" name="Pealkiri 1">
            <a:extLst>
              <a:ext uri="{FF2B5EF4-FFF2-40B4-BE49-F238E27FC236}">
                <a16:creationId xmlns:a16="http://schemas.microsoft.com/office/drawing/2014/main" id="{814B4D6D-BF62-BF0E-089B-4E1667BE0D05}"/>
              </a:ext>
            </a:extLst>
          </p:cNvPr>
          <p:cNvSpPr txBox="1">
            <a:spLocks/>
          </p:cNvSpPr>
          <p:nvPr/>
        </p:nvSpPr>
        <p:spPr>
          <a:xfrm>
            <a:off x="764175" y="1544806"/>
            <a:ext cx="3751554" cy="23100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baseline="0">
                <a:solidFill>
                  <a:schemeClr val="tx1"/>
                </a:solidFill>
                <a:latin typeface="Ainslie Norm Book" panose="02000503020000020003" pitchFamily="50" charset="-70"/>
                <a:ea typeface="+mj-ea"/>
                <a:cs typeface="+mj-cs"/>
              </a:defRPr>
            </a:lvl1pPr>
          </a:lstStyle>
          <a:p>
            <a:r>
              <a:rPr lang="et-EE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Interaktiivne</a:t>
            </a:r>
          </a:p>
          <a:p>
            <a:r>
              <a:rPr lang="et-EE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eelarve</a:t>
            </a:r>
          </a:p>
          <a:p>
            <a:r>
              <a:rPr lang="et-EE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täitmine</a:t>
            </a:r>
          </a:p>
        </p:txBody>
      </p:sp>
    </p:spTree>
    <p:extLst>
      <p:ext uri="{BB962C8B-B14F-4D97-AF65-F5344CB8AC3E}">
        <p14:creationId xmlns:p14="http://schemas.microsoft.com/office/powerpoint/2010/main" val="3178414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lt 1">
            <a:extLst>
              <a:ext uri="{FF2B5EF4-FFF2-40B4-BE49-F238E27FC236}">
                <a16:creationId xmlns:a16="http://schemas.microsoft.com/office/drawing/2014/main" id="{F6B5E3B6-AF93-325A-8E71-1C1DC4ACDB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0980" y="1758461"/>
            <a:ext cx="6547791" cy="3540789"/>
          </a:xfrm>
          <a:prstGeom prst="rect">
            <a:avLst/>
          </a:prstGeom>
        </p:spPr>
      </p:pic>
      <p:sp>
        <p:nvSpPr>
          <p:cNvPr id="5" name="Pealkiri 1">
            <a:extLst>
              <a:ext uri="{FF2B5EF4-FFF2-40B4-BE49-F238E27FC236}">
                <a16:creationId xmlns:a16="http://schemas.microsoft.com/office/drawing/2014/main" id="{D48E966A-1AED-920F-95CD-248B89525457}"/>
              </a:ext>
            </a:extLst>
          </p:cNvPr>
          <p:cNvSpPr txBox="1">
            <a:spLocks/>
          </p:cNvSpPr>
          <p:nvPr/>
        </p:nvSpPr>
        <p:spPr>
          <a:xfrm>
            <a:off x="773228" y="2039816"/>
            <a:ext cx="4135902" cy="20679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baseline="0">
                <a:solidFill>
                  <a:schemeClr val="tx1"/>
                </a:solidFill>
                <a:latin typeface="Ainslie Norm Book" panose="02000503020000020003" pitchFamily="50" charset="-70"/>
                <a:ea typeface="+mj-ea"/>
                <a:cs typeface="+mj-cs"/>
              </a:defRPr>
            </a:lvl1pPr>
          </a:lstStyle>
          <a:p>
            <a:r>
              <a:rPr lang="et-EE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Automaatne dokumentide genereerimine</a:t>
            </a:r>
          </a:p>
        </p:txBody>
      </p:sp>
    </p:spTree>
    <p:extLst>
      <p:ext uri="{BB962C8B-B14F-4D97-AF65-F5344CB8AC3E}">
        <p14:creationId xmlns:p14="http://schemas.microsoft.com/office/powerpoint/2010/main" val="9688913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78742-16CF-F71E-C69C-55A8B375F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5486" y="2103437"/>
            <a:ext cx="10515600" cy="1325563"/>
          </a:xfrm>
        </p:spPr>
        <p:txBody>
          <a:bodyPr/>
          <a:lstStyle/>
          <a:p>
            <a:r>
              <a:rPr lang="en-EE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Kuidas teha andmepõhiseid otsuseid?</a:t>
            </a:r>
          </a:p>
        </p:txBody>
      </p:sp>
    </p:spTree>
    <p:extLst>
      <p:ext uri="{BB962C8B-B14F-4D97-AF65-F5344CB8AC3E}">
        <p14:creationId xmlns:p14="http://schemas.microsoft.com/office/powerpoint/2010/main" val="1596180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isu kohatäide 4" descr="Pilt, millel on kujutatud tabel&#10;&#10;Kirjeldus on genereeritud automaatselt">
            <a:extLst>
              <a:ext uri="{FF2B5EF4-FFF2-40B4-BE49-F238E27FC236}">
                <a16:creationId xmlns:a16="http://schemas.microsoft.com/office/drawing/2014/main" id="{EB560D65-F969-6314-CEEE-A7A75D95C3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54" r="14409" b="-2"/>
          <a:stretch/>
        </p:blipFill>
        <p:spPr>
          <a:xfrm>
            <a:off x="7295165" y="3024553"/>
            <a:ext cx="3624870" cy="3369847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graphicFrame>
        <p:nvGraphicFramePr>
          <p:cNvPr id="5" name="Sisu kohatäide 3">
            <a:extLst>
              <a:ext uri="{FF2B5EF4-FFF2-40B4-BE49-F238E27FC236}">
                <a16:creationId xmlns:a16="http://schemas.microsoft.com/office/drawing/2014/main" id="{0AF549E2-C30E-4C08-9E7A-8A919E0E65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3961664"/>
              </p:ext>
            </p:extLst>
          </p:nvPr>
        </p:nvGraphicFramePr>
        <p:xfrm>
          <a:off x="5289452" y="463600"/>
          <a:ext cx="6385895" cy="2687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Diagramm 4">
            <a:extLst>
              <a:ext uri="{FF2B5EF4-FFF2-40B4-BE49-F238E27FC236}">
                <a16:creationId xmlns:a16="http://schemas.microsoft.com/office/drawing/2014/main" id="{8DB00333-5144-929A-03AD-C4394070ED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7113207"/>
              </p:ext>
            </p:extLst>
          </p:nvPr>
        </p:nvGraphicFramePr>
        <p:xfrm>
          <a:off x="-225083" y="3123027"/>
          <a:ext cx="5121920" cy="3271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" name="Pildi kohatäide 5" descr="Pilt, millel on kujutatud laud&#10;&#10;Kirjeldus on genereeritud automaatselt">
            <a:extLst>
              <a:ext uri="{FF2B5EF4-FFF2-40B4-BE49-F238E27FC236}">
                <a16:creationId xmlns:a16="http://schemas.microsoft.com/office/drawing/2014/main" id="{58435966-BBD5-8440-0B86-F8FA174F33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995" y="1242996"/>
            <a:ext cx="4751457" cy="1128471"/>
          </a:xfrm>
          <a:custGeom>
            <a:avLst/>
            <a:gdLst/>
            <a:ahLst/>
            <a:cxnLst/>
            <a:rect l="l" t="t" r="r" b="b"/>
            <a:pathLst>
              <a:path w="10580201" h="2957472">
                <a:moveTo>
                  <a:pt x="88961" y="0"/>
                </a:moveTo>
                <a:lnTo>
                  <a:pt x="10491240" y="0"/>
                </a:lnTo>
                <a:cubicBezTo>
                  <a:pt x="10540372" y="0"/>
                  <a:pt x="10580201" y="39829"/>
                  <a:pt x="10580201" y="88961"/>
                </a:cubicBezTo>
                <a:lnTo>
                  <a:pt x="10580201" y="2868511"/>
                </a:lnTo>
                <a:cubicBezTo>
                  <a:pt x="10580201" y="2917643"/>
                  <a:pt x="10540372" y="2957472"/>
                  <a:pt x="10491240" y="2957472"/>
                </a:cubicBezTo>
                <a:lnTo>
                  <a:pt x="88961" y="2957472"/>
                </a:lnTo>
                <a:cubicBezTo>
                  <a:pt x="39829" y="2957472"/>
                  <a:pt x="0" y="2917643"/>
                  <a:pt x="0" y="2868511"/>
                </a:cubicBezTo>
                <a:lnTo>
                  <a:pt x="0" y="88961"/>
                </a:lnTo>
                <a:cubicBezTo>
                  <a:pt x="0" y="39829"/>
                  <a:pt x="39829" y="0"/>
                  <a:pt x="88961" y="0"/>
                </a:cubicBezTo>
                <a:close/>
              </a:path>
            </a:pathLst>
          </a:custGeom>
        </p:spPr>
      </p:pic>
      <p:pic>
        <p:nvPicPr>
          <p:cNvPr id="9" name="Picture 8" descr="A map of a city&#10;&#10;Description automatically generated">
            <a:extLst>
              <a:ext uri="{FF2B5EF4-FFF2-40B4-BE49-F238E27FC236}">
                <a16:creationId xmlns:a16="http://schemas.microsoft.com/office/drawing/2014/main" id="{18850C33-EDBA-9A12-558D-064FC03D15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285" y="1680921"/>
            <a:ext cx="3563024" cy="2687264"/>
          </a:xfrm>
          <a:prstGeom prst="rect">
            <a:avLst/>
          </a:prstGeom>
        </p:spPr>
      </p:pic>
      <p:pic>
        <p:nvPicPr>
          <p:cNvPr id="12" name="Picture 11" descr="A table with numbers and a number&#10;&#10;Description automatically generated">
            <a:extLst>
              <a:ext uri="{FF2B5EF4-FFF2-40B4-BE49-F238E27FC236}">
                <a16:creationId xmlns:a16="http://schemas.microsoft.com/office/drawing/2014/main" id="{80F6F163-34A9-8D0F-387C-DC980A8D46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316" y="993426"/>
            <a:ext cx="4761847" cy="2538792"/>
          </a:xfrm>
          <a:prstGeom prst="rect">
            <a:avLst/>
          </a:prstGeom>
        </p:spPr>
      </p:pic>
      <p:pic>
        <p:nvPicPr>
          <p:cNvPr id="14" name="Picture 13" descr="A table with numbers and text&#10;&#10;Description automatically generated">
            <a:extLst>
              <a:ext uri="{FF2B5EF4-FFF2-40B4-BE49-F238E27FC236}">
                <a16:creationId xmlns:a16="http://schemas.microsoft.com/office/drawing/2014/main" id="{4E4FF211-71B5-99D9-6028-CC85CDECAB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433" y="3829042"/>
            <a:ext cx="6935999" cy="1731928"/>
          </a:xfrm>
          <a:prstGeom prst="rect">
            <a:avLst/>
          </a:prstGeom>
        </p:spPr>
      </p:pic>
      <p:pic>
        <p:nvPicPr>
          <p:cNvPr id="16" name="Picture 15" descr="A table of numbers and a number of numbers&#10;&#10;Description automatically generated with medium confidence">
            <a:extLst>
              <a:ext uri="{FF2B5EF4-FFF2-40B4-BE49-F238E27FC236}">
                <a16:creationId xmlns:a16="http://schemas.microsoft.com/office/drawing/2014/main" id="{A1318428-169A-4E2B-F257-BB761F6F355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82" y="976009"/>
            <a:ext cx="3483885" cy="3707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491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6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Väljakutsed</a:t>
            </a:r>
            <a:endParaRPr lang="en-US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Ristkülik 2"/>
          <p:cNvSpPr/>
          <p:nvPr/>
        </p:nvSpPr>
        <p:spPr>
          <a:xfrm>
            <a:off x="838200" y="1912012"/>
            <a:ext cx="10515600" cy="4733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</a:pPr>
            <a:endParaRPr lang="et-EE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  <a:sym typeface="Wingdings" panose="05000000000000000000" pitchFamily="2" charset="2"/>
            </a:endParaRPr>
          </a:p>
          <a:p>
            <a:pPr marL="5143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t-EE" sz="2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Andmed ja </a:t>
            </a:r>
            <a:r>
              <a:rPr lang="et-EE" sz="28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liidestused</a:t>
            </a:r>
            <a:endParaRPr lang="et-EE" sz="28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  <a:sym typeface="Wingdings" panose="05000000000000000000" pitchFamily="2" charset="2"/>
            </a:endParaRPr>
          </a:p>
          <a:p>
            <a:pPr marL="5143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t-EE" sz="2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Lahenduste </a:t>
            </a:r>
            <a:r>
              <a:rPr lang="et-EE" sz="28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eskaleeritavus</a:t>
            </a:r>
            <a:r>
              <a:rPr lang="et-EE" sz="2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 ja taaskasutus</a:t>
            </a:r>
          </a:p>
          <a:p>
            <a:pPr marL="5143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t-EE" sz="2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Prognoosimine</a:t>
            </a:r>
          </a:p>
          <a:p>
            <a:pPr marL="5143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t-EE" sz="2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Turvalisus </a:t>
            </a:r>
          </a:p>
          <a:p>
            <a:pPr marL="5143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t-EE" sz="2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Proaktiivsus</a:t>
            </a:r>
          </a:p>
          <a:p>
            <a:pPr marL="5143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t-EE" sz="2800" dirty="0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Meile meeldib analüüsida </a:t>
            </a:r>
          </a:p>
          <a:p>
            <a:pPr lvl="0">
              <a:lnSpc>
                <a:spcPct val="107000"/>
              </a:lnSpc>
            </a:pPr>
            <a:endParaRPr lang="et-EE" sz="24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endParaRPr lang="et-EE" sz="24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5145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E35ECD05-4DBF-979F-0128-CD02A3D18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 dirty="0"/>
          </a:p>
        </p:txBody>
      </p:sp>
      <p:sp useBgFill="1">
        <p:nvSpPr>
          <p:cNvPr id="3" name="Rectangle 8">
            <a:extLst>
              <a:ext uri="{FF2B5EF4-FFF2-40B4-BE49-F238E27FC236}">
                <a16:creationId xmlns:a16="http://schemas.microsoft.com/office/drawing/2014/main" id="{12C61419-8227-BDA1-0982-980649B2B4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lt 3" descr="Pilt, millel on kujutatud kaart">
            <a:extLst>
              <a:ext uri="{FF2B5EF4-FFF2-40B4-BE49-F238E27FC236}">
                <a16:creationId xmlns:a16="http://schemas.microsoft.com/office/drawing/2014/main" id="{9DDE1A00-3A54-C79C-F9A4-D8FF1415A9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"/>
                    </a14:imgEffect>
                    <a14:imgEffect>
                      <a14:colorTemperature colorTemp="5994"/>
                    </a14:imgEffect>
                    <a14:imgEffect>
                      <a14:brightnessContrast brigh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062"/>
          <a:stretch/>
        </p:blipFill>
        <p:spPr>
          <a:xfrm>
            <a:off x="3111062" y="10"/>
            <a:ext cx="9080936" cy="6857990"/>
          </a:xfrm>
          <a:prstGeom prst="rect">
            <a:avLst/>
          </a:prstGeom>
        </p:spPr>
      </p:pic>
      <p:sp>
        <p:nvSpPr>
          <p:cNvPr id="5" name="Rectangle 10">
            <a:extLst>
              <a:ext uri="{FF2B5EF4-FFF2-40B4-BE49-F238E27FC236}">
                <a16:creationId xmlns:a16="http://schemas.microsoft.com/office/drawing/2014/main" id="{FDADB333-C30F-2A32-5851-25348CFD7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29D8491-C0EB-8179-2FA1-5663F4F2AF34}"/>
              </a:ext>
            </a:extLst>
          </p:cNvPr>
          <p:cNvSpPr txBox="1">
            <a:spLocks/>
          </p:cNvSpPr>
          <p:nvPr/>
        </p:nvSpPr>
        <p:spPr>
          <a:xfrm>
            <a:off x="638502" y="2396359"/>
            <a:ext cx="5583621" cy="41072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inslie Norm Book" panose="02000503020000020003" pitchFamily="50" charset="-7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inslie Norm Book" panose="02000503020000020003" pitchFamily="50" charset="-7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inslie Norm Book" panose="02000503020000020003" pitchFamily="50" charset="-7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inslie Norm Book" panose="02000503020000020003" pitchFamily="50" charset="-7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inslie Norm Book" panose="02000503020000020003" pitchFamily="50" charset="-7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en-US" sz="2000" dirty="0">
              <a:latin typeface="+mn-lt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D6D9572-2975-5D8F-6619-F5B9C45E6818}"/>
              </a:ext>
            </a:extLst>
          </p:cNvPr>
          <p:cNvSpPr txBox="1">
            <a:spLocks/>
          </p:cNvSpPr>
          <p:nvPr/>
        </p:nvSpPr>
        <p:spPr>
          <a:xfrm>
            <a:off x="587356" y="1027906"/>
            <a:ext cx="4139393" cy="15183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inslie Norm Book" panose="02000503020000020003" pitchFamily="50" charset="-70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t-EE" sz="39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Hoiame sidet!</a:t>
            </a:r>
          </a:p>
          <a:p>
            <a:pPr>
              <a:spcAft>
                <a:spcPts val="600"/>
              </a:spcAft>
            </a:pPr>
            <a:endParaRPr lang="et-EE" sz="32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spcAft>
                <a:spcPts val="600"/>
              </a:spcAft>
            </a:pPr>
            <a:endParaRPr lang="et-EE" sz="32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spcAft>
                <a:spcPts val="600"/>
              </a:spcAft>
            </a:pPr>
            <a:r>
              <a:rPr lang="et-EE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ANNA.OUEKALLAS@RAE.EE</a:t>
            </a:r>
            <a:endParaRPr lang="en-US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11" name="Picture 10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EDEAA27C-A105-8829-C188-DA3A913C16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85" y="2970683"/>
            <a:ext cx="3511114" cy="681949"/>
          </a:xfrm>
          <a:prstGeom prst="rect">
            <a:avLst/>
          </a:prstGeom>
        </p:spPr>
      </p:pic>
      <p:pic>
        <p:nvPicPr>
          <p:cNvPr id="13" name="Picture 12" descr="A blue square with white text&#10;&#10;Description automatically generated">
            <a:extLst>
              <a:ext uri="{FF2B5EF4-FFF2-40B4-BE49-F238E27FC236}">
                <a16:creationId xmlns:a16="http://schemas.microsoft.com/office/drawing/2014/main" id="{35EE0198-6242-B497-3323-FDB0AD311C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56" y="3598698"/>
            <a:ext cx="2058499" cy="737952"/>
          </a:xfrm>
          <a:prstGeom prst="rect">
            <a:avLst/>
          </a:prstGeom>
        </p:spPr>
      </p:pic>
      <p:pic>
        <p:nvPicPr>
          <p:cNvPr id="17" name="Picture 16" descr="A black and white logo&#10;&#10;Description automatically generated">
            <a:extLst>
              <a:ext uri="{FF2B5EF4-FFF2-40B4-BE49-F238E27FC236}">
                <a16:creationId xmlns:a16="http://schemas.microsoft.com/office/drawing/2014/main" id="{7B67E32C-C921-264B-9025-68BFF99F11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82" y="4386859"/>
            <a:ext cx="2603153" cy="849097"/>
          </a:xfrm>
          <a:prstGeom prst="rect">
            <a:avLst/>
          </a:prstGeom>
        </p:spPr>
      </p:pic>
      <p:pic>
        <p:nvPicPr>
          <p:cNvPr id="19" name="Picture 18" descr="A red and black logo&#10;&#10;Description automatically generated">
            <a:extLst>
              <a:ext uri="{FF2B5EF4-FFF2-40B4-BE49-F238E27FC236}">
                <a16:creationId xmlns:a16="http://schemas.microsoft.com/office/drawing/2014/main" id="{0450D98C-B8DC-8EDE-6D39-AF1E191AE83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55" y="5208781"/>
            <a:ext cx="2146300" cy="9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9161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ae vald">
      <a:dk1>
        <a:srgbClr val="000000"/>
      </a:dk1>
      <a:lt1>
        <a:sysClr val="window" lastClr="FFFFFF"/>
      </a:lt1>
      <a:dk2>
        <a:srgbClr val="A6C3E9"/>
      </a:dk2>
      <a:lt2>
        <a:srgbClr val="E7E6E6"/>
      </a:lt2>
      <a:accent1>
        <a:srgbClr val="193485"/>
      </a:accent1>
      <a:accent2>
        <a:srgbClr val="5E7FC3"/>
      </a:accent2>
      <a:accent3>
        <a:srgbClr val="A5A5A5"/>
      </a:accent3>
      <a:accent4>
        <a:srgbClr val="A6C3E9"/>
      </a:accent4>
      <a:accent5>
        <a:srgbClr val="000000"/>
      </a:accent5>
      <a:accent6>
        <a:srgbClr val="75A5E5"/>
      </a:accent6>
      <a:hlink>
        <a:srgbClr val="305AB0"/>
      </a:hlink>
      <a:folHlink>
        <a:srgbClr val="FFC0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'i kujundu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888</TotalTime>
  <Words>109</Words>
  <Application>Microsoft Macintosh PowerPoint</Application>
  <PresentationFormat>Widescreen</PresentationFormat>
  <Paragraphs>36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 Unicode MS</vt:lpstr>
      <vt:lpstr>Ainslie Norm Book</vt:lpstr>
      <vt:lpstr>Arial</vt:lpstr>
      <vt:lpstr>Calibri</vt:lpstr>
      <vt:lpstr>Office Theme</vt:lpstr>
      <vt:lpstr>Andmepõhise juhtimise efektiivne kasutamine Rae vallas</vt:lpstr>
      <vt:lpstr>PowerPoint Presentation</vt:lpstr>
      <vt:lpstr>Milleks me Rae vallas kasutame andmepõhist juhtimist?</vt:lpstr>
      <vt:lpstr>2022 planeerimise statistika 2</vt:lpstr>
      <vt:lpstr>PowerPoint Presentation</vt:lpstr>
      <vt:lpstr>PowerPoint Presentation</vt:lpstr>
      <vt:lpstr>PowerPoint Presentation</vt:lpstr>
      <vt:lpstr>PowerPoint Presentation</vt:lpstr>
      <vt:lpstr>Kuidas teha andmepõhiseid otsuseid?</vt:lpstr>
      <vt:lpstr>PowerPoint Presentation</vt:lpstr>
      <vt:lpstr>Väljakutsed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Sharker</dc:creator>
  <cp:lastModifiedBy>Anna Õuekallas</cp:lastModifiedBy>
  <cp:revision>144</cp:revision>
  <dcterms:created xsi:type="dcterms:W3CDTF">2016-03-08T09:58:39Z</dcterms:created>
  <dcterms:modified xsi:type="dcterms:W3CDTF">2023-09-19T21:57:30Z</dcterms:modified>
</cp:coreProperties>
</file>