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59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vetica Neue" panose="02000503000000020004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hhrATjV/4zKJNGm/EJVtHVm8uA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72"/>
    <p:restoredTop sz="94643"/>
  </p:normalViewPr>
  <p:slideViewPr>
    <p:cSldViewPr snapToGrid="0">
      <p:cViewPr varScale="1">
        <p:scale>
          <a:sx n="91" d="100"/>
          <a:sy n="91" d="100"/>
        </p:scale>
        <p:origin x="60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7ec677685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7ec677685a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27ec677685a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t-E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4108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4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4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»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»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 rot="5400000">
            <a:off x="2613819" y="-556418"/>
            <a:ext cx="39163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>
            <a:spLocks noGrp="1"/>
          </p:cNvSpPr>
          <p:nvPr>
            <p:ph type="title"/>
          </p:nvPr>
        </p:nvSpPr>
        <p:spPr>
          <a:xfrm rot="5400000">
            <a:off x="5037138" y="1866901"/>
            <a:ext cx="52419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1"/>
          </p:nvPr>
        </p:nvSpPr>
        <p:spPr>
          <a:xfrm rot="5400000">
            <a:off x="846138" y="-114300"/>
            <a:ext cx="52419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9900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Arimo"/>
              <a:buChar char="4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/>
          <p:nvPr/>
        </p:nvSpPr>
        <p:spPr>
          <a:xfrm>
            <a:off x="8458200" y="6400800"/>
            <a:ext cx="53340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u.tlu.ee/e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>
            <a:spLocks noGrp="1"/>
          </p:cNvSpPr>
          <p:nvPr>
            <p:ph type="title"/>
          </p:nvPr>
        </p:nvSpPr>
        <p:spPr>
          <a:xfrm>
            <a:off x="457200" y="2209800"/>
            <a:ext cx="82296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Ülikooli võimalikust panustamisest omavalitsuste andmepõhise juhtimise edendamisse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Google Shape;54;p1"/>
          <p:cNvSpPr txBox="1">
            <a:spLocks noGrp="1"/>
          </p:cNvSpPr>
          <p:nvPr>
            <p:ph type="body" idx="1"/>
          </p:nvPr>
        </p:nvSpPr>
        <p:spPr>
          <a:xfrm>
            <a:off x="457200" y="4365104"/>
            <a:ext cx="8229600" cy="115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Peeter Normak</a:t>
            </a:r>
            <a:endParaRPr dirty="0">
              <a:latin typeface="Helvetica" pitchFamily="2" charset="0"/>
              <a:cs typeface="Times New Roman" panose="02020603050405020304" pitchFamily="18" charset="0"/>
            </a:endParaRPr>
          </a:p>
          <a:p>
            <a:pPr marL="342900" lvl="0" indent="-34290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Tallinna Ülikooli </a:t>
            </a:r>
            <a:r>
              <a:rPr lang="et-EE" dirty="0" err="1">
                <a:latin typeface="Helvetica" pitchFamily="2" charset="0"/>
                <a:cs typeface="Times New Roman" panose="02020603050405020304" pitchFamily="18" charset="0"/>
              </a:rPr>
              <a:t>digitehnoloogiate</a:t>
            </a: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 instituudi direktor</a:t>
            </a:r>
            <a:endParaRPr dirty="0">
              <a:latin typeface="Helvetica" pitchFamily="2" charset="0"/>
              <a:cs typeface="Times New Roman" panose="02020603050405020304" pitchFamily="18" charset="0"/>
            </a:endParaRPr>
          </a:p>
          <a:p>
            <a:pPr marL="342900" lvl="0" indent="-34290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t-EE" dirty="0">
                <a:latin typeface="Helvetica" pitchFamily="2" charset="0"/>
                <a:cs typeface="Times New Roman" panose="02020603050405020304" pitchFamily="18" charset="0"/>
              </a:rPr>
              <a:t>21.09.2023</a:t>
            </a:r>
            <a:endParaRPr dirty="0">
              <a:latin typeface="Helvetica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/>
              <a:t>Näide uutest suundumustest – omavalitsus kui arendusüksus</a:t>
            </a:r>
            <a:endParaRPr dirty="0"/>
          </a:p>
        </p:txBody>
      </p:sp>
      <p:sp>
        <p:nvSpPr>
          <p:cNvPr id="66" name="Google Shape;66;p3"/>
          <p:cNvSpPr txBox="1">
            <a:spLocks noGrp="1"/>
          </p:cNvSpPr>
          <p:nvPr>
            <p:ph type="body" idx="1"/>
          </p:nvPr>
        </p:nvSpPr>
        <p:spPr>
          <a:xfrm>
            <a:off x="611559" y="1196975"/>
            <a:ext cx="8281615" cy="4824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spcBef>
                <a:spcPts val="0"/>
              </a:spcBef>
            </a:pPr>
            <a:r>
              <a:rPr lang="et-EE" dirty="0"/>
              <a:t>Eesti teadus- ja arendustegevuse, innovatsiooni ja ettevõtluse (TAIE) arengukavas 2021-2035 on seatud järgmised ülesanded: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t-EE" sz="1800" dirty="0"/>
              <a:t>Suurendatakse riigi, sh </a:t>
            </a:r>
            <a:r>
              <a:rPr lang="et-EE" sz="1800" b="1" dirty="0"/>
              <a:t>kohalike omavalitsuste </a:t>
            </a:r>
            <a:r>
              <a:rPr lang="et-EE" sz="1800" dirty="0"/>
              <a:t>pädevust ja rolli teadus- ja arendustööde tellija ning uuenduste eestvedajana, sh </a:t>
            </a:r>
            <a:r>
              <a:rPr lang="et-EE" sz="1800" dirty="0" err="1"/>
              <a:t>innovatiivsete</a:t>
            </a:r>
            <a:r>
              <a:rPr lang="et-EE" sz="1800" dirty="0"/>
              <a:t> riigihangete kaudu;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t-EE" sz="1800" dirty="0"/>
              <a:t>Tugevdatakse </a:t>
            </a:r>
            <a:r>
              <a:rPr lang="et-EE" sz="1800" b="1" dirty="0"/>
              <a:t>kohalike omavalitsuste </a:t>
            </a:r>
            <a:r>
              <a:rPr lang="et-EE" sz="1800" dirty="0"/>
              <a:t>ja maakondlike arenduskeskuste rolli ettevõtluskeskkonna arendamisel ja selleks vajalike tingimuste loomisel;</a:t>
            </a:r>
            <a:endParaRPr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t-EE" sz="1800" dirty="0"/>
              <a:t>… toetatakse sobivate spetsialistide väljaõpet ülikoolides, vajaliku taristu arendamist (võrguga liitumine, tööstuspargid, transpordivõimalused) ja koostööd </a:t>
            </a:r>
            <a:r>
              <a:rPr lang="et-EE" sz="1800" b="1" dirty="0"/>
              <a:t>omavalitsustega</a:t>
            </a:r>
            <a:r>
              <a:rPr lang="et-EE" sz="1800" dirty="0"/>
              <a:t>.</a:t>
            </a:r>
            <a:endParaRPr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t-EE" dirty="0"/>
              <a:t>NB! TAIE lisades on kohalikke omavalitsusi mainitud 12 korda.</a:t>
            </a: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t-EE" dirty="0"/>
              <a:t>Samas: </a:t>
            </a:r>
            <a:r>
              <a:rPr lang="et-EE" dirty="0" err="1"/>
              <a:t>OV-te</a:t>
            </a:r>
            <a:r>
              <a:rPr lang="et-EE" dirty="0"/>
              <a:t> arendusalane võimekus on äärmiselt ebaühtlane.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t-EE" dirty="0"/>
              <a:t>Võimekuse-alaseid noppeid OVP deklaratsioonist</a:t>
            </a:r>
            <a:endParaRPr dirty="0"/>
          </a:p>
        </p:txBody>
      </p:sp>
      <p:sp>
        <p:nvSpPr>
          <p:cNvPr id="60" name="Google Shape;60;p2"/>
          <p:cNvSpPr txBox="1">
            <a:spLocks noGrp="1"/>
          </p:cNvSpPr>
          <p:nvPr>
            <p:ph type="body" idx="1"/>
          </p:nvPr>
        </p:nvSpPr>
        <p:spPr>
          <a:xfrm>
            <a:off x="457200" y="1631851"/>
            <a:ext cx="8229600" cy="388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„... </a:t>
            </a:r>
            <a:r>
              <a:rPr lang="et-EE" dirty="0" err="1"/>
              <a:t>KOVide</a:t>
            </a:r>
            <a:r>
              <a:rPr lang="et-EE" dirty="0"/>
              <a:t> andmekogude pidamise ja andmehalduse </a:t>
            </a:r>
            <a:r>
              <a:rPr lang="et-EE" b="1" dirty="0"/>
              <a:t>võimekus</a:t>
            </a:r>
            <a:r>
              <a:rPr lang="et-EE" dirty="0"/>
              <a:t> on madal“ 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“… ebapiisav tähelepanu kohaliku tasandi ametnike </a:t>
            </a:r>
            <a:r>
              <a:rPr lang="et-EE" b="1" dirty="0"/>
              <a:t>andmepädevuse</a:t>
            </a:r>
            <a:r>
              <a:rPr lang="et-EE" dirty="0"/>
              <a:t> suurendamisele …”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“infosüsteemide arendamise alaste hangete läbiviimise </a:t>
            </a:r>
            <a:r>
              <a:rPr lang="et-EE" b="1" dirty="0"/>
              <a:t>võimekus</a:t>
            </a:r>
            <a:r>
              <a:rPr lang="et-EE" dirty="0"/>
              <a:t> on tagasihoidlik”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“avaandmete kasutamise </a:t>
            </a:r>
            <a:r>
              <a:rPr lang="et-EE" b="1" dirty="0"/>
              <a:t>võimekus</a:t>
            </a:r>
            <a:r>
              <a:rPr lang="et-EE" dirty="0"/>
              <a:t> on madal “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t-EE" dirty="0"/>
              <a:t>...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7ec677685a_0_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t-EE" dirty="0"/>
              <a:t>Mida ülikool on teinud omavalitsuste suunal (TLÜ näitel) </a:t>
            </a:r>
            <a:endParaRPr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81;g27ec677685a_0_1"/>
          <p:cNvSpPr txBox="1">
            <a:spLocks noGrp="1"/>
          </p:cNvSpPr>
          <p:nvPr>
            <p:ph type="body" idx="1"/>
          </p:nvPr>
        </p:nvSpPr>
        <p:spPr>
          <a:xfrm>
            <a:off x="123850" y="1193369"/>
            <a:ext cx="8653800" cy="491020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On loonud omavalitsustega koostööd toetavaid institutsioone. 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Pakkunud mikrokraadiprogramme, sh:</a:t>
            </a:r>
            <a:endParaRPr sz="1800" dirty="0"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Kohalik valitsemine </a:t>
            </a:r>
            <a:endParaRPr dirty="0"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Infotehnoloogia tark tellija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Omavalitsuste problemaatikale pühendatud üliõpilastööd, sh</a:t>
            </a:r>
            <a:r>
              <a:rPr lang="en-US" sz="1800" dirty="0"/>
              <a:t>:</a:t>
            </a:r>
            <a:r>
              <a:rPr lang="et-EE" sz="1800" dirty="0"/>
              <a:t> </a:t>
            </a:r>
            <a:endParaRPr sz="1800" dirty="0"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sz="1800" dirty="0"/>
              <a:t> </a:t>
            </a:r>
            <a:r>
              <a:rPr lang="et-EE" dirty="0"/>
              <a:t>Eesti omavalitsuste infotehnoloogia valitsemismudelite analüüs</a:t>
            </a:r>
            <a:endParaRPr dirty="0"/>
          </a:p>
          <a:p>
            <a:pPr marL="804863" lvl="1" indent="-309563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Kohaliku omavalitsuse IT korraldus Kunda linna näitel</a:t>
            </a:r>
            <a:endParaRPr dirty="0"/>
          </a:p>
          <a:p>
            <a:pPr marL="804863" lvl="1" indent="-309563">
              <a:buClr>
                <a:schemeClr val="dk1"/>
              </a:buClr>
              <a:buFont typeface="Helvetica Neue"/>
              <a:buChar char="•"/>
            </a:pPr>
            <a:r>
              <a:rPr lang="et-EE" dirty="0"/>
              <a:t>Digitaalse asjaajamise rakendamise võimalused Eesti omavalitsustes.</a:t>
            </a:r>
          </a:p>
          <a:p>
            <a:pPr marL="804863" lvl="1" indent="-309563">
              <a:buClr>
                <a:schemeClr val="dk1"/>
              </a:buClr>
              <a:buFont typeface="Helvetica Neue"/>
              <a:buChar char="•"/>
            </a:pPr>
            <a:r>
              <a:rPr lang="et-EE" dirty="0" err="1"/>
              <a:t>Mitmetasandilise</a:t>
            </a:r>
            <a:r>
              <a:rPr lang="et-EE" dirty="0"/>
              <a:t> valitsemise rakendamine rohevalla omavalitsusmudeli loomisel Lääne-Harju valla näitel </a:t>
            </a:r>
          </a:p>
          <a:p>
            <a:pPr marL="804863" lvl="1" indent="-309563">
              <a:buClr>
                <a:schemeClr val="dk1"/>
              </a:buClr>
              <a:buFont typeface="Helvetica Neue"/>
              <a:buChar char="•"/>
            </a:pPr>
            <a:r>
              <a:rPr lang="et-EE" dirty="0"/>
              <a:t>Haridusvaldkonna võimalikud arengud üldhariduses Pärnumaa omavalitsuste näitel.</a:t>
            </a:r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</a:pPr>
            <a:r>
              <a:rPr lang="et-EE" dirty="0"/>
              <a:t> Rae vallavalitsuse IT strateegia.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t-EE" sz="1800" dirty="0"/>
              <a:t>Üliõpilaste praktika (digipöörde praktika): eesmärgiks on ülikoolis õpitu rakendamine praktikakoha arendamise eesmärgil; seminar-praktikumid avaliku võimu institutsioonides jne.</a:t>
            </a:r>
            <a:endParaRPr dirty="0"/>
          </a:p>
        </p:txBody>
      </p:sp>
      <p:sp>
        <p:nvSpPr>
          <p:cNvPr id="2" name="Action Button: Forward or Next 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1E3F1B5-3187-8347-BC94-CB40855A6B46}"/>
              </a:ext>
            </a:extLst>
          </p:cNvPr>
          <p:cNvSpPr/>
          <p:nvPr/>
        </p:nvSpPr>
        <p:spPr>
          <a:xfrm>
            <a:off x="7222210" y="1193369"/>
            <a:ext cx="325464" cy="36375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94D7961-6798-604D-A786-167806E9900E}"/>
              </a:ext>
            </a:extLst>
          </p:cNvPr>
          <p:cNvSpPr/>
          <p:nvPr/>
        </p:nvSpPr>
        <p:spPr>
          <a:xfrm>
            <a:off x="3533614" y="2169763"/>
            <a:ext cx="309966" cy="3099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Forward or Next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C382036-5605-D049-AE80-DB0C347C8B2D}"/>
              </a:ext>
            </a:extLst>
          </p:cNvPr>
          <p:cNvSpPr/>
          <p:nvPr/>
        </p:nvSpPr>
        <p:spPr>
          <a:xfrm>
            <a:off x="3688597" y="5501898"/>
            <a:ext cx="325464" cy="3099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Probleeme ja väljakutseid</a:t>
            </a:r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body" idx="1"/>
          </p:nvPr>
        </p:nvSpPr>
        <p:spPr>
          <a:xfrm>
            <a:off x="457200" y="1417638"/>
            <a:ext cx="8229600" cy="409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8300" lvl="0" indent="-368300" algn="l" rt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Ülikooli(de) ja omavalitsuste koostöö on mittesüsteemne, mistõttu ülikoolide poolt pakutav (vt näiteks </a:t>
            </a:r>
            <a:r>
              <a:rPr lang="et-EE" u="sng" dirty="0">
                <a:solidFill>
                  <a:schemeClr val="hlink"/>
                </a:solidFill>
                <a:hlinkClick r:id="rId3"/>
              </a:rPr>
              <a:t>https://www.exu.tlu.ee/et</a:t>
            </a:r>
            <a:r>
              <a:rPr lang="et-EE" dirty="0"/>
              <a:t> ) ja omavalitsuste poolt vajatav/soovitav ei ole piisavas kooskõlas. </a:t>
            </a:r>
            <a:endParaRPr dirty="0"/>
          </a:p>
          <a:p>
            <a:pPr marL="368300" lvl="0" indent="-368300" algn="l" rtl="0">
              <a:spcBef>
                <a:spcPts val="12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Ülikoolisisese ja ülikoolidevahelise omavalitsustega koostöö-alase kogemuse jagamine on vähene.  </a:t>
            </a:r>
            <a:endParaRPr dirty="0"/>
          </a:p>
          <a:p>
            <a:pPr marL="368300" lvl="0" indent="-368300" algn="l" rtl="0">
              <a:spcBef>
                <a:spcPts val="12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Ülikooli(de) jaoks on </a:t>
            </a:r>
            <a:r>
              <a:rPr lang="et-EE" dirty="0" err="1"/>
              <a:t>rahastudmeetmed</a:t>
            </a:r>
            <a:r>
              <a:rPr lang="et-EE" dirty="0"/>
              <a:t> ebapiisavad omavalitsuste arendamisele suunatud probleemide lahendamiseks. Ülikoolide potentsiaal on selles osas selgelt alakasutatud.</a:t>
            </a:r>
            <a:endParaRPr dirty="0"/>
          </a:p>
          <a:p>
            <a:pPr marL="368300" lvl="0" indent="-368300" algn="l" rtl="0">
              <a:spcBef>
                <a:spcPts val="12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Mikrokraadiõpe ja mõned </a:t>
            </a:r>
            <a:r>
              <a:rPr lang="et-EE" dirty="0" err="1"/>
              <a:t>KOV-idele</a:t>
            </a:r>
            <a:r>
              <a:rPr lang="et-EE" dirty="0"/>
              <a:t> huvipakkuvad magistrikavad on tasulised; samas võimalused oma töötajate koolituskulude katmiseks on piiratud.</a:t>
            </a:r>
            <a:endParaRPr dirty="0"/>
          </a:p>
          <a:p>
            <a:pPr marL="457200" lvl="0" indent="-330200" algn="l" rtl="0">
              <a:spcBef>
                <a:spcPts val="400"/>
              </a:spcBef>
              <a:spcAft>
                <a:spcPts val="0"/>
              </a:spcAft>
              <a:buSzPts val="2000"/>
              <a:buFont typeface="Arimo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Täiendavaid ettepanekuid (lisaks deklaratsioonis tooduile)</a:t>
            </a:r>
            <a:endParaRPr/>
          </a:p>
        </p:txBody>
      </p:sp>
      <p:sp>
        <p:nvSpPr>
          <p:cNvPr id="93" name="Google Shape;93;p6"/>
          <p:cNvSpPr txBox="1">
            <a:spLocks noGrp="1"/>
          </p:cNvSpPr>
          <p:nvPr>
            <p:ph type="body" idx="1"/>
          </p:nvPr>
        </p:nvSpPr>
        <p:spPr>
          <a:xfrm>
            <a:off x="457200" y="1072400"/>
            <a:ext cx="8229600" cy="59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Ülikoolides luua mehhanismid omavalitsuste lahendamist vajavate probleemide kaardistamiseks. </a:t>
            </a:r>
            <a:endParaRPr dirty="0"/>
          </a:p>
          <a:p>
            <a:pPr marL="457200" lvl="0" indent="-457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Leida võimalusi omavalitsustöötajate õppekulude katmiseks omavalitsustele huvipakkuvatel ülikoolide õppekavadel, seda nii taseme- kui täienduskoolituses. </a:t>
            </a:r>
            <a:endParaRPr dirty="0"/>
          </a:p>
          <a:p>
            <a:pPr marL="457200" lvl="0" indent="-457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Omavalitsused võiksid rohkem motiveerida oma töötajatel õppimist sobivatel ülikoolide õppekavadel, mille raames oleksid üliõpilastööd (sh lõputöö) pühendatud omavalitsus(t)e jaoks oluliste probleemide lahendamisele.</a:t>
            </a:r>
            <a:endParaRPr dirty="0"/>
          </a:p>
          <a:p>
            <a:pPr marL="457200" lvl="0" indent="-457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 dirty="0"/>
              <a:t>Omavalitsuste tegevust toetavate lahenduste väljatöötamiseks oleks vaja käivitada omaette teadus- ja arendustegevuse meede.</a:t>
            </a:r>
            <a:endParaRPr dirty="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2000"/>
              <a:buFont typeface="Arimo"/>
              <a:buNone/>
            </a:pPr>
            <a:endParaRPr dirty="0"/>
          </a:p>
          <a:p>
            <a:pPr marL="457200" lvl="0" indent="-330200" algn="l" rtl="0">
              <a:spcBef>
                <a:spcPts val="400"/>
              </a:spcBef>
              <a:spcAft>
                <a:spcPts val="0"/>
              </a:spcAft>
              <a:buSzPts val="2000"/>
              <a:buFont typeface="Arimo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436563" y="24923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Tänan!</a:t>
            </a:r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body" idx="1"/>
          </p:nvPr>
        </p:nvSpPr>
        <p:spPr>
          <a:xfrm>
            <a:off x="457200" y="4508500"/>
            <a:ext cx="8229600" cy="100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dirty="0"/>
              <a:t>Omavalitsustega koostöö-alaste institutsioonide näiteid</a:t>
            </a:r>
            <a:endParaRPr dirty="0"/>
          </a:p>
        </p:txBody>
      </p:sp>
      <p:sp>
        <p:nvSpPr>
          <p:cNvPr id="72" name="Google Shape;72;p4"/>
          <p:cNvSpPr txBox="1">
            <a:spLocks noGrp="1"/>
          </p:cNvSpPr>
          <p:nvPr>
            <p:ph type="body" idx="1"/>
          </p:nvPr>
        </p:nvSpPr>
        <p:spPr>
          <a:xfrm>
            <a:off x="457200" y="1659989"/>
            <a:ext cx="8229600" cy="453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5150" lvl="0" indent="-457200">
              <a:buClr>
                <a:schemeClr val="dk1"/>
              </a:buClr>
              <a:buSzPts val="1900"/>
              <a:buFont typeface="+mj-lt"/>
              <a:buAutoNum type="arabicPeriod"/>
            </a:pPr>
            <a:r>
              <a:rPr lang="et-EE" sz="1800" dirty="0"/>
              <a:t>Omavalitsusi ja nende partnereid ühendav koostöövõrgustik MTÜ POLIS, mille kaudu ühendatakse riigi, kohaliku omavalitsuse ning nende liitude, ülikoolide, era- ja kolmanda sektori institutsioonide tegevus, luues  sünergia poliitikute, teadlaste ning praktikute teadmiste ja oskuste vahel. Tänu eelnevale on ellu kutsutud ka Omavalitsuspäev, arutamaks omavalitsuste aktuaalseid probleeme.</a:t>
            </a:r>
          </a:p>
          <a:p>
            <a:pPr marL="565150" lvl="0" indent="-457200">
              <a:spcBef>
                <a:spcPts val="1200"/>
              </a:spcBef>
              <a:buClr>
                <a:schemeClr val="dk1"/>
              </a:buClr>
              <a:buSzPts val="1900"/>
              <a:buFont typeface="+mj-lt"/>
              <a:buAutoNum type="arabicPeriod"/>
            </a:pPr>
            <a:r>
              <a:rPr lang="et-EE" sz="1800" dirty="0"/>
              <a:t>Riigi ja omavalitsuse teadus-ning arenduskeskuse (ROTAK) loomine Tallinna Ülikoolis 2018. aastal. Keskuse eesmärgiks oli luua süsteemne alus riigi, kohaliku omavalitsuse ja ülikoolide jätkusuutliku koostöö ja võimekuste arendamiseks. Paraku </a:t>
            </a:r>
            <a:r>
              <a:rPr lang="et-EE" sz="1800" dirty="0" err="1"/>
              <a:t>vaatamnata</a:t>
            </a:r>
            <a:r>
              <a:rPr lang="et-EE" sz="1800" dirty="0"/>
              <a:t> keskuse </a:t>
            </a:r>
            <a:r>
              <a:rPr lang="en-US" sz="1800" dirty="0" err="1"/>
              <a:t>aktiivsele</a:t>
            </a:r>
            <a:r>
              <a:rPr lang="en-US" sz="1800" dirty="0"/>
              <a:t> </a:t>
            </a:r>
            <a:r>
              <a:rPr lang="et-EE" sz="1800" dirty="0"/>
              <a:t>toimimisele tema tegevus on tänaseks püsiva rahastuse puudumise ning saabunud kriiside tõttu katkenud.</a:t>
            </a:r>
            <a:endParaRPr lang="en-US" sz="1800" dirty="0"/>
          </a:p>
        </p:txBody>
      </p:sp>
      <p:sp>
        <p:nvSpPr>
          <p:cNvPr id="2" name="Action Button: Return 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FF29F450-40A7-B842-9571-B76BE3663D3B}"/>
              </a:ext>
            </a:extLst>
          </p:cNvPr>
          <p:cNvSpPr/>
          <p:nvPr/>
        </p:nvSpPr>
        <p:spPr>
          <a:xfrm>
            <a:off x="7609668" y="5951349"/>
            <a:ext cx="480447" cy="526943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69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Näide mikrokraadist – IT tark tellija</a:t>
            </a:r>
            <a:endParaRPr/>
          </a:p>
        </p:txBody>
      </p:sp>
      <p:sp>
        <p:nvSpPr>
          <p:cNvPr id="105" name="Google Shape;10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Õppekava eesmärk on kujundada teadmised ja oskused organisatsiooni digipöörde kavandamiseks (IKT süsteemide ning protsesside analüüsiks, uute lahenduste kavandamiseks, nende tellimiseks ja juurutamiseks).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t-EE"/>
              <a:t>Õppeained on „Infotehnoloogia juhtimine“ magistrikavast: 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Infotehnoloogia strateegiline juhtimine.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Infosüsteemide kavandamise alused 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Infotehnoloogia töökorraldus ja haldamine.</a:t>
            </a:r>
            <a:endParaRPr/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ts val="2000"/>
              <a:buFont typeface="Arimo"/>
              <a:buAutoNum type="arabicPeriod"/>
            </a:pPr>
            <a:r>
              <a:rPr lang="et-EE"/>
              <a:t>IKT-hanked ja lepingud.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t-EE"/>
              <a:t>Maht 20 ainepunkti.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Action Button: Return 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A4CEA4D-405D-9447-9FB4-115A2F99FC52}"/>
              </a:ext>
            </a:extLst>
          </p:cNvPr>
          <p:cNvSpPr/>
          <p:nvPr/>
        </p:nvSpPr>
        <p:spPr>
          <a:xfrm>
            <a:off x="7076049" y="4994031"/>
            <a:ext cx="464234" cy="422031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/>
              <a:t>Praktikaülesannete näiteid</a:t>
            </a:r>
            <a:endParaRPr/>
          </a:p>
        </p:txBody>
      </p:sp>
      <p:sp>
        <p:nvSpPr>
          <p:cNvPr id="112" name="Google Shape;112;p9"/>
          <p:cNvSpPr txBox="1">
            <a:spLocks noGrp="1"/>
          </p:cNvSpPr>
          <p:nvPr>
            <p:ph type="body" idx="1"/>
          </p:nvPr>
        </p:nvSpPr>
        <p:spPr>
          <a:xfrm>
            <a:off x="457200" y="1412776"/>
            <a:ext cx="8229600" cy="4537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Omavalitsuse või selle mingi asutuse mingi tegevuslõigu analüüs eesmärgiga täiustada selle tegevusprotsesse.</a:t>
            </a:r>
            <a:endParaRPr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Omavalitsuse või mingi selle asutuse tegevusega seonduva uuringu läbiviimine. </a:t>
            </a:r>
            <a:endParaRPr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Osalemine iseseisvate ülesannetega mingi projekti kavandamisel ja/või täitmisel. </a:t>
            </a:r>
            <a:endParaRPr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AutoNum type="arabicPeriod"/>
            </a:pPr>
            <a:r>
              <a:rPr lang="et-EE"/>
              <a:t>Omavalitsuse või mingi(te) tema asutus(t)e jaoks mingite regulatsioonide või muude dokumentide väljatöötamine. </a:t>
            </a:r>
            <a:endParaRPr/>
          </a:p>
        </p:txBody>
      </p:sp>
      <p:sp>
        <p:nvSpPr>
          <p:cNvPr id="2" name="Action Button: Return 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6C850C56-D690-AC49-92A9-46C83395C6AA}"/>
              </a:ext>
            </a:extLst>
          </p:cNvPr>
          <p:cNvSpPr/>
          <p:nvPr/>
        </p:nvSpPr>
        <p:spPr>
          <a:xfrm>
            <a:off x="7484012" y="4698609"/>
            <a:ext cx="478302" cy="52050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LU-e65aa28c453c2e6c3fae41242631467f5">
  <a:themeElements>
    <a:clrScheme name="TLU-e65aa28c453c2e6c3fae41242631467f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657</Words>
  <Application>Microsoft Macintosh PowerPoint</Application>
  <PresentationFormat>On-screen Show (4:3)</PresentationFormat>
  <Paragraphs>60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Times New Roman</vt:lpstr>
      <vt:lpstr>Arimo</vt:lpstr>
      <vt:lpstr>Calibri</vt:lpstr>
      <vt:lpstr>Helvetica Neue</vt:lpstr>
      <vt:lpstr>Arial</vt:lpstr>
      <vt:lpstr>Helvetica</vt:lpstr>
      <vt:lpstr>TLU-e65aa28c453c2e6c3fae41242631467f5</vt:lpstr>
      <vt:lpstr>Ülikooli võimalikust panustamisest omavalitsuste andmepõhise juhtimise edendamisse </vt:lpstr>
      <vt:lpstr>Näide uutest suundumustest – omavalitsus kui arendusüksus</vt:lpstr>
      <vt:lpstr>Võimekuse-alaseid noppeid OVP deklaratsioonist</vt:lpstr>
      <vt:lpstr>Mida ülikool on teinud omavalitsuste suunal (TLÜ näitel)  </vt:lpstr>
      <vt:lpstr>Probleeme ja väljakutseid</vt:lpstr>
      <vt:lpstr>Täiendavaid ettepanekuid (lisaks deklaratsioonis tooduile)</vt:lpstr>
      <vt:lpstr>Tänan!</vt:lpstr>
      <vt:lpstr>Omavalitsustega koostöö-alaste institutsioonide näiteid</vt:lpstr>
      <vt:lpstr>Näide mikrokraadist – IT tark tellija</vt:lpstr>
      <vt:lpstr>Praktikaülesannete näiteid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Ülikooli võimalikust panustamisest omavalitsuste andmepõhise juhtimise edendamisse</dc:title>
  <dc:creator>Test</dc:creator>
  <cp:lastModifiedBy>Peeter Normak</cp:lastModifiedBy>
  <cp:revision>14</cp:revision>
  <dcterms:created xsi:type="dcterms:W3CDTF">2013-02-08T09:37:34Z</dcterms:created>
  <dcterms:modified xsi:type="dcterms:W3CDTF">2023-09-15T06:11:48Z</dcterms:modified>
</cp:coreProperties>
</file>