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640" r:id="rId3"/>
    <p:sldId id="565" r:id="rId4"/>
    <p:sldId id="1207" r:id="rId5"/>
    <p:sldId id="1205" r:id="rId6"/>
    <p:sldId id="645" r:id="rId7"/>
    <p:sldId id="644" r:id="rId8"/>
    <p:sldId id="637" r:id="rId9"/>
    <p:sldId id="641" r:id="rId10"/>
    <p:sldId id="643" r:id="rId11"/>
    <p:sldId id="607" r:id="rId12"/>
    <p:sldId id="632" r:id="rId13"/>
    <p:sldId id="269" r:id="rId14"/>
    <p:sldId id="639" r:id="rId15"/>
    <p:sldId id="268" r:id="rId16"/>
    <p:sldId id="267" r:id="rId17"/>
  </p:sldIdLst>
  <p:sldSz cx="12192000" cy="6858000"/>
  <p:notesSz cx="7104063" cy="10234613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8" cy="513508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8" cy="513508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fld id="{AC12D9D4-5C1E-4DDB-BA81-92E703B7E0A9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1" tIns="47316" rIns="94631" bIns="47316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8"/>
          </a:xfrm>
          <a:prstGeom prst="rect">
            <a:avLst/>
          </a:prstGeom>
        </p:spPr>
        <p:txBody>
          <a:bodyPr vert="horz" lIns="94631" tIns="47316" rIns="94631" bIns="4731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8" cy="513507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8" cy="513507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fld id="{C8842EA4-2BE2-43A8-A456-AAD707918DF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7192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6140E-DAA5-4EFA-9128-EA70910B5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16297-9907-4931-A889-92BF9F9D6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AF80C-4968-48AB-9494-2D796D63C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56AB1-AD6A-48AF-AFB4-D3C6EC37C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ED370-E09F-4583-908E-E9F123A37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1896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B9E9-8217-48AE-9B0F-1D18FC533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4D4D4-0E1D-4181-9A0E-E91F577AA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D4B05-7D77-4E9C-BE40-242879BE5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D5EE6-B5ED-4DB0-8CA9-AAF9A9238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55A26-BA39-42A8-B78A-E2AADAEB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73515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69A7A-7F2F-4F10-97B0-4520F8A5F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698D0-F892-40CA-8418-B4645C5DD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7E9E1-26EA-4D62-93EF-1BD8063EE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4658F-164C-41F3-9AD0-32E7D575C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2CBF3-9517-4C7A-9FE7-574FFF1E4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24556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41B3-F84B-4A7E-AE04-3724E140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3B369-9009-4638-882F-DDFB36EC20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C5E50-0BDA-485E-8EE7-085CEBCD0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D7712-7983-40A8-A5CD-55BA0FBD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380002-8E66-4612-B379-789D6B12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10C0F-02E0-4818-A93F-190D0973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0136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72F9C-C69C-4286-B717-F2EC36EFA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941E1A-F308-49D6-83EE-4D58E7A6F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56AE1-1314-4DF6-9A67-F94960ABC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02CF73-D1CE-41AC-A85C-B1B3F40AC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951BA8-0211-4A19-BEEB-29AC855E17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F7CD07-CA87-4250-8618-1D245E5FB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F72367-77B9-4416-A24A-BF70A50AC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6B84C9-580C-450C-8577-072FFD474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92314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F830-39A5-4FED-AAE4-239C1C561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15AE11-8571-4ED4-A713-9DF201A9B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CD837-0EE2-4031-B12E-BA70AFC0D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E236F-2A2D-4D70-9AA4-9A252DF0B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1999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333224-73BA-4559-9B56-7D6833C6E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CD8956-7A18-49C9-8D02-B2962946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5F571-9A90-4D1D-B8DC-680D1ACC9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10227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91F41-8985-428D-BB17-F7392328B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C631A-39CA-43AB-B1E0-A48BC50C2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D6392-7F81-4C98-834E-608DCAFA3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961DE-B71C-47FD-A928-DE99841CA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9E105-1F66-4B45-8B88-B3A5015AF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6A119-C912-4E07-8A4A-2CC3A2F86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6889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E508F-6B4B-446B-8EF1-E2972CDBA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FB2FA-5533-4F63-97AA-91F472ABF6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BBC31-82BB-44EF-8E4F-F2DA00E1A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BAA4A2-8E0D-4332-9F07-C0E50F9B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078814-E697-4B80-A678-1C30665B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C8544-EF63-458D-B3B7-EF30DB4F8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3967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23087-03E9-41F1-85B2-DB70EB83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3B181D-FC92-49E4-A77F-CE7E0CFBF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612B8-B3C9-4DD1-BEE6-EF1FD974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793A1-86E8-4FF6-BBEA-336569BA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A43E4-9DEF-4710-9093-B609D3298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3824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49BC44-E6B1-421D-9ED0-DBA225B512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A45B6-CCD7-4EFC-994D-F865C7004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486D2-D0B6-4F11-96DF-E71B391EF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34007-B994-44F9-9A41-94622EEB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A926B-A2A8-4A4F-9C8B-371CB8309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3898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902833-AD3A-4510-BB47-4D8312043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3AD17-942C-40FD-B1F7-D1052C2CA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BAC71-5D00-4851-AE9E-182195B2E0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5B15D-EFFD-4FDC-ABD0-5141897248C7}" type="datetimeFigureOut">
              <a:rPr lang="et-EE" smtClean="0"/>
              <a:t>18.09.2023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DBD11-D7A6-4AF5-8538-069583DF0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C2A13-9A76-4C8A-9989-BFC3DDC8F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69A65-8B04-4767-9152-AEF08D1828C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7163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haldus.taltech.ee/sites/default/files/news-image/TalTech_logo_valge.png?_ga=2.132762954.518347244.1663567510-1664610532.1556453282">
            <a:extLst>
              <a:ext uri="{FF2B5EF4-FFF2-40B4-BE49-F238E27FC236}">
                <a16:creationId xmlns:a16="http://schemas.microsoft.com/office/drawing/2014/main" id="{0BC14078-A03B-4BF0-8DDC-D6CFA606A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0" y="129871"/>
            <a:ext cx="1531508" cy="106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19C007-F71C-4B07-AA74-E623AC5FCACB}"/>
              </a:ext>
            </a:extLst>
          </p:cNvPr>
          <p:cNvSpPr/>
          <p:nvPr/>
        </p:nvSpPr>
        <p:spPr>
          <a:xfrm>
            <a:off x="202308" y="1351508"/>
            <a:ext cx="937669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8800" dirty="0" err="1">
                <a:solidFill>
                  <a:schemeClr val="bg1"/>
                </a:solidFill>
              </a:rPr>
              <a:t>Tehisintellekti</a:t>
            </a:r>
            <a:r>
              <a:rPr lang="fi-FI" sz="8800" b="1" dirty="0" err="1">
                <a:solidFill>
                  <a:schemeClr val="bg1"/>
                </a:solidFill>
              </a:rPr>
              <a:t>ga</a:t>
            </a:r>
            <a:r>
              <a:rPr lang="fi-FI" sz="8800" dirty="0">
                <a:solidFill>
                  <a:schemeClr val="bg1"/>
                </a:solidFill>
              </a:rPr>
              <a:t> </a:t>
            </a:r>
            <a:r>
              <a:rPr lang="fi-FI" sz="8800" dirty="0" err="1">
                <a:solidFill>
                  <a:schemeClr val="bg1"/>
                </a:solidFill>
              </a:rPr>
              <a:t>juhtimine</a:t>
            </a:r>
            <a:r>
              <a:rPr lang="fi-FI" sz="8800" dirty="0">
                <a:solidFill>
                  <a:schemeClr val="bg1"/>
                </a:solidFill>
              </a:rPr>
              <a:t>:</a:t>
            </a:r>
            <a:br>
              <a:rPr lang="et-EE" sz="8800" dirty="0">
                <a:solidFill>
                  <a:schemeClr val="bg1"/>
                </a:solidFill>
              </a:rPr>
            </a:br>
            <a:r>
              <a:rPr lang="et-EE" sz="8800" dirty="0">
                <a:solidFill>
                  <a:schemeClr val="bg1"/>
                </a:solidFill>
              </a:rPr>
              <a:t>h</a:t>
            </a:r>
            <a:r>
              <a:rPr lang="fi-FI" sz="8800" dirty="0" err="1">
                <a:solidFill>
                  <a:schemeClr val="bg1"/>
                </a:solidFill>
              </a:rPr>
              <a:t>irm</a:t>
            </a:r>
            <a:r>
              <a:rPr lang="fi-FI" sz="8800" dirty="0">
                <a:solidFill>
                  <a:schemeClr val="bg1"/>
                </a:solidFill>
              </a:rPr>
              <a:t> ja lootus</a:t>
            </a:r>
            <a:endParaRPr lang="et-EE" sz="8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FF338-55FA-4F5F-AE62-439BE5CE6382}"/>
              </a:ext>
            </a:extLst>
          </p:cNvPr>
          <p:cNvSpPr txBox="1"/>
          <p:nvPr/>
        </p:nvSpPr>
        <p:spPr>
          <a:xfrm>
            <a:off x="202308" y="5840928"/>
            <a:ext cx="1758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800" dirty="0">
                <a:solidFill>
                  <a:schemeClr val="bg1"/>
                </a:solidFill>
              </a:rPr>
              <a:t>INNAR LIIV</a:t>
            </a:r>
          </a:p>
        </p:txBody>
      </p:sp>
    </p:spTree>
    <p:extLst>
      <p:ext uri="{BB962C8B-B14F-4D97-AF65-F5344CB8AC3E}">
        <p14:creationId xmlns:p14="http://schemas.microsoft.com/office/powerpoint/2010/main" val="350591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E34A-5928-483A-9BB6-E70DDBA8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HIRM: ROBOTID TULEVAD JA VÕTAVAD MEIE TÖÖ ÄRA (JA TAPAVAD MEID ÄRA)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6E27E-D147-4355-BAFC-7CFA5EE5B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4400" dirty="0"/>
              <a:t>Juhti ei asenda AI, vaid konkurent, kes kasutab </a:t>
            </a:r>
            <a:r>
              <a:rPr lang="et-EE" sz="4400" dirty="0" err="1"/>
              <a:t>AI-d</a:t>
            </a:r>
            <a:endParaRPr lang="fi-FI" sz="4400" dirty="0"/>
          </a:p>
          <a:p>
            <a:r>
              <a:rPr lang="et-EE" sz="4400" dirty="0"/>
              <a:t>AI vajab juhti ja paremaid andmeid</a:t>
            </a:r>
          </a:p>
          <a:p>
            <a:r>
              <a:rPr lang="et-EE" sz="4400" dirty="0"/>
              <a:t>K</a:t>
            </a:r>
            <a:r>
              <a:rPr lang="fi-FI" sz="4400" dirty="0" err="1"/>
              <a:t>elle</a:t>
            </a:r>
            <a:r>
              <a:rPr lang="fi-FI" sz="4400" dirty="0"/>
              <a:t> </a:t>
            </a:r>
            <a:r>
              <a:rPr lang="fi-FI" sz="4400" dirty="0" err="1"/>
              <a:t>asi</a:t>
            </a:r>
            <a:r>
              <a:rPr lang="fi-FI" sz="4400" dirty="0"/>
              <a:t>? „</a:t>
            </a:r>
            <a:r>
              <a:rPr lang="et-EE" sz="4400" dirty="0"/>
              <a:t>K</a:t>
            </a:r>
            <a:r>
              <a:rPr lang="fi-FI" sz="4400" dirty="0" err="1"/>
              <a:t>eda</a:t>
            </a:r>
            <a:r>
              <a:rPr lang="fi-FI" sz="4400" dirty="0"/>
              <a:t> </a:t>
            </a:r>
            <a:r>
              <a:rPr lang="fi-FI" sz="4400" dirty="0" err="1"/>
              <a:t>kotib</a:t>
            </a:r>
            <a:r>
              <a:rPr lang="fi-FI" sz="4400" dirty="0"/>
              <a:t>"?</a:t>
            </a:r>
            <a:r>
              <a:rPr lang="et-EE" sz="4400" dirty="0"/>
              <a:t> E</a:t>
            </a:r>
            <a:r>
              <a:rPr lang="fi-FI" sz="4400" dirty="0"/>
              <a:t>i ole </a:t>
            </a:r>
            <a:r>
              <a:rPr lang="et-EE" sz="4400" dirty="0"/>
              <a:t>IT</a:t>
            </a:r>
            <a:r>
              <a:rPr lang="fi-FI" sz="4400" dirty="0"/>
              <a:t>-</a:t>
            </a:r>
            <a:r>
              <a:rPr lang="fi-FI" sz="4400" dirty="0" err="1"/>
              <a:t>spetsi</a:t>
            </a:r>
            <a:r>
              <a:rPr lang="fi-FI" sz="4400" dirty="0"/>
              <a:t>, </a:t>
            </a:r>
            <a:r>
              <a:rPr lang="fi-FI" sz="4400" dirty="0" err="1"/>
              <a:t>vaid</a:t>
            </a:r>
            <a:r>
              <a:rPr lang="fi-FI" sz="4400" dirty="0"/>
              <a:t> </a:t>
            </a:r>
            <a:r>
              <a:rPr lang="fi-FI" sz="4400" dirty="0" err="1"/>
              <a:t>juhi</a:t>
            </a:r>
            <a:r>
              <a:rPr lang="fi-FI" sz="4400" dirty="0"/>
              <a:t> </a:t>
            </a:r>
            <a:r>
              <a:rPr lang="fi-FI" sz="4400" dirty="0" err="1"/>
              <a:t>asi</a:t>
            </a:r>
            <a:endParaRPr lang="et-EE" sz="4400" dirty="0"/>
          </a:p>
          <a:p>
            <a:r>
              <a:rPr lang="et-EE" sz="4400" dirty="0"/>
              <a:t>Poliitika: mikrosihtimisest 1:1 veenmiseni</a:t>
            </a:r>
          </a:p>
        </p:txBody>
      </p:sp>
    </p:spTree>
    <p:extLst>
      <p:ext uri="{BB962C8B-B14F-4D97-AF65-F5344CB8AC3E}">
        <p14:creationId xmlns:p14="http://schemas.microsoft.com/office/powerpoint/2010/main" val="2100984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AAD75925-274A-4955-9FB8-A398352CF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12192000" cy="8001000"/>
          </a:xfrm>
          <a:prstGeom prst="rect">
            <a:avLst/>
          </a:prstGeom>
        </p:spPr>
      </p:pic>
      <p:sp>
        <p:nvSpPr>
          <p:cNvPr id="4" name="Ristkülik 3">
            <a:extLst>
              <a:ext uri="{FF2B5EF4-FFF2-40B4-BE49-F238E27FC236}">
                <a16:creationId xmlns:a16="http://schemas.microsoft.com/office/drawing/2014/main" id="{7D3C5C59-529B-492B-AC5F-D4EBB8399430}"/>
              </a:ext>
            </a:extLst>
          </p:cNvPr>
          <p:cNvSpPr/>
          <p:nvPr/>
        </p:nvSpPr>
        <p:spPr>
          <a:xfrm>
            <a:off x="194000" y="6349484"/>
            <a:ext cx="6656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Source: https://twitter.com/barterpaul/status/928266337339805696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AEB807-844C-4D7D-A377-E9A1E5AE1090}"/>
              </a:ext>
            </a:extLst>
          </p:cNvPr>
          <p:cNvSpPr txBox="1"/>
          <p:nvPr/>
        </p:nvSpPr>
        <p:spPr>
          <a:xfrm>
            <a:off x="0" y="-1307366"/>
            <a:ext cx="902798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>
                <a:solidFill>
                  <a:schemeClr val="bg1"/>
                </a:solidFill>
              </a:rPr>
              <a:t>KUS ON VÄÄRTUS?</a:t>
            </a:r>
            <a:endParaRPr lang="en-US" sz="8800" b="1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C31F80-3639-878F-7D8C-F21F8575F330}"/>
              </a:ext>
            </a:extLst>
          </p:cNvPr>
          <p:cNvSpPr txBox="1"/>
          <p:nvPr/>
        </p:nvSpPr>
        <p:spPr>
          <a:xfrm>
            <a:off x="9534157" y="3166410"/>
            <a:ext cx="265784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/>
              <a:t>KUS ON</a:t>
            </a:r>
            <a:br>
              <a:rPr lang="en-GB" sz="4400" b="1" dirty="0"/>
            </a:br>
            <a:r>
              <a:rPr lang="en-GB" sz="4400" b="1" dirty="0"/>
              <a:t>VÄÄRTUS?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53560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 descr="Pilt, millel on kujutatud tekst, järjekord, kuvatõmmis, diagramm&#10;&#10;Kirjeldus on genereeritud automaatselt">
            <a:extLst>
              <a:ext uri="{FF2B5EF4-FFF2-40B4-BE49-F238E27FC236}">
                <a16:creationId xmlns:a16="http://schemas.microsoft.com/office/drawing/2014/main" id="{9DB8977B-32DD-3CB6-2E01-CF39A0E71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50" y="-2095500"/>
            <a:ext cx="9695985" cy="895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BC8948-9424-4FB7-86C4-C453E7F06238}"/>
              </a:ext>
            </a:extLst>
          </p:cNvPr>
          <p:cNvSpPr/>
          <p:nvPr/>
        </p:nvSpPr>
        <p:spPr>
          <a:xfrm>
            <a:off x="969773" y="3665368"/>
            <a:ext cx="1322773" cy="497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KÄEKIRJA MÕISTMINE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D567A-15E1-4E8C-82EC-C4F7555F3D73}"/>
              </a:ext>
            </a:extLst>
          </p:cNvPr>
          <p:cNvSpPr/>
          <p:nvPr/>
        </p:nvSpPr>
        <p:spPr>
          <a:xfrm>
            <a:off x="2442697" y="3551068"/>
            <a:ext cx="1322773" cy="4971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KÕNE MÕISTMINE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6C117F-5E57-43FC-BE87-A79722DAF0B3}"/>
              </a:ext>
            </a:extLst>
          </p:cNvPr>
          <p:cNvSpPr/>
          <p:nvPr/>
        </p:nvSpPr>
        <p:spPr>
          <a:xfrm>
            <a:off x="4074624" y="3416793"/>
            <a:ext cx="1322773" cy="4971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PILDI MÕISTMINE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E5EEBD-3534-4CC2-A28A-749937FD6052}"/>
              </a:ext>
            </a:extLst>
          </p:cNvPr>
          <p:cNvSpPr/>
          <p:nvPr/>
        </p:nvSpPr>
        <p:spPr>
          <a:xfrm>
            <a:off x="5975871" y="3292968"/>
            <a:ext cx="1322773" cy="497150"/>
          </a:xfrm>
          <a:prstGeom prst="rect">
            <a:avLst/>
          </a:prstGeom>
          <a:solidFill>
            <a:srgbClr val="FD5D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LOETU MÕISTMINE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45F129-2919-471F-8E54-8D206648DA15}"/>
              </a:ext>
            </a:extLst>
          </p:cNvPr>
          <p:cNvSpPr/>
          <p:nvPr/>
        </p:nvSpPr>
        <p:spPr>
          <a:xfrm>
            <a:off x="6983673" y="2727802"/>
            <a:ext cx="1322773" cy="497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KEELELINE ARUSAAM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196949-50E5-485C-B787-B44193AF1571}"/>
              </a:ext>
            </a:extLst>
          </p:cNvPr>
          <p:cNvSpPr/>
          <p:nvPr/>
        </p:nvSpPr>
        <p:spPr>
          <a:xfrm>
            <a:off x="7749835" y="2132675"/>
            <a:ext cx="1322773" cy="4971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>
                <a:solidFill>
                  <a:schemeClr val="tx1"/>
                </a:solidFill>
              </a:rPr>
              <a:t>„TALUPOJA TARKUS“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E4557F-B156-4D29-BC1A-18A7541C7F2A}"/>
              </a:ext>
            </a:extLst>
          </p:cNvPr>
          <p:cNvSpPr txBox="1"/>
          <p:nvPr/>
        </p:nvSpPr>
        <p:spPr>
          <a:xfrm>
            <a:off x="9158333" y="1058918"/>
            <a:ext cx="2684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</a:rPr>
              <a:t>PÕHIKOOLI MATEMAATIKA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5C80B0-9BE9-400A-961E-8AD3830EEC13}"/>
              </a:ext>
            </a:extLst>
          </p:cNvPr>
          <p:cNvSpPr txBox="1"/>
          <p:nvPr/>
        </p:nvSpPr>
        <p:spPr>
          <a:xfrm>
            <a:off x="9063083" y="1235423"/>
            <a:ext cx="229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rgbClr val="FD5D6C"/>
                </a:solidFill>
              </a:rPr>
              <a:t>PROGRAMMEERIMINE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9B90A-7B75-4269-9945-EC77625597A5}"/>
              </a:ext>
            </a:extLst>
          </p:cNvPr>
          <p:cNvSpPr txBox="1"/>
          <p:nvPr/>
        </p:nvSpPr>
        <p:spPr>
          <a:xfrm>
            <a:off x="1360800" y="32591"/>
            <a:ext cx="27011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000" b="1" u="sng" dirty="0"/>
              <a:t>MIS SEIS ON?</a:t>
            </a:r>
            <a:br>
              <a:rPr lang="et-EE" sz="2000" b="1" u="sng" dirty="0"/>
            </a:br>
            <a:r>
              <a:rPr lang="et-EE" sz="2000" b="1" u="sng" dirty="0"/>
              <a:t>INIMVÕIMEKUS = 100%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8C3B71-E60F-0EBD-F17B-2B382803AE00}"/>
              </a:ext>
            </a:extLst>
          </p:cNvPr>
          <p:cNvSpPr txBox="1"/>
          <p:nvPr/>
        </p:nvSpPr>
        <p:spPr>
          <a:xfrm>
            <a:off x="9608091" y="3498919"/>
            <a:ext cx="247830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b="1" dirty="0"/>
              <a:t>MIKS</a:t>
            </a:r>
            <a:br>
              <a:rPr lang="en-GB" sz="6600" b="1" dirty="0"/>
            </a:br>
            <a:r>
              <a:rPr lang="en-GB" sz="6600" b="1" dirty="0"/>
              <a:t>TÄNA?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191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0912-BCF0-D55E-80B0-C447EE3CB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November 30: </a:t>
            </a:r>
            <a:r>
              <a:rPr lang="en-GB" b="1" dirty="0" err="1"/>
              <a:t>Uus</a:t>
            </a:r>
            <a:r>
              <a:rPr lang="en-GB" b="1" dirty="0"/>
              <a:t> </a:t>
            </a:r>
            <a:r>
              <a:rPr lang="en-GB" b="1" dirty="0" err="1"/>
              <a:t>tasuta</a:t>
            </a:r>
            <a:r>
              <a:rPr lang="en-GB" b="1" dirty="0"/>
              <a:t> </a:t>
            </a:r>
            <a:r>
              <a:rPr lang="en-GB" b="1" dirty="0" err="1"/>
              <a:t>töötaja</a:t>
            </a:r>
            <a:r>
              <a:rPr lang="en-GB" b="1" dirty="0"/>
              <a:t> </a:t>
            </a:r>
            <a:r>
              <a:rPr lang="en-GB" b="1" dirty="0" err="1"/>
              <a:t>ChatGPT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8F2C5-3CE2-087D-263C-F80B15AA8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err="1"/>
              <a:t>Keskpäraselt</a:t>
            </a:r>
            <a:r>
              <a:rPr lang="en-GB" sz="3600" dirty="0"/>
              <a:t> </a:t>
            </a:r>
            <a:r>
              <a:rPr lang="en-GB" sz="3600" dirty="0" err="1"/>
              <a:t>või</a:t>
            </a:r>
            <a:r>
              <a:rPr lang="en-GB" sz="3600" dirty="0"/>
              <a:t> </a:t>
            </a:r>
            <a:r>
              <a:rPr lang="en-GB" sz="3600" dirty="0" err="1"/>
              <a:t>nõrgalt</a:t>
            </a:r>
            <a:r>
              <a:rPr lang="en-GB" sz="3600" dirty="0"/>
              <a:t> </a:t>
            </a:r>
            <a:r>
              <a:rPr lang="en-GB" sz="3600" dirty="0" err="1"/>
              <a:t>sooritanud</a:t>
            </a:r>
            <a:r>
              <a:rPr lang="en-GB" sz="3600" dirty="0"/>
              <a:t> </a:t>
            </a:r>
            <a:r>
              <a:rPr lang="en-GB" sz="3600" dirty="0" err="1"/>
              <a:t>ära</a:t>
            </a:r>
            <a:r>
              <a:rPr lang="en-GB" sz="3600" dirty="0"/>
              <a:t>:</a:t>
            </a:r>
          </a:p>
          <a:p>
            <a:endParaRPr lang="en-GB" sz="3600" dirty="0"/>
          </a:p>
          <a:p>
            <a:endParaRPr lang="en-GB" sz="3600" dirty="0"/>
          </a:p>
          <a:p>
            <a:endParaRPr lang="en-GB" sz="3600" dirty="0"/>
          </a:p>
          <a:p>
            <a:pPr marL="0" indent="0">
              <a:buNone/>
            </a:pPr>
            <a:r>
              <a:rPr lang="en-GB" sz="3600" dirty="0"/>
              <a:t>+ </a:t>
            </a:r>
            <a:r>
              <a:rPr lang="en-GB" sz="3600" dirty="0" err="1"/>
              <a:t>TalTech</a:t>
            </a:r>
            <a:r>
              <a:rPr lang="en-GB" sz="3600" dirty="0"/>
              <a:t> </a:t>
            </a:r>
            <a:r>
              <a:rPr lang="en-GB" sz="3600" dirty="0" err="1"/>
              <a:t>andmebaaside</a:t>
            </a:r>
            <a:r>
              <a:rPr lang="en-GB" sz="3600" dirty="0"/>
              <a:t> </a:t>
            </a:r>
            <a:r>
              <a:rPr lang="en-GB" sz="3600" dirty="0" err="1"/>
              <a:t>aine</a:t>
            </a:r>
            <a:r>
              <a:rPr lang="en-GB" sz="3600" dirty="0"/>
              <a:t> </a:t>
            </a:r>
            <a:r>
              <a:rPr lang="en-GB" sz="3600" dirty="0" err="1"/>
              <a:t>hindele</a:t>
            </a:r>
            <a:r>
              <a:rPr lang="en-GB" sz="3600" dirty="0"/>
              <a:t> 3 </a:t>
            </a:r>
            <a:r>
              <a:rPr lang="en-GB" sz="3600" dirty="0" err="1"/>
              <a:t>ja</a:t>
            </a:r>
            <a:r>
              <a:rPr lang="en-GB" sz="3600" dirty="0"/>
              <a:t> </a:t>
            </a:r>
            <a:r>
              <a:rPr lang="en-GB" sz="3600" dirty="0" err="1"/>
              <a:t>lugu</a:t>
            </a:r>
            <a:r>
              <a:rPr lang="en-GB" sz="3600" dirty="0"/>
              <a:t> </a:t>
            </a:r>
            <a:r>
              <a:rPr lang="en-GB" sz="3600" dirty="0" err="1"/>
              <a:t>Sirpi</a:t>
            </a:r>
            <a:r>
              <a:rPr lang="en-GB" sz="3600" dirty="0"/>
              <a:t>.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 err="1"/>
              <a:t>Proovi</a:t>
            </a:r>
            <a:r>
              <a:rPr lang="en-GB" sz="3600" dirty="0"/>
              <a:t> </a:t>
            </a:r>
            <a:r>
              <a:rPr lang="en-GB" sz="3600" dirty="0" err="1"/>
              <a:t>järele</a:t>
            </a:r>
            <a:r>
              <a:rPr lang="en-GB" sz="3600" dirty="0"/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A4BB6-DC62-3D4B-9673-55766BA22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23172"/>
            <a:ext cx="8658225" cy="1628775"/>
          </a:xfrm>
          <a:prstGeom prst="rect">
            <a:avLst/>
          </a:prstGeom>
        </p:spPr>
      </p:pic>
      <p:cxnSp>
        <p:nvCxnSpPr>
          <p:cNvPr id="6" name="Sirgkonnektor 5">
            <a:extLst>
              <a:ext uri="{FF2B5EF4-FFF2-40B4-BE49-F238E27FC236}">
                <a16:creationId xmlns:a16="http://schemas.microsoft.com/office/drawing/2014/main" id="{89F9960D-2BD8-8CEA-A035-911C8465892D}"/>
              </a:ext>
            </a:extLst>
          </p:cNvPr>
          <p:cNvCxnSpPr/>
          <p:nvPr/>
        </p:nvCxnSpPr>
        <p:spPr>
          <a:xfrm>
            <a:off x="6640497" y="754603"/>
            <a:ext cx="1553592" cy="5504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irgkonnektor 6">
            <a:extLst>
              <a:ext uri="{FF2B5EF4-FFF2-40B4-BE49-F238E27FC236}">
                <a16:creationId xmlns:a16="http://schemas.microsoft.com/office/drawing/2014/main" id="{C00D546C-1241-CA4B-CEAA-390ABA248F14}"/>
              </a:ext>
            </a:extLst>
          </p:cNvPr>
          <p:cNvCxnSpPr>
            <a:cxnSpLocks/>
          </p:cNvCxnSpPr>
          <p:nvPr/>
        </p:nvCxnSpPr>
        <p:spPr>
          <a:xfrm flipV="1">
            <a:off x="6667131" y="834503"/>
            <a:ext cx="1482571" cy="4204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69B360B-112A-A0ED-9F60-4F3594748F85}"/>
              </a:ext>
            </a:extLst>
          </p:cNvPr>
          <p:cNvSpPr txBox="1"/>
          <p:nvPr/>
        </p:nvSpPr>
        <p:spPr>
          <a:xfrm>
            <a:off x="6871317" y="358056"/>
            <a:ext cx="2097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PRAKTIKANT</a:t>
            </a:r>
          </a:p>
        </p:txBody>
      </p:sp>
    </p:spTree>
    <p:extLst>
      <p:ext uri="{BB962C8B-B14F-4D97-AF65-F5344CB8AC3E}">
        <p14:creationId xmlns:p14="http://schemas.microsoft.com/office/powerpoint/2010/main" val="57695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bstackcdn.com/image/fetch/f_auto,q_auto:good,fl_progressive:steep/https%3A%2F%2Fsubstack-post-media.s3.amazonaws.com%2Fpublic%2Fimages%2F1d0dcea1-a78d-49f6-8410-c356f71aa535_1756x1120.png">
            <a:extLst>
              <a:ext uri="{FF2B5EF4-FFF2-40B4-BE49-F238E27FC236}">
                <a16:creationId xmlns:a16="http://schemas.microsoft.com/office/drawing/2014/main" id="{0648416F-CC37-4498-8782-79EF5675E00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585" y="1825626"/>
            <a:ext cx="6822277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C4E2B09-31AF-407A-BCDD-42E04DAFC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Eelmine nädal </a:t>
            </a:r>
            <a:r>
              <a:rPr lang="et-EE" dirty="0" err="1"/>
              <a:t>Harvard,MIT,BCG,Wharton</a:t>
            </a:r>
            <a:endParaRPr lang="et-E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7EFD4E-3CC0-4EF5-BB14-4C0D1DB90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51377" cy="4351338"/>
          </a:xfrm>
        </p:spPr>
        <p:txBody>
          <a:bodyPr>
            <a:normAutofit/>
          </a:bodyPr>
          <a:lstStyle/>
          <a:p>
            <a:r>
              <a:rPr lang="et-EE" sz="4000" dirty="0"/>
              <a:t>AI koostöös saadi valmis </a:t>
            </a:r>
            <a:r>
              <a:rPr lang="et-EE" sz="4000" b="1" dirty="0"/>
              <a:t>12.2% </a:t>
            </a:r>
            <a:r>
              <a:rPr lang="et-EE" sz="4000" dirty="0"/>
              <a:t>rohkem töid</a:t>
            </a:r>
          </a:p>
          <a:p>
            <a:r>
              <a:rPr lang="et-EE" sz="4000" dirty="0"/>
              <a:t>Lõpetati ülesanded </a:t>
            </a:r>
            <a:r>
              <a:rPr lang="et-EE" sz="4000" b="1" dirty="0"/>
              <a:t>25.1%</a:t>
            </a:r>
            <a:r>
              <a:rPr lang="et-EE" sz="4000" dirty="0"/>
              <a:t> kiiremini</a:t>
            </a:r>
          </a:p>
          <a:p>
            <a:r>
              <a:rPr lang="et-EE" sz="4000" dirty="0"/>
              <a:t>Tulemused </a:t>
            </a:r>
            <a:r>
              <a:rPr lang="et-EE" sz="4000" b="1" dirty="0"/>
              <a:t>40%</a:t>
            </a:r>
            <a:r>
              <a:rPr lang="et-EE" sz="4000" dirty="0"/>
              <a:t> kvaliteetsemad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6E5971-F519-4618-A1D4-1F72271670F4}"/>
              </a:ext>
            </a:extLst>
          </p:cNvPr>
          <p:cNvSpPr/>
          <p:nvPr/>
        </p:nvSpPr>
        <p:spPr>
          <a:xfrm>
            <a:off x="5364622" y="6492875"/>
            <a:ext cx="7578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dirty="0"/>
              <a:t>Allikas: https://papers.ssrn.com/sol3/papers.cfm?abstract_id=4573321</a:t>
            </a:r>
          </a:p>
        </p:txBody>
      </p:sp>
    </p:spTree>
    <p:extLst>
      <p:ext uri="{BB962C8B-B14F-4D97-AF65-F5344CB8AC3E}">
        <p14:creationId xmlns:p14="http://schemas.microsoft.com/office/powerpoint/2010/main" val="3518022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69F43-089A-49D9-A750-AFBEB9DF1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t-EE" sz="6000" dirty="0"/>
              <a:t>TÄNA TRIAAŽIÕDE </a:t>
            </a:r>
            <a:r>
              <a:rPr lang="et-EE" sz="6000" dirty="0" err="1">
                <a:solidFill>
                  <a:srgbClr val="FF0000"/>
                </a:solidFill>
              </a:rPr>
              <a:t>EMOs</a:t>
            </a:r>
            <a:br>
              <a:rPr lang="et-EE" sz="6000" dirty="0"/>
            </a:br>
            <a:r>
              <a:rPr lang="et-EE" sz="6000" dirty="0"/>
              <a:t>HOMME TRIAAŽIVEND </a:t>
            </a:r>
            <a:r>
              <a:rPr lang="et-EE" sz="6000" dirty="0" err="1">
                <a:solidFill>
                  <a:srgbClr val="00B050"/>
                </a:solidFill>
              </a:rPr>
              <a:t>KOVis</a:t>
            </a:r>
            <a:endParaRPr lang="et-EE" sz="6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t-EE" sz="6000" dirty="0"/>
          </a:p>
          <a:p>
            <a:pPr marL="0" indent="0">
              <a:buNone/>
            </a:pPr>
            <a:r>
              <a:rPr lang="et-EE" sz="6000" dirty="0"/>
              <a:t>(Kas pöördumist peaks lahendama AI või inimene?)</a:t>
            </a:r>
          </a:p>
        </p:txBody>
      </p:sp>
    </p:spTree>
    <p:extLst>
      <p:ext uri="{BB962C8B-B14F-4D97-AF65-F5344CB8AC3E}">
        <p14:creationId xmlns:p14="http://schemas.microsoft.com/office/powerpoint/2010/main" val="11987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>
            <a:extLst>
              <a:ext uri="{FF2B5EF4-FFF2-40B4-BE49-F238E27FC236}">
                <a16:creationId xmlns:a16="http://schemas.microsoft.com/office/drawing/2014/main" id="{0930FD20-E8B2-4D2C-A84C-FBD1711F4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00" y="196142"/>
            <a:ext cx="8208925" cy="6661858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F99354B1-FDF1-4579-91A2-3BF5545DB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567" y="1984548"/>
            <a:ext cx="7206641" cy="3209338"/>
          </a:xfrm>
        </p:spPr>
        <p:txBody>
          <a:bodyPr>
            <a:normAutofit fontScale="90000"/>
          </a:bodyPr>
          <a:lstStyle/>
          <a:p>
            <a:r>
              <a:rPr lang="en-GB" sz="7200" dirty="0" err="1"/>
              <a:t>Tuleviku</a:t>
            </a:r>
            <a:r>
              <a:rPr lang="en-GB" sz="7200" u="sng" dirty="0" err="1"/>
              <a:t>trend</a:t>
            </a:r>
            <a:r>
              <a:rPr lang="en-GB" sz="7200" dirty="0"/>
              <a:t> on </a:t>
            </a:r>
            <a:r>
              <a:rPr lang="et-EE" sz="7200" dirty="0"/>
              <a:t>AI &amp; </a:t>
            </a:r>
            <a:r>
              <a:rPr lang="en-GB" sz="7200" dirty="0" err="1"/>
              <a:t>andmete-põhise</a:t>
            </a:r>
            <a:r>
              <a:rPr lang="en-GB" sz="7200" dirty="0"/>
              <a:t> </a:t>
            </a:r>
            <a:r>
              <a:rPr lang="en-GB" sz="7200" dirty="0" err="1"/>
              <a:t>innovatsiooniga</a:t>
            </a:r>
            <a:r>
              <a:rPr lang="en-GB" sz="7200" dirty="0"/>
              <a:t> </a:t>
            </a:r>
            <a:r>
              <a:rPr lang="en-GB" sz="7200" dirty="0" err="1"/>
              <a:t>inimesi</a:t>
            </a:r>
            <a:r>
              <a:rPr lang="en-GB" sz="7200" dirty="0"/>
              <a:t> </a:t>
            </a:r>
            <a:r>
              <a:rPr lang="en-GB" sz="7200" dirty="0" err="1"/>
              <a:t>ja</a:t>
            </a:r>
            <a:r>
              <a:rPr lang="en-GB" sz="7200" dirty="0"/>
              <a:t> </a:t>
            </a:r>
            <a:r>
              <a:rPr lang="en-GB" sz="7200" dirty="0" err="1"/>
              <a:t>ettevõtteid</a:t>
            </a:r>
            <a:r>
              <a:rPr lang="en-GB" sz="7200" dirty="0"/>
              <a:t> </a:t>
            </a:r>
            <a:r>
              <a:rPr lang="en-GB" sz="7200" dirty="0" err="1"/>
              <a:t>mõõta</a:t>
            </a:r>
            <a:r>
              <a:rPr lang="en-GB" sz="7200" dirty="0"/>
              <a:t> </a:t>
            </a:r>
            <a:r>
              <a:rPr lang="en-GB" sz="7200" dirty="0" err="1"/>
              <a:t>ja</a:t>
            </a:r>
            <a:r>
              <a:rPr lang="en-GB" sz="7200" dirty="0"/>
              <a:t> </a:t>
            </a:r>
            <a:r>
              <a:rPr lang="en-GB" sz="7200" dirty="0" err="1"/>
              <a:t>suunata</a:t>
            </a:r>
            <a:endParaRPr lang="en-GB" sz="7200" dirty="0"/>
          </a:p>
        </p:txBody>
      </p:sp>
      <p:sp>
        <p:nvSpPr>
          <p:cNvPr id="7" name="Ristkülik 6">
            <a:extLst>
              <a:ext uri="{FF2B5EF4-FFF2-40B4-BE49-F238E27FC236}">
                <a16:creationId xmlns:a16="http://schemas.microsoft.com/office/drawing/2014/main" id="{8BA62B43-2FC8-4B38-8DE2-6653FAE595A1}"/>
              </a:ext>
            </a:extLst>
          </p:cNvPr>
          <p:cNvSpPr/>
          <p:nvPr/>
        </p:nvSpPr>
        <p:spPr>
          <a:xfrm>
            <a:off x="10347659" y="6550223"/>
            <a:ext cx="17776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https://cvdazzle.com/</a:t>
            </a:r>
          </a:p>
        </p:txBody>
      </p:sp>
    </p:spTree>
    <p:extLst>
      <p:ext uri="{BB962C8B-B14F-4D97-AF65-F5344CB8AC3E}">
        <p14:creationId xmlns:p14="http://schemas.microsoft.com/office/powerpoint/2010/main" val="3039061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91A10-BC9B-4672-A185-535C7568B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190" y="843378"/>
            <a:ext cx="8536619" cy="395754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t-EE" sz="9600" b="1" dirty="0"/>
              <a:t>reaalaja</a:t>
            </a:r>
            <a:r>
              <a:rPr lang="et-EE" sz="9600" dirty="0"/>
              <a:t>majandus</a:t>
            </a:r>
            <a:br>
              <a:rPr lang="et-EE" sz="9600" dirty="0"/>
            </a:br>
            <a:r>
              <a:rPr lang="et-EE" sz="9600" dirty="0"/>
              <a:t>reaalaja</a:t>
            </a:r>
            <a:r>
              <a:rPr lang="et-EE" sz="9600" b="1" dirty="0"/>
              <a:t>poliitika</a:t>
            </a:r>
            <a:br>
              <a:rPr lang="et-EE" sz="9600" b="1" dirty="0"/>
            </a:br>
            <a:r>
              <a:rPr lang="et-EE" sz="9600" dirty="0"/>
              <a:t>reaalaja</a:t>
            </a:r>
            <a:r>
              <a:rPr lang="et-EE" sz="9600" dirty="0">
                <a:solidFill>
                  <a:srgbClr val="FF0000"/>
                </a:solidFill>
              </a:rPr>
              <a:t>kontroll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761B84-3C21-4653-8640-39D111CF1FCB}"/>
              </a:ext>
            </a:extLst>
          </p:cNvPr>
          <p:cNvSpPr/>
          <p:nvPr/>
        </p:nvSpPr>
        <p:spPr>
          <a:xfrm>
            <a:off x="1637189" y="5213736"/>
            <a:ext cx="85366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sz="3200" dirty="0"/>
              <a:t>IT võimalustega kõikvõimalike äriprotsesside viiteaegade vähendamine, </a:t>
            </a:r>
            <a:r>
              <a:rPr lang="et-EE" sz="3200" b="1" dirty="0"/>
              <a:t>personaliseeritus</a:t>
            </a:r>
          </a:p>
        </p:txBody>
      </p:sp>
    </p:spTree>
    <p:extLst>
      <p:ext uri="{BB962C8B-B14F-4D97-AF65-F5344CB8AC3E}">
        <p14:creationId xmlns:p14="http://schemas.microsoft.com/office/powerpoint/2010/main" val="469554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921A9-1673-4B6E-9BD7-F88CC2001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1696"/>
            <a:ext cx="10515600" cy="54040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t-EE" sz="6000" dirty="0"/>
              <a:t>Seaduse (ühiskondliku kokkuleppe) täitmist hakkab üha rohkem kontrollima automaatselt arvuti</a:t>
            </a:r>
          </a:p>
          <a:p>
            <a:pPr marL="0" indent="0">
              <a:buNone/>
            </a:pPr>
            <a:endParaRPr lang="et-EE" sz="6000" dirty="0"/>
          </a:p>
          <a:p>
            <a:pPr marL="0" indent="0">
              <a:buNone/>
            </a:pPr>
            <a:r>
              <a:rPr lang="et-EE" sz="6000" dirty="0"/>
              <a:t>Karistuspoliitika kohandub: ennetus ning </a:t>
            </a:r>
            <a:r>
              <a:rPr lang="en-GB" sz="6000" dirty="0" err="1"/>
              <a:t>nõrgemalt</a:t>
            </a:r>
            <a:r>
              <a:rPr lang="et-EE" sz="6000" dirty="0"/>
              <a:t>+tihedamalt</a:t>
            </a:r>
          </a:p>
        </p:txBody>
      </p:sp>
    </p:spTree>
    <p:extLst>
      <p:ext uri="{BB962C8B-B14F-4D97-AF65-F5344CB8AC3E}">
        <p14:creationId xmlns:p14="http://schemas.microsoft.com/office/powerpoint/2010/main" val="3900146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F5703DC-D14A-4858-994D-A08F87C88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65275"/>
          </a:xfrm>
        </p:spPr>
        <p:txBody>
          <a:bodyPr>
            <a:normAutofit fontScale="90000"/>
          </a:bodyPr>
          <a:lstStyle/>
          <a:p>
            <a:r>
              <a:rPr lang="en-GB" sz="5400" b="1" dirty="0" err="1"/>
              <a:t>Automaatne</a:t>
            </a:r>
            <a:r>
              <a:rPr lang="en-GB" sz="5400" b="1" dirty="0"/>
              <a:t> </a:t>
            </a:r>
            <a:r>
              <a:rPr lang="en-GB" sz="5400" b="1" dirty="0" err="1"/>
              <a:t>sotsiaalse</a:t>
            </a:r>
            <a:r>
              <a:rPr lang="en-GB" sz="5400" b="1" dirty="0"/>
              <a:t> </a:t>
            </a:r>
            <a:r>
              <a:rPr lang="en-GB" sz="5400" b="1" dirty="0" err="1"/>
              <a:t>krediidi</a:t>
            </a:r>
            <a:r>
              <a:rPr lang="en-GB" sz="5400" b="1" dirty="0"/>
              <a:t> </a:t>
            </a:r>
            <a:r>
              <a:rPr lang="en-GB" sz="5400" b="1" dirty="0" err="1"/>
              <a:t>skoor</a:t>
            </a:r>
            <a:r>
              <a:rPr lang="en-GB" sz="5400" b="1" dirty="0"/>
              <a:t>:</a:t>
            </a:r>
            <a:br>
              <a:rPr lang="en-GB" sz="5400" b="1" dirty="0"/>
            </a:br>
            <a:r>
              <a:rPr lang="en-GB" sz="5400" b="1" dirty="0" err="1"/>
              <a:t>pöördumatu</a:t>
            </a:r>
            <a:r>
              <a:rPr lang="en-GB" sz="5400" b="1" dirty="0"/>
              <a:t> </a:t>
            </a:r>
            <a:r>
              <a:rPr lang="en-GB" sz="5400" b="1" dirty="0" err="1"/>
              <a:t>globaalne</a:t>
            </a:r>
            <a:r>
              <a:rPr lang="en-GB" sz="5400" b="1" dirty="0"/>
              <a:t> trend?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26984DF-E62E-4C31-A55F-FD536BEEA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284663"/>
          </a:xfrm>
        </p:spPr>
        <p:txBody>
          <a:bodyPr>
            <a:normAutofit fontScale="92500"/>
          </a:bodyPr>
          <a:lstStyle/>
          <a:p>
            <a:r>
              <a:rPr lang="en-GB" sz="5400" dirty="0" err="1"/>
              <a:t>Kuidas</a:t>
            </a:r>
            <a:r>
              <a:rPr lang="en-GB" sz="5400" dirty="0"/>
              <a:t> </a:t>
            </a:r>
            <a:r>
              <a:rPr lang="en-GB" sz="5400" dirty="0" err="1"/>
              <a:t>käitub</a:t>
            </a:r>
            <a:r>
              <a:rPr lang="en-GB" sz="5400" dirty="0"/>
              <a:t> </a:t>
            </a:r>
            <a:r>
              <a:rPr lang="en-GB" sz="5400" dirty="0" err="1"/>
              <a:t>hea</a:t>
            </a:r>
            <a:r>
              <a:rPr lang="en-GB" sz="5400" dirty="0"/>
              <a:t> </a:t>
            </a:r>
            <a:r>
              <a:rPr lang="en-GB" sz="5400" dirty="0" err="1"/>
              <a:t>kodanik</a:t>
            </a:r>
            <a:r>
              <a:rPr lang="en-GB" sz="5400" dirty="0"/>
              <a:t>?</a:t>
            </a:r>
          </a:p>
          <a:p>
            <a:r>
              <a:rPr lang="en-GB" sz="5400" dirty="0" err="1"/>
              <a:t>Kuidas</a:t>
            </a:r>
            <a:r>
              <a:rPr lang="en-GB" sz="5400" dirty="0"/>
              <a:t> </a:t>
            </a:r>
            <a:r>
              <a:rPr lang="en-GB" sz="5400" dirty="0" err="1"/>
              <a:t>käitub</a:t>
            </a:r>
            <a:r>
              <a:rPr lang="en-GB" sz="5400" dirty="0"/>
              <a:t> </a:t>
            </a:r>
            <a:r>
              <a:rPr lang="en-GB" sz="5400" dirty="0" err="1"/>
              <a:t>halb</a:t>
            </a:r>
            <a:r>
              <a:rPr lang="en-GB" sz="5400" dirty="0"/>
              <a:t> </a:t>
            </a:r>
            <a:r>
              <a:rPr lang="en-GB" sz="5400" dirty="0" err="1"/>
              <a:t>kodanik</a:t>
            </a:r>
            <a:r>
              <a:rPr lang="en-GB" sz="5400" dirty="0"/>
              <a:t>?</a:t>
            </a:r>
          </a:p>
          <a:p>
            <a:r>
              <a:rPr lang="en-GB" sz="5400" dirty="0" err="1"/>
              <a:t>Kuidas</a:t>
            </a:r>
            <a:r>
              <a:rPr lang="en-GB" sz="5400" dirty="0"/>
              <a:t> </a:t>
            </a:r>
            <a:r>
              <a:rPr lang="en-GB" sz="5400" dirty="0" err="1"/>
              <a:t>premeeritakse</a:t>
            </a:r>
            <a:r>
              <a:rPr lang="en-GB" sz="5400" dirty="0"/>
              <a:t> head </a:t>
            </a:r>
            <a:r>
              <a:rPr lang="en-GB" sz="5400" dirty="0" err="1"/>
              <a:t>käitumist</a:t>
            </a:r>
            <a:r>
              <a:rPr lang="en-GB" sz="5400" dirty="0"/>
              <a:t>?</a:t>
            </a:r>
          </a:p>
          <a:p>
            <a:r>
              <a:rPr lang="en-GB" sz="5400" dirty="0" err="1"/>
              <a:t>Kuidas</a:t>
            </a:r>
            <a:r>
              <a:rPr lang="en-GB" sz="5400" dirty="0"/>
              <a:t> “</a:t>
            </a:r>
            <a:r>
              <a:rPr lang="en-GB" sz="5400" dirty="0" err="1"/>
              <a:t>mitte-julgustatakse</a:t>
            </a:r>
            <a:r>
              <a:rPr lang="en-GB" sz="5400" dirty="0"/>
              <a:t>” </a:t>
            </a:r>
            <a:r>
              <a:rPr lang="en-GB" sz="5400" dirty="0" err="1"/>
              <a:t>halba</a:t>
            </a:r>
            <a:r>
              <a:rPr lang="en-GB" sz="5400" dirty="0"/>
              <a:t> </a:t>
            </a:r>
            <a:r>
              <a:rPr lang="en-GB" sz="5400" dirty="0" err="1"/>
              <a:t>käitumist</a:t>
            </a:r>
            <a:r>
              <a:rPr lang="en-GB" sz="5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76408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D4C73FE-9589-4E2F-B0B5-A1594C64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4" y="0"/>
            <a:ext cx="12099636" cy="2092027"/>
          </a:xfrm>
        </p:spPr>
        <p:txBody>
          <a:bodyPr>
            <a:normAutofit fontScale="90000"/>
          </a:bodyPr>
          <a:lstStyle/>
          <a:p>
            <a:r>
              <a:rPr lang="en-GB" sz="6000" b="1" dirty="0" err="1"/>
              <a:t>Ühiskonna</a:t>
            </a:r>
            <a:r>
              <a:rPr lang="en-GB" sz="6000" b="1" dirty="0"/>
              <a:t> </a:t>
            </a:r>
            <a:r>
              <a:rPr lang="en-GB" sz="6000" b="1" dirty="0" err="1"/>
              <a:t>suurandmetega</a:t>
            </a:r>
            <a:r>
              <a:rPr lang="en-GB" sz="6000" b="1" dirty="0"/>
              <a:t> </a:t>
            </a:r>
            <a:r>
              <a:rPr lang="en-GB" sz="6000" b="1" dirty="0" err="1"/>
              <a:t>digikontrollimise</a:t>
            </a:r>
            <a:r>
              <a:rPr lang="en-GB" sz="6000" b="1" dirty="0"/>
              <a:t> </a:t>
            </a:r>
            <a:r>
              <a:rPr lang="en-GB" sz="6000" b="1" dirty="0" err="1"/>
              <a:t>arengu</a:t>
            </a:r>
            <a:r>
              <a:rPr lang="en-GB" sz="6000" b="1" dirty="0"/>
              <a:t> </a:t>
            </a:r>
            <a:r>
              <a:rPr lang="en-GB" sz="6000" b="1" dirty="0" err="1"/>
              <a:t>ja</a:t>
            </a:r>
            <a:r>
              <a:rPr lang="en-GB" sz="6000" b="1" dirty="0"/>
              <a:t> </a:t>
            </a:r>
            <a:r>
              <a:rPr lang="en-GB" sz="6000" b="1" dirty="0" err="1"/>
              <a:t>trendide</a:t>
            </a:r>
            <a:r>
              <a:rPr lang="en-GB" sz="6000" b="1" dirty="0"/>
              <a:t> </a:t>
            </a:r>
            <a:r>
              <a:rPr lang="en-GB" sz="6000" b="1" dirty="0" err="1"/>
              <a:t>kiusatuste</a:t>
            </a:r>
            <a:r>
              <a:rPr lang="en-GB" sz="6000" b="1" dirty="0"/>
              <a:t> </a:t>
            </a:r>
            <a:r>
              <a:rPr lang="en-GB" sz="6000" b="1" dirty="0" err="1"/>
              <a:t>trepp</a:t>
            </a:r>
            <a:endParaRPr lang="en-GB" sz="6000" b="1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E351F0DB-ED19-4684-86F0-5130BCF4D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55" y="2220075"/>
            <a:ext cx="12030574" cy="55808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/>
              <a:t>                       </a:t>
            </a:r>
            <a:r>
              <a:rPr lang="en-GB" sz="4000" b="1" dirty="0" err="1"/>
              <a:t>Käitumise</a:t>
            </a:r>
            <a:r>
              <a:rPr lang="en-GB" sz="4000" b="1" dirty="0"/>
              <a:t> </a:t>
            </a:r>
            <a:r>
              <a:rPr lang="en-GB" sz="4000" b="1" dirty="0" err="1"/>
              <a:t>automaatne</a:t>
            </a:r>
            <a:r>
              <a:rPr lang="en-GB" sz="4000" b="1" dirty="0"/>
              <a:t> </a:t>
            </a:r>
            <a:r>
              <a:rPr lang="et-EE" sz="4000" b="1" dirty="0">
                <a:solidFill>
                  <a:srgbClr val="FD5D6C"/>
                </a:solidFill>
              </a:rPr>
              <a:t>nügimine</a:t>
            </a:r>
            <a:endParaRPr lang="en-GB" sz="4000" b="1" dirty="0">
              <a:solidFill>
                <a:srgbClr val="FD5D6C"/>
              </a:solidFill>
            </a:endParaRPr>
          </a:p>
          <a:p>
            <a:pPr marL="0" indent="0">
              <a:buNone/>
            </a:pPr>
            <a:r>
              <a:rPr lang="en-GB" sz="4000" b="1" dirty="0"/>
              <a:t>                   (</a:t>
            </a:r>
            <a:r>
              <a:rPr lang="en-GB" sz="4000" b="1" dirty="0" err="1"/>
              <a:t>hea</a:t>
            </a:r>
            <a:r>
              <a:rPr lang="en-GB" sz="4000" b="1" dirty="0"/>
              <a:t> </a:t>
            </a:r>
            <a:r>
              <a:rPr lang="en-GB" sz="4000" b="1" dirty="0" err="1"/>
              <a:t>ja</a:t>
            </a:r>
            <a:r>
              <a:rPr lang="en-GB" sz="4000" b="1" dirty="0"/>
              <a:t> halva) </a:t>
            </a:r>
            <a:r>
              <a:rPr lang="en-GB" sz="4000" b="1" dirty="0" err="1"/>
              <a:t>käitumise</a:t>
            </a:r>
            <a:r>
              <a:rPr lang="en-GB" sz="4000" b="1" dirty="0"/>
              <a:t> </a:t>
            </a:r>
            <a:r>
              <a:rPr lang="en-GB" sz="4000" b="1" dirty="0" err="1"/>
              <a:t>automaatne</a:t>
            </a:r>
            <a:r>
              <a:rPr lang="en-GB" sz="4000" b="1" dirty="0"/>
              <a:t> </a:t>
            </a:r>
            <a:r>
              <a:rPr lang="en-GB" sz="4000" b="1" dirty="0" err="1"/>
              <a:t>tuvastus</a:t>
            </a:r>
            <a:endParaRPr lang="en-GB" sz="4000" b="1" dirty="0"/>
          </a:p>
          <a:p>
            <a:pPr marL="0" indent="0">
              <a:buNone/>
            </a:pPr>
            <a:r>
              <a:rPr lang="en-GB" sz="4000" b="1" dirty="0"/>
              <a:t>              </a:t>
            </a:r>
            <a:r>
              <a:rPr lang="en-GB" sz="4000" b="1" dirty="0" err="1"/>
              <a:t>Tänaval</a:t>
            </a:r>
            <a:r>
              <a:rPr lang="en-GB" sz="4000" b="1" dirty="0"/>
              <a:t> </a:t>
            </a:r>
            <a:r>
              <a:rPr lang="en-GB" sz="4000" b="1" dirty="0" err="1"/>
              <a:t>automaatne</a:t>
            </a:r>
            <a:r>
              <a:rPr lang="en-GB" sz="4000" b="1" dirty="0"/>
              <a:t> </a:t>
            </a:r>
            <a:r>
              <a:rPr lang="et-EE" sz="4000" b="1" dirty="0"/>
              <a:t>(</a:t>
            </a:r>
            <a:r>
              <a:rPr lang="en-GB" sz="4000" b="1" dirty="0" err="1"/>
              <a:t>näo</a:t>
            </a:r>
            <a:r>
              <a:rPr lang="et-EE" sz="4000" b="1" dirty="0"/>
              <a:t>)</a:t>
            </a:r>
            <a:r>
              <a:rPr lang="en-GB" sz="4000" b="1" dirty="0" err="1"/>
              <a:t>tuvastus</a:t>
            </a:r>
            <a:r>
              <a:rPr lang="en-GB" sz="4000" b="1" dirty="0"/>
              <a:t>  </a:t>
            </a:r>
          </a:p>
          <a:p>
            <a:pPr marL="0" indent="0">
              <a:buNone/>
            </a:pPr>
            <a:r>
              <a:rPr lang="en-GB" sz="4000" b="1" dirty="0"/>
              <a:t>          </a:t>
            </a:r>
            <a:r>
              <a:rPr lang="en-GB" sz="4000" b="1" dirty="0" err="1"/>
              <a:t>Asukoha</a:t>
            </a:r>
            <a:r>
              <a:rPr lang="en-GB" sz="4000" b="1" dirty="0"/>
              <a:t> </a:t>
            </a:r>
            <a:r>
              <a:rPr lang="en-GB" sz="4000" b="1" dirty="0" err="1"/>
              <a:t>täpsus</a:t>
            </a:r>
            <a:r>
              <a:rPr lang="en-GB" sz="4000" b="1" dirty="0"/>
              <a:t> (</a:t>
            </a:r>
            <a:r>
              <a:rPr lang="en-GB" sz="4000" b="1" dirty="0" err="1"/>
              <a:t>kuu</a:t>
            </a:r>
            <a:r>
              <a:rPr lang="en-GB" sz="4000" b="1" dirty="0"/>
              <a:t>, </a:t>
            </a:r>
            <a:r>
              <a:rPr lang="en-GB" sz="4000" b="1" dirty="0" err="1"/>
              <a:t>päev</a:t>
            </a:r>
            <a:r>
              <a:rPr lang="en-GB" sz="4000" b="1" dirty="0"/>
              <a:t>, </a:t>
            </a:r>
            <a:r>
              <a:rPr lang="en-GB" sz="4000" b="1" dirty="0" err="1"/>
              <a:t>minut</a:t>
            </a:r>
            <a:r>
              <a:rPr lang="en-GB" sz="4000" b="1" dirty="0"/>
              <a:t>)</a:t>
            </a:r>
          </a:p>
          <a:p>
            <a:pPr marL="0" indent="0">
              <a:buNone/>
            </a:pPr>
            <a:r>
              <a:rPr lang="en-GB" sz="4000" b="1" dirty="0"/>
              <a:t>     </a:t>
            </a:r>
            <a:r>
              <a:rPr lang="en-GB" sz="4000" b="1" dirty="0" err="1"/>
              <a:t>Elukoha</a:t>
            </a:r>
            <a:r>
              <a:rPr lang="en-GB" sz="4000" b="1" dirty="0"/>
              <a:t> </a:t>
            </a:r>
            <a:r>
              <a:rPr lang="en-GB" sz="4000" b="1" dirty="0" err="1"/>
              <a:t>täpsus</a:t>
            </a:r>
            <a:r>
              <a:rPr lang="en-GB" sz="4000" b="1" dirty="0"/>
              <a:t> (</a:t>
            </a:r>
            <a:r>
              <a:rPr lang="en-GB" sz="4000" b="1" dirty="0" err="1"/>
              <a:t>aasta</a:t>
            </a:r>
            <a:r>
              <a:rPr lang="en-GB" sz="4000" b="1" dirty="0"/>
              <a:t>) </a:t>
            </a:r>
            <a:r>
              <a:rPr lang="en-GB" sz="4000" b="1" dirty="0" err="1"/>
              <a:t>ja</a:t>
            </a:r>
            <a:r>
              <a:rPr lang="en-GB" sz="4000" b="1" dirty="0"/>
              <a:t> </a:t>
            </a:r>
            <a:r>
              <a:rPr lang="en-GB" sz="4000" b="1" dirty="0" err="1"/>
              <a:t>seotud</a:t>
            </a:r>
            <a:r>
              <a:rPr lang="en-GB" sz="4000" b="1" dirty="0"/>
              <a:t> </a:t>
            </a:r>
            <a:r>
              <a:rPr lang="en-GB" sz="4000" b="1" dirty="0" err="1"/>
              <a:t>isikud</a:t>
            </a:r>
            <a:endParaRPr lang="en-GB" sz="4000" b="1" dirty="0"/>
          </a:p>
          <a:p>
            <a:pPr marL="0" indent="0">
              <a:buNone/>
            </a:pPr>
            <a:r>
              <a:rPr lang="en-GB" sz="4000" b="1" dirty="0" err="1"/>
              <a:t>Identifitseerimine</a:t>
            </a:r>
            <a:r>
              <a:rPr lang="en-GB" sz="4000" b="1" dirty="0"/>
              <a:t> (</a:t>
            </a:r>
            <a:r>
              <a:rPr lang="en-GB" sz="4000" b="1" dirty="0" err="1"/>
              <a:t>sh</a:t>
            </a:r>
            <a:r>
              <a:rPr lang="en-GB" sz="4000" b="1" dirty="0"/>
              <a:t> </a:t>
            </a:r>
            <a:r>
              <a:rPr lang="en-GB" sz="4000" b="1" dirty="0" err="1"/>
              <a:t>digi</a:t>
            </a:r>
            <a:r>
              <a:rPr lang="en-GB" sz="4000" b="1" dirty="0"/>
              <a:t> ID)</a:t>
            </a:r>
          </a:p>
        </p:txBody>
      </p:sp>
      <p:sp>
        <p:nvSpPr>
          <p:cNvPr id="8" name="L-kujund 7">
            <a:extLst>
              <a:ext uri="{FF2B5EF4-FFF2-40B4-BE49-F238E27FC236}">
                <a16:creationId xmlns:a16="http://schemas.microsoft.com/office/drawing/2014/main" id="{C4CB4092-CC2F-453F-A79C-C58A696FCCEC}"/>
              </a:ext>
            </a:extLst>
          </p:cNvPr>
          <p:cNvSpPr/>
          <p:nvPr/>
        </p:nvSpPr>
        <p:spPr>
          <a:xfrm rot="5400000">
            <a:off x="334975" y="5206747"/>
            <a:ext cx="637018" cy="1288684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L-kujund 8">
            <a:extLst>
              <a:ext uri="{FF2B5EF4-FFF2-40B4-BE49-F238E27FC236}">
                <a16:creationId xmlns:a16="http://schemas.microsoft.com/office/drawing/2014/main" id="{B68F780F-B6B9-40D0-9E54-8ACC1B3972C5}"/>
              </a:ext>
            </a:extLst>
          </p:cNvPr>
          <p:cNvSpPr/>
          <p:nvPr/>
        </p:nvSpPr>
        <p:spPr>
          <a:xfrm rot="5400000">
            <a:off x="886957" y="4537404"/>
            <a:ext cx="637018" cy="1288684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L-kujund 9">
            <a:extLst>
              <a:ext uri="{FF2B5EF4-FFF2-40B4-BE49-F238E27FC236}">
                <a16:creationId xmlns:a16="http://schemas.microsoft.com/office/drawing/2014/main" id="{49B4788F-5198-48B9-9FEC-F3B8066CBACA}"/>
              </a:ext>
            </a:extLst>
          </p:cNvPr>
          <p:cNvSpPr/>
          <p:nvPr/>
        </p:nvSpPr>
        <p:spPr>
          <a:xfrm rot="5400000">
            <a:off x="1457192" y="3863147"/>
            <a:ext cx="637018" cy="1288684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L-kujund 10">
            <a:extLst>
              <a:ext uri="{FF2B5EF4-FFF2-40B4-BE49-F238E27FC236}">
                <a16:creationId xmlns:a16="http://schemas.microsoft.com/office/drawing/2014/main" id="{156F2981-8159-4ACA-A85D-E72D4039BD75}"/>
              </a:ext>
            </a:extLst>
          </p:cNvPr>
          <p:cNvSpPr/>
          <p:nvPr/>
        </p:nvSpPr>
        <p:spPr>
          <a:xfrm rot="5400000">
            <a:off x="1992901" y="3179654"/>
            <a:ext cx="637018" cy="1288684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L-kujund 11">
            <a:extLst>
              <a:ext uri="{FF2B5EF4-FFF2-40B4-BE49-F238E27FC236}">
                <a16:creationId xmlns:a16="http://schemas.microsoft.com/office/drawing/2014/main" id="{BA3D2326-161A-42B3-82C4-D67E76403B7A}"/>
              </a:ext>
            </a:extLst>
          </p:cNvPr>
          <p:cNvSpPr/>
          <p:nvPr/>
        </p:nvSpPr>
        <p:spPr>
          <a:xfrm rot="5400000">
            <a:off x="2547081" y="2496162"/>
            <a:ext cx="637018" cy="1288684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3" name="L-kujund 12">
            <a:extLst>
              <a:ext uri="{FF2B5EF4-FFF2-40B4-BE49-F238E27FC236}">
                <a16:creationId xmlns:a16="http://schemas.microsoft.com/office/drawing/2014/main" id="{F769C7CE-4424-4D8E-AFE3-7C1857965DCF}"/>
              </a:ext>
            </a:extLst>
          </p:cNvPr>
          <p:cNvSpPr/>
          <p:nvPr/>
        </p:nvSpPr>
        <p:spPr>
          <a:xfrm rot="5400000">
            <a:off x="3055083" y="1812670"/>
            <a:ext cx="637018" cy="1288684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531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92B1A-50BF-4CB8-9458-AB8BC1042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6FCDC0-0FAA-4BAB-9DCD-EE873D087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0" y="0"/>
            <a:ext cx="15239999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02DD16-A2AF-4E51-8A04-6EBBCC06ADA9}"/>
              </a:ext>
            </a:extLst>
          </p:cNvPr>
          <p:cNvSpPr txBox="1"/>
          <p:nvPr/>
        </p:nvSpPr>
        <p:spPr>
          <a:xfrm>
            <a:off x="288493" y="32128"/>
            <a:ext cx="113918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9600" b="1" dirty="0"/>
              <a:t>Pildituvastus on kohal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AD9D64-6927-4C5C-B7D5-A3873696BDF4}"/>
              </a:ext>
            </a:extLst>
          </p:cNvPr>
          <p:cNvSpPr txBox="1"/>
          <p:nvPr/>
        </p:nvSpPr>
        <p:spPr>
          <a:xfrm>
            <a:off x="91440" y="6456540"/>
            <a:ext cx="1573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Foto: Innar Liiv</a:t>
            </a:r>
          </a:p>
        </p:txBody>
      </p:sp>
    </p:spTree>
    <p:extLst>
      <p:ext uri="{BB962C8B-B14F-4D97-AF65-F5344CB8AC3E}">
        <p14:creationId xmlns:p14="http://schemas.microsoft.com/office/powerpoint/2010/main" val="3431490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34A53-4822-4BBE-94D2-E0C9C877E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75" y="206911"/>
            <a:ext cx="10947400" cy="6553200"/>
          </a:xfrm>
        </p:spPr>
        <p:txBody>
          <a:bodyPr>
            <a:normAutofit/>
          </a:bodyPr>
          <a:lstStyle/>
          <a:p>
            <a:r>
              <a:rPr lang="et-EE" sz="5400" b="1" dirty="0"/>
              <a:t>RAHA</a:t>
            </a:r>
            <a:r>
              <a:rPr lang="et-EE" sz="5400" dirty="0"/>
              <a:t> KUI </a:t>
            </a:r>
            <a:r>
              <a:rPr lang="et-EE" sz="5400" u="sng" dirty="0"/>
              <a:t>ANDMED</a:t>
            </a:r>
          </a:p>
          <a:p>
            <a:r>
              <a:rPr lang="et-EE" sz="5400" dirty="0"/>
              <a:t>PROGRAMMEERITAV</a:t>
            </a:r>
          </a:p>
          <a:p>
            <a:r>
              <a:rPr lang="et-EE" sz="5400" dirty="0"/>
              <a:t>AEGUV RAHA</a:t>
            </a:r>
          </a:p>
          <a:p>
            <a:r>
              <a:rPr lang="et-EE" sz="5400" dirty="0"/>
              <a:t>PIIRATUD GEOGRAAFIA JA KASUTUSEGA RAHA</a:t>
            </a:r>
          </a:p>
          <a:p>
            <a:r>
              <a:rPr lang="et-EE" sz="5400" dirty="0"/>
              <a:t>OTSE RAHAKOTTI TRÜKITAV</a:t>
            </a:r>
          </a:p>
          <a:p>
            <a:r>
              <a:rPr lang="et-EE" sz="5400" dirty="0"/>
              <a:t>OTSE RAHAKOTIST VÕETAV</a:t>
            </a:r>
            <a:br>
              <a:rPr lang="et-EE" sz="5400" dirty="0"/>
            </a:br>
            <a:r>
              <a:rPr lang="et-EE" sz="3200" dirty="0"/>
              <a:t>(MAKSUD, </a:t>
            </a:r>
            <a:r>
              <a:rPr lang="en-GB" sz="3200" dirty="0"/>
              <a:t>TRAHVID, </a:t>
            </a:r>
            <a:r>
              <a:rPr lang="et-EE" sz="3200" dirty="0"/>
              <a:t>NEGATIIVSED INTRESSID</a:t>
            </a:r>
            <a:r>
              <a:rPr lang="en-GB" sz="3200" dirty="0"/>
              <a:t>)</a:t>
            </a:r>
            <a:endParaRPr lang="et-EE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86DE42-0879-458A-9D01-7B2F8571DDAF}"/>
              </a:ext>
            </a:extLst>
          </p:cNvPr>
          <p:cNvSpPr txBox="1"/>
          <p:nvPr/>
        </p:nvSpPr>
        <p:spPr>
          <a:xfrm>
            <a:off x="9010316" y="5081429"/>
            <a:ext cx="29562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9600" b="1" dirty="0">
                <a:solidFill>
                  <a:srgbClr val="FF0000"/>
                </a:solidFill>
              </a:rPr>
              <a:t>CBDC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0B6DC42A-0633-6D93-E302-E3FDBA6A5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121" y="97889"/>
            <a:ext cx="4905904" cy="2679301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E52ED5A7-5578-5E0D-119F-D10CE706D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755" y="683535"/>
            <a:ext cx="4905905" cy="1106903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  <p:cxnSp>
        <p:nvCxnSpPr>
          <p:cNvPr id="9" name="Sirgkonnektor 8">
            <a:extLst>
              <a:ext uri="{FF2B5EF4-FFF2-40B4-BE49-F238E27FC236}">
                <a16:creationId xmlns:a16="http://schemas.microsoft.com/office/drawing/2014/main" id="{50395F99-D7C7-AB6A-BBB4-899ECC59B3C2}"/>
              </a:ext>
            </a:extLst>
          </p:cNvPr>
          <p:cNvCxnSpPr>
            <a:cxnSpLocks/>
          </p:cNvCxnSpPr>
          <p:nvPr/>
        </p:nvCxnSpPr>
        <p:spPr>
          <a:xfrm flipV="1">
            <a:off x="9086850" y="476250"/>
            <a:ext cx="1285875" cy="169185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68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4FB0-DEEB-4B6F-9C4B-6499D4CBD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9916E-0499-45EA-936B-FF95D352E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11266" name="Picture 2" descr="The main reason we invest in cryptocurrency. Goverments :  r/cryptocurrencymemes">
            <a:extLst>
              <a:ext uri="{FF2B5EF4-FFF2-40B4-BE49-F238E27FC236}">
                <a16:creationId xmlns:a16="http://schemas.microsoft.com/office/drawing/2014/main" id="{F429CBDC-2354-459A-AB37-827559ADD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5400"/>
            <a:ext cx="10248900" cy="683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4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D660-1F5F-4D57-BDCC-9B85DB460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A31709-23AF-457F-87A1-E482D4C15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9190" y="0"/>
            <a:ext cx="15240000" cy="6858000"/>
          </a:xfrm>
        </p:spPr>
      </p:pic>
    </p:spTree>
    <p:extLst>
      <p:ext uri="{BB962C8B-B14F-4D97-AF65-F5344CB8AC3E}">
        <p14:creationId xmlns:p14="http://schemas.microsoft.com/office/powerpoint/2010/main" val="564860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377</Words>
  <Application>Microsoft Office PowerPoint</Application>
  <PresentationFormat>Widescreen</PresentationFormat>
  <Paragraphs>65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HIRM: ROBOTID TULEVAD JA VÕTAVAD MEIE TÖÖ ÄRA (JA TAPAVAD MEID ÄRA)</vt:lpstr>
      <vt:lpstr>PowerPoint Presentation</vt:lpstr>
      <vt:lpstr>PowerPoint Presentation</vt:lpstr>
      <vt:lpstr>November 30: Uus tasuta töötaja ChatGPT</vt:lpstr>
      <vt:lpstr>Eelmine nädal Harvard,MIT,BCG,Wharton</vt:lpstr>
      <vt:lpstr>PowerPoint Presentation</vt:lpstr>
      <vt:lpstr>Tulevikutrend on AI &amp; andmete-põhise innovatsiooniga inimesi ja ettevõtteid mõõta ja suunata</vt:lpstr>
      <vt:lpstr>PowerPoint Presentation</vt:lpstr>
      <vt:lpstr>PowerPoint Presentation</vt:lpstr>
      <vt:lpstr>Automaatne sotsiaalse krediidi skoor: pöördumatu globaalne trend?</vt:lpstr>
      <vt:lpstr>Ühiskonna suurandmetega digikontrollimise arengu ja trendide kiusatuste trepp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Innar Liiv</dc:creator>
  <cp:lastModifiedBy>Kalle Sepp</cp:lastModifiedBy>
  <cp:revision>29</cp:revision>
  <cp:lastPrinted>2023-09-17T12:02:32Z</cp:lastPrinted>
  <dcterms:created xsi:type="dcterms:W3CDTF">2022-09-19T12:22:14Z</dcterms:created>
  <dcterms:modified xsi:type="dcterms:W3CDTF">2023-09-18T06:10:31Z</dcterms:modified>
</cp:coreProperties>
</file>