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80" r:id="rId5"/>
    <p:sldId id="260" r:id="rId6"/>
    <p:sldId id="287" r:id="rId7"/>
    <p:sldId id="288" r:id="rId8"/>
    <p:sldId id="279" r:id="rId9"/>
    <p:sldId id="289" r:id="rId10"/>
    <p:sldId id="290" r:id="rId11"/>
    <p:sldId id="281" r:id="rId12"/>
    <p:sldId id="291" r:id="rId13"/>
    <p:sldId id="292" r:id="rId14"/>
    <p:sldId id="282" r:id="rId15"/>
    <p:sldId id="293" r:id="rId16"/>
    <p:sldId id="294" r:id="rId17"/>
    <p:sldId id="283" r:id="rId18"/>
    <p:sldId id="265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272" r:id="rId27"/>
    <p:sldId id="302" r:id="rId28"/>
    <p:sldId id="303" r:id="rId29"/>
    <p:sldId id="304" r:id="rId30"/>
    <p:sldId id="305" r:id="rId31"/>
    <p:sldId id="30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4C4BA93-FEE3-628D-269B-2E5CE74F2E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04AFD630-B2F0-98B0-5476-BFED41F6F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49D77F4-973B-F3EB-9751-DA0D185C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7209D949-E57B-8BEE-851C-C592FF06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CBC1482C-AE15-CD44-8033-C388DB1AF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9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EC5F6C9-6345-23FD-723A-C5481039D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CF311504-E6EC-C752-7AFE-E31DB3125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BDF230B-F3E8-7508-D4E7-8E43FB86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862AE71-D560-C70F-8931-56E4B5355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0A314E3-984D-1BC3-79E7-8CEECD23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37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6D80BEC-5FB7-1E4A-87FD-7A2A776F9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0DC89E29-0895-2001-B04E-C161E3A04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0AF5784-931C-71C4-A682-6F6F7BA22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61607BB-4080-646B-E729-A45C38A9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CFAD8AFE-0790-FA87-5248-58264F597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2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EECAD61-6412-F81F-080F-C2ABE11A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1F89423-DEAE-8450-185F-65715A3E5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5B423450-E493-2EA8-300A-4DC025A7C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8192D031-B878-D920-1544-307419453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0840E0D-CFE1-C9B0-BD09-B96254C69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96A1B2FC-0A4A-AC14-FE4C-E6B82FA1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4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C9C11E5-EE38-D9C6-218D-DC332E15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DF6E75BB-CFF7-3BEC-39AF-48ED7409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2CB01A09-990A-F683-904E-E7967500D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35FAF4BB-0AF6-776E-BD0C-472AFE5A2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68E5DAF1-84FC-E69D-0424-D1BFBBD57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BE86937D-C51B-B166-417A-A7A64C6A4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15059990-65E2-CF9A-E9F8-BD4B60ED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F8A36C25-81F8-E1BF-D1FC-B2E1D854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4B2C3C-108E-A76B-8BE5-A5F55A89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8D7CB210-D4B6-DB47-C6C1-A5E0A967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573620A0-B705-E4AA-E0CA-560D9DDB1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F15D9B46-5892-4C40-5EF4-A39F6A7D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403848A3-2B5E-37B6-BB79-940198754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F876A59B-B86D-1764-89B7-70D0C1F12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EAA9B495-FEC7-D8E3-AB5B-6CEBCC45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42F94D0-1A3F-8834-A05A-3BE11ADD7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9E84C102-0E7E-B35A-828F-E7A4A19A3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CBD15859-8960-9A1D-88FD-EFE1D62C6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2D08210A-D4AD-BF0C-1C02-C4BCAA38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6E7D669C-71E8-FEA1-BC86-917D72B1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283A962B-7F76-0E03-C5E5-A3D78C3A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0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DBFF62B-EF6A-5915-59B1-B6965483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A04C4908-88EF-A392-9767-E4D689544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7DC56F25-29C1-6E4E-1257-DF18284A2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86A52B8-A556-C246-833B-DBF6C39B0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1B975DDE-31BA-C0F4-2F55-2D9F4AB35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B5035AE9-3826-4522-CD8C-4D7D1A69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52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C16807C-CD3E-401E-F162-F96009CF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077E6CA0-EA30-E797-DC42-8316EEEFD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EAF2300-0678-AFB7-5B6D-AC996BA12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0170520-D359-13A9-DFE0-6A72417D2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7F384FD-0ABD-672A-B2B0-806C283D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76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86228C7C-A02A-5463-9DBE-A5D5C5A78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11AC3B7C-CD7F-81F7-D150-DBCE3A419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89E074B-0F28-7B61-835B-0F2D6F1D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7C1D991C-F6B0-6414-E208-99762BA9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C9E431B-EEBF-14CD-A5FB-22116AF0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2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FC05D1F4-188F-4E46-7DA2-4B8371AB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E7F98D66-9B24-E213-826D-05E0A0709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C20106DC-E95C-C7E1-65F6-EFE2B7E0F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A27A5-D5D9-4FF7-BB1F-32F80F554AB4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9048E5B5-4106-1175-E58D-5687D51CD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E1EAFB3-84E2-B255-0686-85C89036B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AD2C-69B5-4473-98AE-52BFA4C7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6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ohepööre">
            <a:extLst>
              <a:ext uri="{FF2B5EF4-FFF2-40B4-BE49-F238E27FC236}">
                <a16:creationId xmlns:a16="http://schemas.microsoft.com/office/drawing/2014/main" id="{75577DE1-6678-A593-B539-76424491E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246305"/>
          </a:xfrm>
          <a:prstGeom prst="rect">
            <a:avLst/>
          </a:prstGeom>
          <a:noFill/>
          <a:ln>
            <a:gradFill>
              <a:gsLst>
                <a:gs pos="45000">
                  <a:schemeClr val="tx1">
                    <a:alpha val="81000"/>
                    <a:lumMod val="91000"/>
                    <a:lumOff val="9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stkülik 3">
            <a:extLst>
              <a:ext uri="{FF2B5EF4-FFF2-40B4-BE49-F238E27FC236}">
                <a16:creationId xmlns:a16="http://schemas.microsoft.com/office/drawing/2014/main" id="{3764EC68-1BC9-9B61-DD35-91BB2ECF72AB}"/>
              </a:ext>
            </a:extLst>
          </p:cNvPr>
          <p:cNvSpPr/>
          <p:nvPr/>
        </p:nvSpPr>
        <p:spPr>
          <a:xfrm>
            <a:off x="0" y="0"/>
            <a:ext cx="12192000" cy="7246305"/>
          </a:xfrm>
          <a:prstGeom prst="rect">
            <a:avLst/>
          </a:prstGeom>
          <a:noFill/>
          <a:ln>
            <a:gradFill>
              <a:gsLst>
                <a:gs pos="88000">
                  <a:schemeClr val="accent1">
                    <a:lumMod val="5000"/>
                    <a:lumOff val="95000"/>
                  </a:schemeClr>
                </a:gs>
                <a:gs pos="30000">
                  <a:schemeClr val="accent1">
                    <a:lumMod val="45000"/>
                    <a:lumOff val="5500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67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stkülik 4">
            <a:extLst>
              <a:ext uri="{FF2B5EF4-FFF2-40B4-BE49-F238E27FC236}">
                <a16:creationId xmlns:a16="http://schemas.microsoft.com/office/drawing/2014/main" id="{1219AE1F-EB2F-09BA-751B-47A12A738FD6}"/>
              </a:ext>
            </a:extLst>
          </p:cNvPr>
          <p:cNvSpPr/>
          <p:nvPr/>
        </p:nvSpPr>
        <p:spPr>
          <a:xfrm>
            <a:off x="0" y="0"/>
            <a:ext cx="12192000" cy="7246305"/>
          </a:xfrm>
          <a:prstGeom prst="rect">
            <a:avLst/>
          </a:prstGeom>
          <a:gradFill flip="none" rotWithShape="1">
            <a:gsLst>
              <a:gs pos="62000">
                <a:schemeClr val="tx1">
                  <a:lumMod val="35000"/>
                  <a:alpha val="54000"/>
                </a:schemeClr>
              </a:gs>
              <a:gs pos="100000">
                <a:schemeClr val="accent6">
                  <a:lumMod val="62000"/>
                  <a:lumOff val="3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270000" dist="2540000" dir="21540000" sx="125000" sy="125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outerShdw dist="50800" dir="5400000" sx="1000" sy="1000" algn="ctr" rotWithShape="0">
                  <a:srgbClr val="000000"/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EBFC5-2C1B-6778-EC9A-482D5D254EF2}"/>
              </a:ext>
            </a:extLst>
          </p:cNvPr>
          <p:cNvSpPr txBox="1"/>
          <p:nvPr/>
        </p:nvSpPr>
        <p:spPr>
          <a:xfrm>
            <a:off x="800101" y="551111"/>
            <a:ext cx="4305300" cy="42883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fi-FI" sz="3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MTÜ POLIS JA PARTNERITE SUVESEMINAR*</a:t>
            </a:r>
          </a:p>
          <a:p>
            <a:pPr rtl="0">
              <a:spcBef>
                <a:spcPts val="0"/>
              </a:spcBef>
              <a:spcAft>
                <a:spcPts val="800"/>
              </a:spcAft>
            </a:pPr>
            <a:endParaRPr lang="fi-FI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</a:t>
            </a:r>
          </a:p>
          <a:p>
            <a:pPr algn="just" rtl="0">
              <a:spcBef>
                <a:spcPts val="0"/>
              </a:spcBef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8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</a:t>
            </a:r>
            <a:br>
              <a:rPr lang="en-US" sz="3200" dirty="0"/>
            </a:br>
            <a:br>
              <a:rPr lang="fi-FI" sz="3200" dirty="0"/>
            </a:b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2C786-20F2-C3A3-F6B6-ECFFF22F5482}"/>
              </a:ext>
            </a:extLst>
          </p:cNvPr>
          <p:cNvSpPr txBox="1"/>
          <p:nvPr/>
        </p:nvSpPr>
        <p:spPr>
          <a:xfrm>
            <a:off x="7248524" y="551111"/>
            <a:ext cx="41433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25.08.2023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13.00</a:t>
            </a:r>
          </a:p>
          <a:p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Kangru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tee 17,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Vaela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Kiili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Harjumaa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FDC3EE-3C60-E126-238F-70182F7056CD}"/>
              </a:ext>
            </a:extLst>
          </p:cNvPr>
          <p:cNvSpPr txBox="1"/>
          <p:nvPr/>
        </p:nvSpPr>
        <p:spPr>
          <a:xfrm>
            <a:off x="800101" y="4367897"/>
            <a:ext cx="4591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ROHEPÖÖRE- IDEED JA TEGELIKKUS</a:t>
            </a:r>
          </a:p>
        </p:txBody>
      </p:sp>
    </p:spTree>
    <p:extLst>
      <p:ext uri="{BB962C8B-B14F-4D97-AF65-F5344CB8AC3E}">
        <p14:creationId xmlns:p14="http://schemas.microsoft.com/office/powerpoint/2010/main" val="37190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allinn comes seventh in the 2023 European cities of the future ranking">
            <a:extLst>
              <a:ext uri="{FF2B5EF4-FFF2-40B4-BE49-F238E27FC236}">
                <a16:creationId xmlns:a16="http://schemas.microsoft.com/office/drawing/2014/main" id="{F04172A4-D7D6-AA47-9AC0-8C56DB902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stkülik 3">
            <a:extLst>
              <a:ext uri="{FF2B5EF4-FFF2-40B4-BE49-F238E27FC236}">
                <a16:creationId xmlns:a16="http://schemas.microsoft.com/office/drawing/2014/main" id="{308D2FAF-A9B1-5613-C564-51D9620D13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4000"/>
                  <a:lumMod val="100000"/>
                </a:schemeClr>
              </a:gs>
              <a:gs pos="100000">
                <a:schemeClr val="tx1">
                  <a:alpha val="99000"/>
                  <a:lumMod val="74000"/>
                  <a:lumOff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6EBF7C-6354-DAA5-C0DD-F5354C860F66}"/>
              </a:ext>
            </a:extLst>
          </p:cNvPr>
          <p:cNvSpPr txBox="1"/>
          <p:nvPr/>
        </p:nvSpPr>
        <p:spPr>
          <a:xfrm>
            <a:off x="457200" y="400050"/>
            <a:ext cx="42195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AVASÕNAD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09E1D-4987-EFFF-3B86-8EFFD8503E9E}"/>
              </a:ext>
            </a:extLst>
          </p:cNvPr>
          <p:cNvSpPr txBox="1"/>
          <p:nvPr/>
        </p:nvSpPr>
        <p:spPr>
          <a:xfrm>
            <a:off x="6000750" y="1362075"/>
            <a:ext cx="5162550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SULEV LÄÄNE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MTÜ Polis president,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Ülikool</a:t>
            </a:r>
            <a:endParaRPr lang="en-US" sz="30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endParaRPr lang="en-US" sz="30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AIMUR LIIVA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Kiili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vallavanem</a:t>
            </a:r>
            <a:endParaRPr lang="en-US" sz="30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endParaRPr lang="en-US" sz="30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AIVAR KOKK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regionaalpoliitika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toetusrühma</a:t>
            </a:r>
            <a:r>
              <a:rPr lang="en-US" sz="30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endParaRPr lang="en-US" sz="30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6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DA1B66EE-5DE3-FAC2-17CC-42AF3DEE4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stkülik 3">
            <a:extLst>
              <a:ext uri="{FF2B5EF4-FFF2-40B4-BE49-F238E27FC236}">
                <a16:creationId xmlns:a16="http://schemas.microsoft.com/office/drawing/2014/main" id="{9E7EE44F-B22E-01E0-827A-659B135B79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4000"/>
                  <a:lumMod val="100000"/>
                </a:schemeClr>
              </a:gs>
              <a:gs pos="100000">
                <a:srgbClr val="002060">
                  <a:alpha val="92000"/>
                  <a:lumMod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2ADA1-93D9-3592-1D15-F210FEA5520F}"/>
              </a:ext>
            </a:extLst>
          </p:cNvPr>
          <p:cNvSpPr txBox="1"/>
          <p:nvPr/>
        </p:nvSpPr>
        <p:spPr>
          <a:xfrm>
            <a:off x="304800" y="314325"/>
            <a:ext cx="4381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TERVITUSED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9D802D-F7CA-FCCA-ABE2-B0FD8C4A2631}"/>
              </a:ext>
            </a:extLst>
          </p:cNvPr>
          <p:cNvSpPr txBox="1"/>
          <p:nvPr/>
        </p:nvSpPr>
        <p:spPr>
          <a:xfrm>
            <a:off x="5943600" y="1176099"/>
            <a:ext cx="5743575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25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PRESIDENT ARNOLD RÜÜTEL</a:t>
            </a: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5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MERJE EINMANN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Kiili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vallavolikogu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endParaRPr lang="en-US" sz="25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5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MARIO KADASTIK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Tehnikaülikooli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kaasprofessor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roheekspert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Euroopa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Tuumauuringute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Keskuse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(CERN)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nõukogu</a:t>
            </a:r>
            <a:r>
              <a:rPr lang="en-US" sz="25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endParaRPr lang="en-US" sz="25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5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KATRIN NIGLAS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Ülikooli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teadusprorektor</a:t>
            </a:r>
            <a:endParaRPr lang="en-US" sz="25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5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MADIS SARIK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Rae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vallavanem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Omavalitsuste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juhatuse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suveseminar</a:t>
            </a:r>
            <a:r>
              <a:rPr lang="en-US" sz="2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sz="2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vastuvõtja</a:t>
            </a:r>
            <a:endParaRPr lang="en-US" sz="25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10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100000"/>
              </a:schemeClr>
            </a:gs>
            <a:gs pos="100000">
              <a:srgbClr val="7030A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lis MTÜ | Tallinn">
            <a:extLst>
              <a:ext uri="{FF2B5EF4-FFF2-40B4-BE49-F238E27FC236}">
                <a16:creationId xmlns:a16="http://schemas.microsoft.com/office/drawing/2014/main" id="{6784B034-E85C-1428-C8B4-1CC7B21C8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37" y="352425"/>
            <a:ext cx="250507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63CA78-411A-2B8F-0DFD-4A1211FC9A55}"/>
              </a:ext>
            </a:extLst>
          </p:cNvPr>
          <p:cNvSpPr txBox="1"/>
          <p:nvPr/>
        </p:nvSpPr>
        <p:spPr>
          <a:xfrm>
            <a:off x="476249" y="438150"/>
            <a:ext cx="81629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MTÜ Polis </a:t>
            </a:r>
            <a:r>
              <a:rPr lang="en-US" sz="5000" b="1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tänab</a:t>
            </a:r>
            <a:r>
              <a:rPr lang="en-US" sz="5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5000" b="1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tunnustab</a:t>
            </a: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Sulev </a:t>
            </a:r>
            <a:r>
              <a:rPr lang="en-US" sz="4000" b="1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Lääne</a:t>
            </a:r>
            <a:r>
              <a:rPr lang="en-US" sz="4000" b="1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Eve East, Sulev Mäeltsemees)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F817D8-17F9-1850-EE13-799C0CA739A6}"/>
              </a:ext>
            </a:extLst>
          </p:cNvPr>
          <p:cNvSpPr txBox="1"/>
          <p:nvPr/>
        </p:nvSpPr>
        <p:spPr>
          <a:xfrm>
            <a:off x="695325" y="3733800"/>
            <a:ext cx="419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Kalle </a:t>
            </a:r>
            <a:r>
              <a:rPr lang="en-US" sz="35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Laanet</a:t>
            </a:r>
            <a:endParaRPr lang="en-US" sz="35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en-US" sz="3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Helir-Valdor Seeder</a:t>
            </a:r>
          </a:p>
          <a:p>
            <a:r>
              <a:rPr lang="en-US" sz="3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Andre Sepp</a:t>
            </a:r>
          </a:p>
          <a:p>
            <a:r>
              <a:rPr lang="en-US" sz="35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Toomas Sepp</a:t>
            </a:r>
            <a:endParaRPr lang="en-US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9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B46D5A3-F6E2-A37F-9D44-CCAB63B3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5275"/>
            <a:ext cx="3495675" cy="1325563"/>
          </a:xfrm>
        </p:spPr>
        <p:txBody>
          <a:bodyPr>
            <a:normAutofit/>
          </a:bodyPr>
          <a:lstStyle/>
          <a:p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AULIIGE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DDCF3-9378-60E0-2E7B-774F8004FB83}"/>
              </a:ext>
            </a:extLst>
          </p:cNvPr>
          <p:cNvSpPr txBox="1"/>
          <p:nvPr/>
        </p:nvSpPr>
        <p:spPr>
          <a:xfrm>
            <a:off x="342900" y="1943100"/>
            <a:ext cx="25431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Kalle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Laanet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Vooskeemikujund &quot;andmed&quot; 10">
            <a:extLst>
              <a:ext uri="{FF2B5EF4-FFF2-40B4-BE49-F238E27FC236}">
                <a16:creationId xmlns:a16="http://schemas.microsoft.com/office/drawing/2014/main" id="{16C28533-6806-97D2-3D34-EFD6A794FE08}"/>
              </a:ext>
            </a:extLst>
          </p:cNvPr>
          <p:cNvSpPr/>
          <p:nvPr/>
        </p:nvSpPr>
        <p:spPr>
          <a:xfrm>
            <a:off x="2286000" y="-26987"/>
            <a:ext cx="9906001" cy="6884987"/>
          </a:xfrm>
          <a:prstGeom prst="flowChartInputOutpu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4546C8-A92F-B20E-37C2-9B3E172C4B36}"/>
              </a:ext>
            </a:extLst>
          </p:cNvPr>
          <p:cNvSpPr txBox="1"/>
          <p:nvPr/>
        </p:nvSpPr>
        <p:spPr>
          <a:xfrm>
            <a:off x="342900" y="2896304"/>
            <a:ext cx="2971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Justiitsminister</a:t>
            </a:r>
            <a:endParaRPr lang="en-US" sz="2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86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Kalle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Laanet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sündis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25.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septembril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1965.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Orissaares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26.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jaanuarist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juulini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kaitseminister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2005–2007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siseminister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Alates 17.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aprillist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2023 on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justiitsminister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Ta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kuulunud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XI, XII, XIII ja XIV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koosseisu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XV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koosseisu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Vahemikus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22.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märtsist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aprill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XIII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aseesimees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5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Kalle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Laanetil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ka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poliitiku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kogemus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2017. ja 2021.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volikogude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valimistel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osutus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valituks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Saaremaa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Vallavolikokku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50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Tunnustused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5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2002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Politsei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teeneteristi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kolmas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2005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Poola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Vabariigi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Teeneteordeni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komandöririst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2006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Kotkaristi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klassi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Kaitseministeeriumi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klassi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teeneterist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mereväe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teenetemärgi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Tahe»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kõrgeim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kuldankur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n-US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Kalle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Laanet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aktiivselt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osalenud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koostöös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eesmärkide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saavutamisel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korduvalt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esinenud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ettekannete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tervitustega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konverentsidel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seminaridel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taolistel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üritustel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Omavalitsuspäeva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ellukutsumisel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Kalle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Laanet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olulise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Eerik-Juhan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Truuväli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tegevuse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jäädvustamisse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51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B46D5A3-F6E2-A37F-9D44-CCAB63B3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76"/>
            <a:ext cx="3562350" cy="1325563"/>
          </a:xfrm>
        </p:spPr>
        <p:txBody>
          <a:bodyPr>
            <a:normAutofit/>
          </a:bodyPr>
          <a:lstStyle/>
          <a:p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AULIIGE</a:t>
            </a:r>
          </a:p>
        </p:txBody>
      </p:sp>
      <p:sp>
        <p:nvSpPr>
          <p:cNvPr id="6" name="Vooskeemikujund &quot;andmed&quot; 5">
            <a:extLst>
              <a:ext uri="{FF2B5EF4-FFF2-40B4-BE49-F238E27FC236}">
                <a16:creationId xmlns:a16="http://schemas.microsoft.com/office/drawing/2014/main" id="{0AD2B715-A82B-DCAD-D1C7-D5B42109020C}"/>
              </a:ext>
            </a:extLst>
          </p:cNvPr>
          <p:cNvSpPr/>
          <p:nvPr/>
        </p:nvSpPr>
        <p:spPr>
          <a:xfrm>
            <a:off x="3190875" y="0"/>
            <a:ext cx="9001125" cy="6858000"/>
          </a:xfrm>
          <a:prstGeom prst="flowChartInputOutput">
            <a:avLst/>
          </a:prstGeom>
          <a:blipFill dpi="0" rotWithShape="1">
            <a:blip r:embed="rId2"/>
            <a:srcRect/>
            <a:stretch>
              <a:fillRect l="-3000" r="-7000"/>
            </a:stretch>
          </a:blipFill>
          <a:ln>
            <a:noFill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E88D4-6605-932F-C686-842F140C9310}"/>
              </a:ext>
            </a:extLst>
          </p:cNvPr>
          <p:cNvSpPr txBox="1"/>
          <p:nvPr/>
        </p:nvSpPr>
        <p:spPr>
          <a:xfrm>
            <a:off x="381000" y="2166938"/>
            <a:ext cx="37719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Helir-Valdor Seeder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456DD-D68A-711C-587B-F6A72B82E0CB}"/>
              </a:ext>
            </a:extLst>
          </p:cNvPr>
          <p:cNvSpPr txBox="1"/>
          <p:nvPr/>
        </p:nvSpPr>
        <p:spPr>
          <a:xfrm>
            <a:off x="381000" y="3055054"/>
            <a:ext cx="387191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endParaRPr lang="en-US" sz="2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2700" b="0" i="1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ISAMAA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Erakond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fraktsiooni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endParaRPr lang="en-US" sz="27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0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Helir-Valdor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Seeder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sündis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7.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septembril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1964.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1993-2003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maavanem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2003.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kuuludes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X, XI, XII, XIII, XIV ja XV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koosseisu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2007-2017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Isamaa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ResPublica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2017–2023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erakond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Isamaa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Alates 2023.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Erakond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Isamaa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fraktsiooni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5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2019–2021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alates 19.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juulist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aprillini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2023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XIV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esimene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aseesimees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Kahes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Vabariigi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Valitsuses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põllumajandusminister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alates 5.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aprillist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2007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26.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märtsini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2014. H.-V. Seeder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väga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tihedalt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seotud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5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1991-1992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Linnavalitsuse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majandusnõunik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1992.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abilinnapea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1992-1993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linnapea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2017-2021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H.-V. Seeder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Linnavolikogu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017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Tunnustused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2001-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Valgetähe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klassi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2002 –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Poola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Vabariigi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Teeneteordeni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suurrist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2007 – Balti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Assamblee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medal.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n-US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Helir-Valdor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Seeder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aktiivselt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osalenud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koostöös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eesmärkide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saavutamisel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korduvalt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esinenud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ettekannete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tervitustega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konverentsidel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seminaridel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taolistel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üritustel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Omavalitsuspäeva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ellukutsumisel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Helir-Valdor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Seeder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olulise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Eerik-Juhan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Truuväli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tegevuse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jäädvustamisse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44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B46D5A3-F6E2-A37F-9D44-CCAB63B3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76"/>
            <a:ext cx="3562350" cy="1325563"/>
          </a:xfrm>
        </p:spPr>
        <p:txBody>
          <a:bodyPr>
            <a:normAutofit/>
          </a:bodyPr>
          <a:lstStyle/>
          <a:p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AULIIGE</a:t>
            </a:r>
          </a:p>
        </p:txBody>
      </p:sp>
      <p:sp>
        <p:nvSpPr>
          <p:cNvPr id="6" name="Vooskeemikujund &quot;andmed&quot; 5">
            <a:extLst>
              <a:ext uri="{FF2B5EF4-FFF2-40B4-BE49-F238E27FC236}">
                <a16:creationId xmlns:a16="http://schemas.microsoft.com/office/drawing/2014/main" id="{0AD2B715-A82B-DCAD-D1C7-D5B42109020C}"/>
              </a:ext>
            </a:extLst>
          </p:cNvPr>
          <p:cNvSpPr/>
          <p:nvPr/>
        </p:nvSpPr>
        <p:spPr>
          <a:xfrm>
            <a:off x="3190875" y="0"/>
            <a:ext cx="9001125" cy="6858000"/>
          </a:xfrm>
          <a:prstGeom prst="flowChartInputOutput">
            <a:avLst/>
          </a:prstGeom>
          <a:blipFill dpi="0" rotWithShape="1">
            <a:blip r:embed="rId2"/>
            <a:srcRect/>
            <a:stretch>
              <a:fillRect l="-5000" t="-7000" r="-2000" b="-29000"/>
            </a:stretch>
          </a:blipFill>
          <a:ln>
            <a:noFill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E88D4-6605-932F-C686-842F140C9310}"/>
              </a:ext>
            </a:extLst>
          </p:cNvPr>
          <p:cNvSpPr txBox="1"/>
          <p:nvPr/>
        </p:nvSpPr>
        <p:spPr>
          <a:xfrm>
            <a:off x="381000" y="2166938"/>
            <a:ext cx="37719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 Sepp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55014-86AC-CB14-1DEC-C45D0E496812}"/>
              </a:ext>
            </a:extLst>
          </p:cNvPr>
          <p:cNvSpPr txBox="1"/>
          <p:nvPr/>
        </p:nvSpPr>
        <p:spPr>
          <a:xfrm>
            <a:off x="381000" y="3286125"/>
            <a:ext cx="31908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Harjumaa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Omavalitsuste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Liidu</a:t>
            </a:r>
            <a:r>
              <a:rPr lang="en-US" sz="2700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0" i="1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tegevdirektor</a:t>
            </a:r>
            <a:endParaRPr lang="en-US" sz="2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85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Andre Sepp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sündis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25.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oktoobril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1971.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aastal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Andre Sepp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6.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aprillist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26.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märtsini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2014 XII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liige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18.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juunist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2014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taas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liige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XII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koosseisu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volituste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lõppemiseni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Andre Sepp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kuulunud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ka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Riigikogu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Põhiseaduse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väliskomisjoni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koosseisu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1996 - 1999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Raasiku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Vallavolikogu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Aastail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1999–2011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Raasiku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vallavanem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ja 2002–2007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Omavalitsuste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31.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oktoobrist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2017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novembrini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2021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taas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Raasiku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vallavanem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2018.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aastal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valiti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Andre Sepp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aktsiooni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"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Sajandi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100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arukülalast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"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raames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toimunud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rahvaküsitluse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tulemusel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saja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meeldejäävama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arukülalase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hulka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A. Sepp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Omavalitsuste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tegevdirektor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Peale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selle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on A. Sepp ka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Tarbijate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Ühistu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nõukogu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esimees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Harjuma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Spordiliidu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juhatuse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liige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juhtinud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Mootorrattaspordi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Föderatsiooni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2012 – 2018 a.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575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Andre Sepp on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korduvalt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esinenued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ettekannete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tervitustega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konverentsidel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seminaridel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taolistel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üritustel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Omavalitsuspäeva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ellukutsumisel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Omavalitsuspäeva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korraldamisel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Andre Sepp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aktiivselt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osalenud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regionaalvaldkonna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arengus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regionaaltasandi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analüüsi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koostamisel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täiendusõppe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Näiteks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aktiivsel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toetusel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kutsutud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valitsemise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mikrokraadi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pilootprojekt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Andre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Seppa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tunnustatud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Harjumaa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Suure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Holmeri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auhinnaga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38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B46D5A3-F6E2-A37F-9D44-CCAB63B3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60376"/>
            <a:ext cx="3562350" cy="1325563"/>
          </a:xfrm>
        </p:spPr>
        <p:txBody>
          <a:bodyPr>
            <a:normAutofit/>
          </a:bodyPr>
          <a:lstStyle/>
          <a:p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AULIIGE</a:t>
            </a:r>
          </a:p>
        </p:txBody>
      </p:sp>
      <p:sp>
        <p:nvSpPr>
          <p:cNvPr id="6" name="Vooskeemikujund &quot;andmed&quot; 5">
            <a:extLst>
              <a:ext uri="{FF2B5EF4-FFF2-40B4-BE49-F238E27FC236}">
                <a16:creationId xmlns:a16="http://schemas.microsoft.com/office/drawing/2014/main" id="{0AD2B715-A82B-DCAD-D1C7-D5B42109020C}"/>
              </a:ext>
            </a:extLst>
          </p:cNvPr>
          <p:cNvSpPr/>
          <p:nvPr/>
        </p:nvSpPr>
        <p:spPr>
          <a:xfrm>
            <a:off x="3190875" y="0"/>
            <a:ext cx="9001125" cy="6858000"/>
          </a:xfrm>
          <a:prstGeom prst="flowChartInputOutput">
            <a:avLst/>
          </a:prstGeom>
          <a:blipFill dpi="0" rotWithShape="1">
            <a:blip r:embed="rId2"/>
            <a:srcRect/>
            <a:stretch>
              <a:fillRect l="-22000" t="-7000" r="-31000" b="-29000"/>
            </a:stretch>
          </a:blipFill>
          <a:ln>
            <a:noFill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E88D4-6605-932F-C686-842F140C9310}"/>
              </a:ext>
            </a:extLst>
          </p:cNvPr>
          <p:cNvSpPr txBox="1"/>
          <p:nvPr/>
        </p:nvSpPr>
        <p:spPr>
          <a:xfrm>
            <a:off x="381000" y="2166939"/>
            <a:ext cx="356234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Toomas Sepp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Punase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asepresident</a:t>
            </a:r>
            <a:endParaRPr lang="en-US" sz="2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4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1173240" y="491953"/>
            <a:ext cx="949022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Toomas Sepp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sündis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septembril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1959.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Tartus.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elutööst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seotud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linnaga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ka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laiemalt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omavalitsusega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Toomas Sepp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alustas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tööd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Linnakantseleis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1990.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elamunõunikuna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linnasekretärina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teenistuses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alates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aprillist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1992.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Sellel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ametikohal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töötas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suurte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muudatuste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perioodil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tähelepanuväärsed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1992-2020.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Linnasekretäri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ametist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lahkus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31.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augustil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2020.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valiti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seejärel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ombudsmaniks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Ta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Punase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Risti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asepresident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Puuetega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Inimeste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Fondi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nõukogu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3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3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osalenud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paljude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seaduseelnõude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töögruppides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andnud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õigusaktide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põhimääruse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väljatöötamisse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mis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eeskujuks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meie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teistele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valdadele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linnadele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Aktiivselt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tulemuslikult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rahvusvahelisi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suhteid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korraldanud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Tallinnas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mitmeid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olulisi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rahvusvahelisi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konverentse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pealinna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juhtimise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teemadel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Ta on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andnud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väljapaistva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Valdade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Päevade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läbiviimisse</a:t>
            </a: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3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32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  <a:alpha val="47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23EDF-BFDA-E860-3550-EEAA69CB0B0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0FC33-8202-6A61-C8ED-9FDA2059B82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6750C1-77F5-8D74-BF1B-031626ECDBAF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EFEAE-64F6-B904-3768-D87DE6816DFF}"/>
              </a:ext>
            </a:extLst>
          </p:cNvPr>
          <p:cNvSpPr txBox="1"/>
          <p:nvPr/>
        </p:nvSpPr>
        <p:spPr>
          <a:xfrm>
            <a:off x="630315" y="674703"/>
            <a:ext cx="94902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Toomas Sepp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korduvalt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esinenud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ettekannete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tervitustega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MTÜ Polis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konverentsidel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seminaridel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taolistel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üritustel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olnud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Omavalitsuspäeva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ellukutsumisel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traditsiooni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arendamisel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Suure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ta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andud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täiendusõppe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arendamisse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Tunnustused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Punase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klassi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Valdade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Harju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Maakonna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teenetemärk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Linnade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tänuplaat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Juristide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Liidu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auliige</a:t>
            </a:r>
            <a:endParaRPr lang="en-US" sz="25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39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C674071-FE01-0757-16EB-0A7262930001}"/>
              </a:ext>
            </a:extLst>
          </p:cNvPr>
          <p:cNvSpPr txBox="1"/>
          <p:nvPr/>
        </p:nvSpPr>
        <p:spPr>
          <a:xfrm>
            <a:off x="400049" y="381000"/>
            <a:ext cx="85058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500" b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ÜMARLAUD: ROHEPÖÖRE – IDEED JA TEGELIKKUS</a:t>
            </a:r>
            <a:endParaRPr lang="en-US" sz="4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1A3A1-14B5-BC5D-AFC5-69B95DDA5E74}"/>
              </a:ext>
            </a:extLst>
          </p:cNvPr>
          <p:cNvSpPr txBox="1"/>
          <p:nvPr/>
        </p:nvSpPr>
        <p:spPr>
          <a:xfrm>
            <a:off x="571500" y="2314575"/>
            <a:ext cx="4629150" cy="35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MODERAATORID:</a:t>
            </a:r>
          </a:p>
          <a:p>
            <a:pPr marL="285750" indent="-285750" algn="just" rtl="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Aivar </a:t>
            </a:r>
            <a:r>
              <a:rPr lang="en-US" sz="30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Kokk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kohaliku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omavalitsuse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regionaalpoliitika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toetusrühma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endParaRPr lang="en-US" sz="3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rtl="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0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Rivo</a:t>
            </a: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Noorkõiv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Geomedia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OÜ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juhatuse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esimees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000" i="0" u="none" strike="noStrik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ööpkülik 8">
            <a:extLst>
              <a:ext uri="{FF2B5EF4-FFF2-40B4-BE49-F238E27FC236}">
                <a16:creationId xmlns:a16="http://schemas.microsoft.com/office/drawing/2014/main" id="{1AC08C39-B66F-8DCE-EC5B-F654DB37CD23}"/>
              </a:ext>
            </a:extLst>
          </p:cNvPr>
          <p:cNvSpPr/>
          <p:nvPr/>
        </p:nvSpPr>
        <p:spPr>
          <a:xfrm>
            <a:off x="7496175" y="0"/>
            <a:ext cx="4695825" cy="6858000"/>
          </a:xfrm>
          <a:prstGeom prst="parallelogram">
            <a:avLst/>
          </a:prstGeom>
          <a:blipFill dpi="0" rotWithShape="1">
            <a:blip r:embed="rId2"/>
            <a:srcRect/>
            <a:stretch>
              <a:fillRect l="-9000" t="-1000" r="-95000" b="-23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29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6" y="443705"/>
            <a:ext cx="5886450" cy="2289970"/>
          </a:xfrm>
        </p:spPr>
        <p:txBody>
          <a:bodyPr>
            <a:no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700" b="1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ROHEPÖÖRE – RIIGI JA KOHALIKU OMAVALITSUSE ÜHISTEGEVUSE VÄLJAKUTSED, KOHALIK OMAVALISUS KUI ROHEPÖÖRDE VEDAJA</a:t>
            </a:r>
            <a:endParaRPr 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526" y="4500165"/>
            <a:ext cx="5181600" cy="1325563"/>
          </a:xfrm>
        </p:spPr>
        <p:txBody>
          <a:bodyPr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fi-FI" sz="3000" b="1" i="0" u="none" strike="noStrike" dirty="0">
                <a:effectLst/>
                <a:latin typeface="Times New Roman" panose="02020603050405020304" pitchFamily="18" charset="0"/>
              </a:rPr>
              <a:t>ANDRES METSOJA </a:t>
            </a:r>
            <a:br>
              <a:rPr lang="fi-FI" sz="3000" b="1" i="0" u="none" strike="noStrike" dirty="0">
                <a:effectLst/>
                <a:latin typeface="Times New Roman" panose="02020603050405020304" pitchFamily="18" charset="0"/>
              </a:rPr>
            </a:br>
            <a:r>
              <a:rPr lang="fi-FI" sz="2700" i="1" u="none" strike="noStrike" dirty="0" err="1">
                <a:effectLst/>
                <a:latin typeface="Times New Roman" panose="02020603050405020304" pitchFamily="18" charset="0"/>
              </a:rPr>
              <a:t>Riigikogu</a:t>
            </a:r>
            <a:r>
              <a:rPr lang="fi-FI" sz="2700" i="1" u="none" strike="noStrike" dirty="0"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effectLst/>
                <a:latin typeface="Times New Roman" panose="02020603050405020304" pitchFamily="18" charset="0"/>
              </a:rPr>
              <a:t>keskkonnakomisjoni</a:t>
            </a:r>
            <a:r>
              <a:rPr lang="fi-FI" sz="2700" i="1" u="none" strike="noStrike" dirty="0"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effectLst/>
                <a:latin typeface="Times New Roman" panose="02020603050405020304" pitchFamily="18" charset="0"/>
              </a:rPr>
              <a:t>aseesimees</a:t>
            </a:r>
            <a:r>
              <a:rPr lang="fi-FI" sz="2700" i="1" u="none" strike="noStrike" dirty="0">
                <a:effectLst/>
                <a:latin typeface="Times New Roman" panose="02020603050405020304" pitchFamily="18" charset="0"/>
              </a:rPr>
              <a:t>, Pärnu </a:t>
            </a:r>
            <a:r>
              <a:rPr lang="fi-FI" sz="2700" i="1" u="none" strike="noStrike" dirty="0" err="1">
                <a:effectLst/>
                <a:latin typeface="Times New Roman" panose="02020603050405020304" pitchFamily="18" charset="0"/>
              </a:rPr>
              <a:t>Linnavolikogu</a:t>
            </a:r>
            <a:r>
              <a:rPr lang="fi-FI" sz="2700" i="1" u="none" strike="noStrike" dirty="0"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effectLst/>
                <a:latin typeface="Times New Roman" panose="02020603050405020304" pitchFamily="18" charset="0"/>
              </a:rPr>
              <a:t>esimees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882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550863"/>
            <a:ext cx="6924676" cy="1951831"/>
          </a:xfrm>
        </p:spPr>
        <p:txBody>
          <a:bodyPr>
            <a:no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KLIIMAMINISTEERIUM JA ROHEPÖÖRE: KOOSTÖÖ MINISTEERIUMIDE NING KOHALIKE OMAVALITSUSTEGA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276" y="4178301"/>
            <a:ext cx="5181600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fi-FI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KRISTI KLAAS </a:t>
            </a:r>
            <a:br>
              <a:rPr lang="fi-FI" sz="4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riigi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rohepoliitika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koordinaator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272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67647"/>
            <a:ext cx="6924676" cy="195183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500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ROHELINE KIILI VALD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351" y="4475957"/>
            <a:ext cx="5181600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AIMUR LIIVA</a:t>
            </a:r>
            <a:b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Kiili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vallavanem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970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4" y="779067"/>
            <a:ext cx="6924676" cy="1951831"/>
          </a:xfrm>
        </p:spPr>
        <p:txBody>
          <a:bodyPr>
            <a:norm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ROHEPÖÖRE JA ARENGUTEST IDA-VIRUMAAL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926" y="4486670"/>
            <a:ext cx="5762624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fi-FI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 EAST</a:t>
            </a:r>
            <a:br>
              <a:rPr lang="fi-FI" sz="4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Toila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vallavanem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Ida-Virumaa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Omavalitsuste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Liidu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juhatuse</a:t>
            </a:r>
            <a:r>
              <a:rPr lang="fi-FI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i-FI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esimees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181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49" y="658811"/>
            <a:ext cx="6924676" cy="1951831"/>
          </a:xfrm>
        </p:spPr>
        <p:txBody>
          <a:bodyPr>
            <a:no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500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ROHEPÖÖRE JA ROOTSI: KAS VAJALIK UUS VALITSEMISE MUDEL?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7876" y="4466429"/>
            <a:ext cx="5762624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ULF JOHANSSON</a:t>
            </a:r>
            <a:br>
              <a:rPr lang="en-US" sz="4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SWECO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peaekspert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linna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säästik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areng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251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49" y="1096961"/>
            <a:ext cx="6924676" cy="1951831"/>
          </a:xfrm>
        </p:spPr>
        <p:txBody>
          <a:bodyPr>
            <a:normAutofit/>
          </a:bodyPr>
          <a:lstStyle/>
          <a:p>
            <a:pPr mar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ROHEPÖÖRE JA TRANSPORT 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76" y="4606926"/>
            <a:ext cx="5762624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fi-FI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MARIO KADASTIK </a:t>
            </a:r>
            <a:br>
              <a:rPr lang="fi-FI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i-FI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Riigikogu</a:t>
            </a:r>
            <a:r>
              <a:rPr lang="fi-FI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liige</a:t>
            </a:r>
            <a:r>
              <a:rPr lang="fi-FI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Tallinna </a:t>
            </a:r>
            <a:r>
              <a:rPr lang="fi-FI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Tehnikaülikooli</a:t>
            </a:r>
            <a:r>
              <a:rPr lang="fi-FI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kaasprofessor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416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4" y="675083"/>
            <a:ext cx="6924676" cy="195183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i-FI" sz="3500" b="1" u="none" strike="noStrike" dirty="0">
                <a:solidFill>
                  <a:srgbClr val="1F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ROHEPÖÖRE JA VEERESSURSS – AVALIKU VÕIMU VÄLJAKUTSED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416426"/>
            <a:ext cx="5762624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AGNE ARUVÄLI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Kliimaministeeriumi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veeosakonna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nõunik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¸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Tallinna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Ülikooli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magistrant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088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4" y="619917"/>
            <a:ext cx="6924676" cy="1951831"/>
          </a:xfrm>
        </p:spPr>
        <p:txBody>
          <a:bodyPr>
            <a:no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ROHETEHNOLOOGIATE TRENDIDEST JA MÄÄRAMATUSTEST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9476" y="4458490"/>
            <a:ext cx="5762624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ALLAN NIIDU</a:t>
            </a:r>
            <a:b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TalTechi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professor 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241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A9EFF84-F75D-6362-6597-CCEBBE2E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07" y="3162299"/>
            <a:ext cx="5631243" cy="1325563"/>
          </a:xfrm>
        </p:spPr>
        <p:txBody>
          <a:bodyPr>
            <a:noAutofit/>
          </a:bodyPr>
          <a:lstStyle/>
          <a:p>
            <a:r>
              <a:rPr lang="en-US" sz="6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DISKUSSIOON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Rühm 12">
            <a:extLst>
              <a:ext uri="{FF2B5EF4-FFF2-40B4-BE49-F238E27FC236}">
                <a16:creationId xmlns:a16="http://schemas.microsoft.com/office/drawing/2014/main" id="{39FEAB00-9FB2-FEDC-E022-C84E6FB19EB8}"/>
              </a:ext>
            </a:extLst>
          </p:cNvPr>
          <p:cNvGrpSpPr/>
          <p:nvPr/>
        </p:nvGrpSpPr>
        <p:grpSpPr>
          <a:xfrm>
            <a:off x="6734175" y="-3444833"/>
            <a:ext cx="7434111" cy="10228118"/>
            <a:chOff x="6551032" y="-3301958"/>
            <a:chExt cx="7434111" cy="10228118"/>
          </a:xfrm>
          <a:blipFill dpi="0" rotWithShape="1">
            <a:blip r:embed="rId2"/>
            <a:srcRect/>
            <a:stretch>
              <a:fillRect l="-18000" t="18000" r="2000" b="-7000"/>
            </a:stretch>
          </a:blipFill>
        </p:grpSpPr>
        <p:sp>
          <p:nvSpPr>
            <p:cNvPr id="10" name="Ristkülik 9">
              <a:extLst>
                <a:ext uri="{FF2B5EF4-FFF2-40B4-BE49-F238E27FC236}">
                  <a16:creationId xmlns:a16="http://schemas.microsoft.com/office/drawing/2014/main" id="{0C2683A0-B0C4-DBBD-FE6F-D4C61BF996A2}"/>
                </a:ext>
              </a:extLst>
            </p:cNvPr>
            <p:cNvSpPr/>
            <p:nvPr/>
          </p:nvSpPr>
          <p:spPr>
            <a:xfrm rot="18308170">
              <a:off x="5677339" y="1555055"/>
              <a:ext cx="7751577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istkülik 10">
              <a:extLst>
                <a:ext uri="{FF2B5EF4-FFF2-40B4-BE49-F238E27FC236}">
                  <a16:creationId xmlns:a16="http://schemas.microsoft.com/office/drawing/2014/main" id="{959664E8-3B99-96AB-FE92-9AA09E49FE36}"/>
                </a:ext>
              </a:extLst>
            </p:cNvPr>
            <p:cNvSpPr/>
            <p:nvPr/>
          </p:nvSpPr>
          <p:spPr>
            <a:xfrm rot="18308170">
              <a:off x="4332389" y="-1083315"/>
              <a:ext cx="6994322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istkülik 11">
              <a:extLst>
                <a:ext uri="{FF2B5EF4-FFF2-40B4-BE49-F238E27FC236}">
                  <a16:creationId xmlns:a16="http://schemas.microsoft.com/office/drawing/2014/main" id="{2040802F-621D-0DE6-5B2A-34B561F1BB51}"/>
                </a:ext>
              </a:extLst>
            </p:cNvPr>
            <p:cNvSpPr/>
            <p:nvPr/>
          </p:nvSpPr>
          <p:spPr>
            <a:xfrm rot="18308170">
              <a:off x="9209464" y="2150481"/>
              <a:ext cx="6994322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2352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A9EFF84-F75D-6362-6597-CCEBBE2E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57" y="3286125"/>
            <a:ext cx="4843187" cy="1325563"/>
          </a:xfrm>
        </p:spPr>
        <p:txBody>
          <a:bodyPr>
            <a:no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KOHVIPAUS</a:t>
            </a:r>
          </a:p>
        </p:txBody>
      </p:sp>
      <p:grpSp>
        <p:nvGrpSpPr>
          <p:cNvPr id="13" name="Rühm 12">
            <a:extLst>
              <a:ext uri="{FF2B5EF4-FFF2-40B4-BE49-F238E27FC236}">
                <a16:creationId xmlns:a16="http://schemas.microsoft.com/office/drawing/2014/main" id="{39FEAB00-9FB2-FEDC-E022-C84E6FB19EB8}"/>
              </a:ext>
            </a:extLst>
          </p:cNvPr>
          <p:cNvGrpSpPr/>
          <p:nvPr/>
        </p:nvGrpSpPr>
        <p:grpSpPr>
          <a:xfrm>
            <a:off x="6096000" y="-3568658"/>
            <a:ext cx="7434111" cy="10228118"/>
            <a:chOff x="6551032" y="-3301958"/>
            <a:chExt cx="7434111" cy="10228118"/>
          </a:xfrm>
          <a:blipFill dpi="0" rotWithShape="1">
            <a:blip r:embed="rId2"/>
            <a:srcRect/>
            <a:stretch>
              <a:fillRect l="-14000" t="34000" r="16000" b="-13000"/>
            </a:stretch>
          </a:blipFill>
        </p:grpSpPr>
        <p:sp>
          <p:nvSpPr>
            <p:cNvPr id="10" name="Ristkülik 9">
              <a:extLst>
                <a:ext uri="{FF2B5EF4-FFF2-40B4-BE49-F238E27FC236}">
                  <a16:creationId xmlns:a16="http://schemas.microsoft.com/office/drawing/2014/main" id="{0C2683A0-B0C4-DBBD-FE6F-D4C61BF996A2}"/>
                </a:ext>
              </a:extLst>
            </p:cNvPr>
            <p:cNvSpPr/>
            <p:nvPr/>
          </p:nvSpPr>
          <p:spPr>
            <a:xfrm rot="18308170">
              <a:off x="5677339" y="1555055"/>
              <a:ext cx="7751577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istkülik 10">
              <a:extLst>
                <a:ext uri="{FF2B5EF4-FFF2-40B4-BE49-F238E27FC236}">
                  <a16:creationId xmlns:a16="http://schemas.microsoft.com/office/drawing/2014/main" id="{959664E8-3B99-96AB-FE92-9AA09E49FE36}"/>
                </a:ext>
              </a:extLst>
            </p:cNvPr>
            <p:cNvSpPr/>
            <p:nvPr/>
          </p:nvSpPr>
          <p:spPr>
            <a:xfrm rot="18308170">
              <a:off x="4332389" y="-1083315"/>
              <a:ext cx="6994322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istkülik 11">
              <a:extLst>
                <a:ext uri="{FF2B5EF4-FFF2-40B4-BE49-F238E27FC236}">
                  <a16:creationId xmlns:a16="http://schemas.microsoft.com/office/drawing/2014/main" id="{2040802F-621D-0DE6-5B2A-34B561F1BB51}"/>
                </a:ext>
              </a:extLst>
            </p:cNvPr>
            <p:cNvSpPr/>
            <p:nvPr/>
          </p:nvSpPr>
          <p:spPr>
            <a:xfrm rot="18308170">
              <a:off x="9209464" y="2150481"/>
              <a:ext cx="6994322" cy="2557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713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100" y="4523183"/>
            <a:ext cx="7486650" cy="19518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Madis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Sarik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Aivar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Kokk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Sulev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Lääne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Katrin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Niglas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Veikko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Luhalaid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 Jan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Trei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Peeter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Normak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Leif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Kalev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Sirje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Ludvig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Tanel Tammela,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Rivo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Noorkõiv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Mikk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Lõhmus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Aare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Kruuser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 </a:t>
            </a:r>
            <a:r>
              <a:rPr lang="en-US" sz="32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jt</a:t>
            </a:r>
            <a:endParaRPr lang="en-US" sz="3200" i="1" dirty="0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6" y="1149351"/>
            <a:ext cx="6134100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fi-FI" sz="4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EESTI VIII OMAVALITSUSPÄEV RAE VALLAS JA SELLE ETTEVALMISTAMISEST</a:t>
            </a:r>
            <a:endParaRPr lang="en-US" sz="40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900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100" y="4523183"/>
            <a:ext cx="7486650" cy="19518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Katrin Krause,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Sulev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Lääne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Andre Sepp,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Tiia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Õun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Indrek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Grauberg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Marika Saar, Aare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Kruuser</a:t>
            </a:r>
            <a:r>
              <a:rPr lang="en-US" sz="30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30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jt</a:t>
            </a:r>
            <a:endParaRPr lang="en-US" sz="3000" i="1" dirty="0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4" y="1358901"/>
            <a:ext cx="7486649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fi-FI" sz="35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HARJUMAA III OMAVALITSUSPÄEVA ETTEVALMISTAMISEST  HARKU VALLAS JA SELLEGA SEONDUVAST </a:t>
            </a:r>
            <a:endParaRPr lang="en-US" sz="35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383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92D050">
                <a:alpha val="6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D43EC41-A031-2238-BBD7-A7055434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708323"/>
            <a:ext cx="5324475" cy="1951831"/>
          </a:xfrm>
        </p:spPr>
        <p:txBody>
          <a:bodyPr>
            <a:noAutofit/>
          </a:bodyPr>
          <a:lstStyle/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i-FI" sz="3300" b="1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ERE TULEMAST SUVESEMINARILE 2024;</a:t>
            </a:r>
            <a:r>
              <a:rPr lang="fi-FI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i-FI" sz="3300" b="1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UVESEMINARI LÕPETAMINE</a:t>
            </a:r>
            <a:endParaRPr lang="fi-FI" sz="33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1D41F03-5C8B-8DAD-0C1B-8E36322A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5" y="4578151"/>
            <a:ext cx="7219950" cy="13255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KATRIN KRAUSE</a:t>
            </a:r>
            <a:b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Harku</a:t>
            </a:r>
            <a:r>
              <a:rPr lang="en-US" sz="270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70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vallavanem</a:t>
            </a:r>
            <a:endParaRPr lang="en-US" sz="2700" i="1" dirty="0"/>
          </a:p>
        </p:txBody>
      </p:sp>
      <p:cxnSp>
        <p:nvCxnSpPr>
          <p:cNvPr id="10" name="Sirgkonnektor 9">
            <a:extLst>
              <a:ext uri="{FF2B5EF4-FFF2-40B4-BE49-F238E27FC236}">
                <a16:creationId xmlns:a16="http://schemas.microsoft.com/office/drawing/2014/main" id="{8368F9CF-6275-3547-3543-B858D5F601B2}"/>
              </a:ext>
            </a:extLst>
          </p:cNvPr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11125" cmpd="tri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957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allinn comes seventh in the 2023 European cities of the future ranking">
            <a:extLst>
              <a:ext uri="{FF2B5EF4-FFF2-40B4-BE49-F238E27FC236}">
                <a16:creationId xmlns:a16="http://schemas.microsoft.com/office/drawing/2014/main" id="{F04172A4-D7D6-AA47-9AC0-8C56DB902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stkülik 3">
            <a:extLst>
              <a:ext uri="{FF2B5EF4-FFF2-40B4-BE49-F238E27FC236}">
                <a16:creationId xmlns:a16="http://schemas.microsoft.com/office/drawing/2014/main" id="{308D2FAF-A9B1-5613-C564-51D9620D13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4000"/>
                  <a:lumMod val="100000"/>
                </a:schemeClr>
              </a:gs>
              <a:gs pos="100000">
                <a:schemeClr val="tx1">
                  <a:alpha val="99000"/>
                  <a:lumMod val="74000"/>
                  <a:lumOff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09E1D-4987-EFFF-3B86-8EFFD8503E9E}"/>
              </a:ext>
            </a:extLst>
          </p:cNvPr>
          <p:cNvSpPr txBox="1"/>
          <p:nvPr/>
        </p:nvSpPr>
        <p:spPr>
          <a:xfrm>
            <a:off x="6096000" y="2143125"/>
            <a:ext cx="51625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TÄNAME TEID VÄGA SISUKA KOOSTÖÖ EEST!</a:t>
            </a:r>
            <a:endParaRPr lang="en-US" sz="50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603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1000">
              <a:schemeClr val="tx1">
                <a:alpha val="44000"/>
                <a:lumMod val="10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1283</Words>
  <Application>Microsoft Office PowerPoint</Application>
  <PresentationFormat>Laiekraan</PresentationFormat>
  <Paragraphs>131</Paragraphs>
  <Slides>31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Office'i kujundus</vt:lpstr>
      <vt:lpstr>PowerPointi esitlus</vt:lpstr>
      <vt:lpstr>PowerPointi esitlus</vt:lpstr>
      <vt:lpstr>PowerPointi esitlus</vt:lpstr>
      <vt:lpstr>PowerPointi esitlus</vt:lpstr>
      <vt:lpstr>AULIIGE</vt:lpstr>
      <vt:lpstr>PowerPointi esitlus</vt:lpstr>
      <vt:lpstr>PowerPointi esitlus</vt:lpstr>
      <vt:lpstr>AULIIGE</vt:lpstr>
      <vt:lpstr>PowerPointi esitlus</vt:lpstr>
      <vt:lpstr>PowerPointi esitlus</vt:lpstr>
      <vt:lpstr>AULIIGE</vt:lpstr>
      <vt:lpstr>PowerPointi esitlus</vt:lpstr>
      <vt:lpstr>PowerPointi esitlus</vt:lpstr>
      <vt:lpstr>AULIIGE</vt:lpstr>
      <vt:lpstr>PowerPointi esitlus</vt:lpstr>
      <vt:lpstr>PowerPointi esitlus</vt:lpstr>
      <vt:lpstr>PowerPointi esitlus</vt:lpstr>
      <vt:lpstr>ANDRES METSOJA  Riigikogu keskkonnakomisjoni aseesimees, Pärnu Linnavolikogu esimees</vt:lpstr>
      <vt:lpstr>KRISTI KLAAS  riigi rohepoliitika koordinaator</vt:lpstr>
      <vt:lpstr>AIMUR LIIVA Kiili vallavanem</vt:lpstr>
      <vt:lpstr>EVE EAST Toila vallavanem, Ida-Virumaa Omavalitsuste Liidu juhatuse esimees</vt:lpstr>
      <vt:lpstr>ULF JOHANSSON SWECO peaekspert  sh linna säästik areng </vt:lpstr>
      <vt:lpstr>MARIO KADASTIK  Riigikogu liige, Tallinna Tehnikaülikooli kaasprofessor</vt:lpstr>
      <vt:lpstr>AGNE ARUVÄLI Kliimaministeeriumi veeosakonna nõunik¸ Tallinna Ülikooli magistrant</vt:lpstr>
      <vt:lpstr>ALLAN NIIDU TalTechi professor </vt:lpstr>
      <vt:lpstr>DISKUSSIOON</vt:lpstr>
      <vt:lpstr>KOHVIPAUS</vt:lpstr>
      <vt:lpstr>EESTI VIII OMAVALITSUSPÄEV RAE VALLAS JA SELLE ETTEVALMISTAMISEST</vt:lpstr>
      <vt:lpstr>HARJUMAA III OMAVALITSUSPÄEVA ETTEVALMISTAMISEST  HARKU VALLAS JA SELLEGA SEONDUVAST </vt:lpstr>
      <vt:lpstr>KATRIN KRAUSE Harku vallavanem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Jüri-Andreas Järviste</dc:creator>
  <cp:lastModifiedBy>Jüri-Andreas Järviste</cp:lastModifiedBy>
  <cp:revision>9</cp:revision>
  <dcterms:created xsi:type="dcterms:W3CDTF">2023-08-16T14:12:32Z</dcterms:created>
  <dcterms:modified xsi:type="dcterms:W3CDTF">2023-08-25T08:12:28Z</dcterms:modified>
</cp:coreProperties>
</file>