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9" r:id="rId5"/>
    <p:sldId id="265" r:id="rId6"/>
    <p:sldId id="266" r:id="rId7"/>
    <p:sldId id="268" r:id="rId8"/>
    <p:sldId id="267" r:id="rId9"/>
    <p:sldId id="263" r:id="rId10"/>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8" autoAdjust="0"/>
    <p:restoredTop sz="75088" autoAdjust="0"/>
  </p:normalViewPr>
  <p:slideViewPr>
    <p:cSldViewPr snapToGrid="0">
      <p:cViewPr varScale="1">
        <p:scale>
          <a:sx n="85" d="100"/>
          <a:sy n="85" d="100"/>
        </p:scale>
        <p:origin x="15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B9F98A-8B01-4D37-8366-ECBC7DB0CE4C}" type="datetimeFigureOut">
              <a:rPr lang="et-EE" smtClean="0"/>
              <a:t>23.08.2023</a:t>
            </a:fld>
            <a:endParaRPr lang="et-EE"/>
          </a:p>
        </p:txBody>
      </p:sp>
      <p:sp>
        <p:nvSpPr>
          <p:cNvPr id="4" name="Slaidi pildi kohatä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14C997-BFC1-4135-8BAF-9E907601FB57}" type="slidenum">
              <a:rPr lang="et-EE" smtClean="0"/>
              <a:t>‹#›</a:t>
            </a:fld>
            <a:endParaRPr lang="et-EE"/>
          </a:p>
        </p:txBody>
      </p:sp>
    </p:spTree>
    <p:extLst>
      <p:ext uri="{BB962C8B-B14F-4D97-AF65-F5344CB8AC3E}">
        <p14:creationId xmlns:p14="http://schemas.microsoft.com/office/powerpoint/2010/main" val="1210639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Mul on au sõna võtta tänasel seminaril rohepöörde ja veeressurssi teemal. </a:t>
            </a:r>
          </a:p>
          <a:p>
            <a:r>
              <a:rPr lang="et-EE" dirty="0"/>
              <a:t>Kliimamuutused avaldavad mõju ka veeressurssidele ja minu ülesandeks Kliimaministeeriumi veeosakonnas on tegeleda just veevaldkonnas kliimamuutustega kohanemisega.</a:t>
            </a:r>
          </a:p>
        </p:txBody>
      </p:sp>
      <p:sp>
        <p:nvSpPr>
          <p:cNvPr id="4" name="Slaidinumbri kohatäide 3"/>
          <p:cNvSpPr>
            <a:spLocks noGrp="1"/>
          </p:cNvSpPr>
          <p:nvPr>
            <p:ph type="sldNum" sz="quarter" idx="5"/>
          </p:nvPr>
        </p:nvSpPr>
        <p:spPr/>
        <p:txBody>
          <a:bodyPr/>
          <a:lstStyle/>
          <a:p>
            <a:fld id="{7214C997-BFC1-4135-8BAF-9E907601FB57}" type="slidenum">
              <a:rPr lang="et-EE" smtClean="0"/>
              <a:t>1</a:t>
            </a:fld>
            <a:endParaRPr lang="et-EE"/>
          </a:p>
        </p:txBody>
      </p:sp>
    </p:spTree>
    <p:extLst>
      <p:ext uri="{BB962C8B-B14F-4D97-AF65-F5344CB8AC3E}">
        <p14:creationId xmlns:p14="http://schemas.microsoft.com/office/powerpoint/2010/main" val="31557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Võimalikest kliimamuutuste prognoosidest on meil ühiskonnas juba pikemat aega räägitud. Viimase 12 aastaga, kui ma sellel ametikohal olen töötanud, näen ma seda, et me tunnetame neid muutusi üha enam ka omal nahal. Ilmastik on ebastabiilsem, tormid on tugevamad, tugevad sajud ja ekstreemsemad üleujutused ning suved on kuivad ja soojad. Juunikuu põud on meil kõigil veel värskelt meeles (tegelikult on isegi õigem öelda veevaene periood, sest meil on riigis kokku leppimata, mida me põua all mõtleme. Kas põud on nädal aega ilma vihmata või 1 kuu ilma </a:t>
            </a:r>
            <a:r>
              <a:rPr lang="et-EE"/>
              <a:t>vihmata?)  </a:t>
            </a:r>
            <a:r>
              <a:rPr lang="et-EE" dirty="0"/>
              <a:t>Ja alles kevadel rääkisime me ühiskonnas ka üleujutustest. Ehk siis meil on hetki, kus meil on vett ülearu ja on hetki, kus meil jääb veest puudu. </a:t>
            </a:r>
          </a:p>
        </p:txBody>
      </p:sp>
      <p:sp>
        <p:nvSpPr>
          <p:cNvPr id="4" name="Slaidinumbri kohatäide 3"/>
          <p:cNvSpPr>
            <a:spLocks noGrp="1"/>
          </p:cNvSpPr>
          <p:nvPr>
            <p:ph type="sldNum" sz="quarter" idx="5"/>
          </p:nvPr>
        </p:nvSpPr>
        <p:spPr/>
        <p:txBody>
          <a:bodyPr/>
          <a:lstStyle/>
          <a:p>
            <a:fld id="{7214C997-BFC1-4135-8BAF-9E907601FB57}" type="slidenum">
              <a:rPr lang="et-EE" smtClean="0"/>
              <a:t>2</a:t>
            </a:fld>
            <a:endParaRPr lang="et-EE"/>
          </a:p>
        </p:txBody>
      </p:sp>
    </p:spTree>
    <p:extLst>
      <p:ext uri="{BB962C8B-B14F-4D97-AF65-F5344CB8AC3E}">
        <p14:creationId xmlns:p14="http://schemas.microsoft.com/office/powerpoint/2010/main" val="2833381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Vee olemasolu kuulub aga inimese põhivajaduste hulka ning on vajalik paljude majandussektorite toimimiseks ning loomulikult on ülioluline ka looduskeskkonna säilimiseks. Keskkonnakasutus inimese poolt ja muutused kliimaparameetrites ning ekstreemsed ilmastikuolud mõjutavad aga ka ökosüsteemi terviklikkust ning vee kvaliteeti. </a:t>
            </a:r>
          </a:p>
          <a:p>
            <a:endParaRPr lang="et-EE" dirty="0"/>
          </a:p>
          <a:p>
            <a:r>
              <a:rPr lang="et-EE" dirty="0"/>
              <a:t>Nt keskkonnakasutuse poole pealt mõjutab veeseisundit väga oluliselt põllumajanduslikud toitained, kaevandamine, jääkreostus, veevõtt  ja paisutamine. Kliimamuutused kutsuvad jälle esile muutusi looduslikes süsteemides nt ainevahetusprotsessid kiirenevad ja kliimamuutused võimendavad ka keskkonnakasutusest tulenevaid surveid. Nt suurenenud sademete hulga tõttu kandub keskkonnast vette rohkem toitaineid ja ohtlike aineid või suvise põua ajal tekivad veekonfliktid looduse ja inimese vahel sh konfliktid erinevate veekasutajate vahel. </a:t>
            </a:r>
          </a:p>
        </p:txBody>
      </p:sp>
      <p:sp>
        <p:nvSpPr>
          <p:cNvPr id="4" name="Slaidinumbri kohatäide 3"/>
          <p:cNvSpPr>
            <a:spLocks noGrp="1"/>
          </p:cNvSpPr>
          <p:nvPr>
            <p:ph type="sldNum" sz="quarter" idx="5"/>
          </p:nvPr>
        </p:nvSpPr>
        <p:spPr/>
        <p:txBody>
          <a:bodyPr/>
          <a:lstStyle/>
          <a:p>
            <a:fld id="{7214C997-BFC1-4135-8BAF-9E907601FB57}" type="slidenum">
              <a:rPr lang="et-EE" smtClean="0"/>
              <a:t>3</a:t>
            </a:fld>
            <a:endParaRPr lang="et-EE"/>
          </a:p>
        </p:txBody>
      </p:sp>
    </p:spTree>
    <p:extLst>
      <p:ext uri="{BB962C8B-B14F-4D97-AF65-F5344CB8AC3E}">
        <p14:creationId xmlns:p14="http://schemas.microsoft.com/office/powerpoint/2010/main" val="1129452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Põhjavee kasutamine on maailmas viimase 50 aasta jooksul kasvanud enam kui 300%. Eestis 16.aastase perioodi jooksul on põhjaveevõtt pigem vähenenud võrreldes 2000 aastate alguse perioodiga. Samas viimaste aastate trend näitab jällegi kerget tõusutrendi. Eriti mineraalvee kasutamise osas. 16.aastatse perioodi jooksul on üldiselt vähenenud ka olmevee ja tootmiseks vajamineva vee tarbimine (siin arvestuses ma räägin juba pinnaveest ja põhjaveest kokku). See, et meil täna vett on ja, et me oleme suutnud aastatega vee vajadust koomale tõmmata läbi tehnoloogia arengu annab meile kindlasti konkurentsieelise. Samas vesi on siiani meie ühiskonna  jaoks olnud iseenesest mõistetav ressurss, mille säästmise üle me oma pead väga vaevanud pole. Paraku, Eestis on 2021.aasta seisuga 26% põhjaveekogumitest ja 48% pinnaveekogumitest halvas seisus. Need veekogumid, mis on juba heas seisundis, neid tuleb hoida. Hoidmine on tegelikult tihti peale veel suurem väljakutse, sest see pole nähtav probleem. Ka </a:t>
            </a:r>
            <a:r>
              <a:rPr lang="fi-FI" dirty="0"/>
              <a:t>Kliimamuutustega </a:t>
            </a:r>
            <a:r>
              <a:rPr lang="fi-FI" dirty="0" err="1"/>
              <a:t>kohanemiseks</a:t>
            </a:r>
            <a:r>
              <a:rPr lang="fi-FI" dirty="0"/>
              <a:t> on </a:t>
            </a:r>
            <a:r>
              <a:rPr lang="fi-FI" dirty="0" err="1"/>
              <a:t>vajalik</a:t>
            </a:r>
            <a:r>
              <a:rPr lang="fi-FI" dirty="0"/>
              <a:t>, et </a:t>
            </a:r>
            <a:r>
              <a:rPr lang="et-EE" dirty="0"/>
              <a:t>ökosüsteemid oleksid heas seisus ja veeringe toimiks. Me räägime palju ühiskonnas just kliimamuutuste leevendamisest aga kindlasti ei tohi ära unustada ka kliimamuutustega kohanemist. </a:t>
            </a:r>
          </a:p>
          <a:p>
            <a:endParaRPr lang="et-EE" dirty="0"/>
          </a:p>
          <a:p>
            <a:endParaRPr lang="fi-FI" dirty="0"/>
          </a:p>
          <a:p>
            <a:endParaRPr lang="et-EE" dirty="0"/>
          </a:p>
          <a:p>
            <a:endParaRPr lang="et-EE" dirty="0"/>
          </a:p>
        </p:txBody>
      </p:sp>
      <p:sp>
        <p:nvSpPr>
          <p:cNvPr id="4" name="Slaidinumbri kohatäide 3"/>
          <p:cNvSpPr>
            <a:spLocks noGrp="1"/>
          </p:cNvSpPr>
          <p:nvPr>
            <p:ph type="sldNum" sz="quarter" idx="5"/>
          </p:nvPr>
        </p:nvSpPr>
        <p:spPr/>
        <p:txBody>
          <a:bodyPr/>
          <a:lstStyle/>
          <a:p>
            <a:fld id="{7214C997-BFC1-4135-8BAF-9E907601FB57}" type="slidenum">
              <a:rPr lang="et-EE" smtClean="0"/>
              <a:t>4</a:t>
            </a:fld>
            <a:endParaRPr lang="et-EE"/>
          </a:p>
        </p:txBody>
      </p:sp>
    </p:spTree>
    <p:extLst>
      <p:ext uri="{BB962C8B-B14F-4D97-AF65-F5344CB8AC3E}">
        <p14:creationId xmlns:p14="http://schemas.microsoft.com/office/powerpoint/2010/main" val="3266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fi-FI" dirty="0" err="1"/>
              <a:t>Seega</a:t>
            </a:r>
            <a:r>
              <a:rPr lang="fi-FI" dirty="0"/>
              <a:t> on </a:t>
            </a:r>
            <a:r>
              <a:rPr lang="fi-FI" dirty="0" err="1"/>
              <a:t>riigil</a:t>
            </a:r>
            <a:r>
              <a:rPr lang="fi-FI" dirty="0"/>
              <a:t> </a:t>
            </a:r>
            <a:r>
              <a:rPr lang="fi-FI" dirty="0" err="1"/>
              <a:t>oluline</a:t>
            </a:r>
            <a:r>
              <a:rPr lang="fi-FI" dirty="0"/>
              <a:t> </a:t>
            </a:r>
            <a:r>
              <a:rPr lang="fi-FI" dirty="0" err="1"/>
              <a:t>kõige</a:t>
            </a:r>
            <a:r>
              <a:rPr lang="fi-FI" dirty="0"/>
              <a:t> </a:t>
            </a:r>
            <a:r>
              <a:rPr lang="fi-FI" dirty="0" err="1"/>
              <a:t>selle</a:t>
            </a:r>
            <a:r>
              <a:rPr lang="fi-FI" dirty="0"/>
              <a:t> </a:t>
            </a:r>
            <a:r>
              <a:rPr lang="fi-FI" dirty="0" err="1"/>
              <a:t>eest</a:t>
            </a:r>
            <a:r>
              <a:rPr lang="fi-FI" dirty="0"/>
              <a:t> </a:t>
            </a:r>
            <a:r>
              <a:rPr lang="fi-FI" dirty="0" err="1"/>
              <a:t>hea</a:t>
            </a:r>
            <a:r>
              <a:rPr lang="fi-FI" dirty="0"/>
              <a:t> seista</a:t>
            </a:r>
            <a:r>
              <a:rPr lang="et-EE" dirty="0"/>
              <a:t> ja oskuslik riigijuhtimine on siin võtme tähtsusega. </a:t>
            </a:r>
          </a:p>
          <a:p>
            <a:r>
              <a:rPr lang="et-EE" dirty="0"/>
              <a:t>Suurenev </a:t>
            </a:r>
            <a:r>
              <a:rPr lang="et-EE" dirty="0" err="1"/>
              <a:t>inim</a:t>
            </a:r>
            <a:r>
              <a:rPr lang="et-EE" dirty="0"/>
              <a:t>- ja kliimamuutuste mõju eeldab kindlasti säästlikumat veekasutust ning jätkusuutlike meetmete rakendamist ja see on üks meie ühiskonna põhiväljakutseid, mille ees me seisame. On vaja kokku leppida, kes mida teeb, kes mille eest vastutab ja kuidas me olukordi mõistame. Näiteks nagu põua osas. Meil ei ole täna konkreetselt kirja midagi pandud. Aga see ei tähenda, et kui seaduses mustvalgel kõiki asju midagi kirjas pole, siis tegutseda ei saa. Saame ikka. </a:t>
            </a:r>
          </a:p>
          <a:p>
            <a:r>
              <a:rPr lang="et-EE" dirty="0"/>
              <a:t>Ülioluline on juba tegevuse või asutuse planeerimisel läbi mõelda, millised on need tingimused mida tegevuseks vajame ja millised on need tingimused, mida antud asukoht pakub, kas me saame seda tegevust alternatiivsel viisil teostada või kas me saame vett säästlikumalt kasutada või taaskasutada. Neid võimalusi </a:t>
            </a:r>
            <a:r>
              <a:rPr lang="et-EE" dirty="0" err="1"/>
              <a:t>igaljuhul</a:t>
            </a:r>
            <a:r>
              <a:rPr lang="et-EE" dirty="0"/>
              <a:t> on ja see nõuab kindlasti meie tähelepanu, sest puhas vesi on meile eluks hädavajalik. Vee keskkonna  hea seisundi eest seismine, aga ei saa ka jääda ainult riigi vastutada ja riigi eesmärgiks. Vesi on ressurss, mida me vajame kõik ja seepärast peame ka üheskoos selle eest seisma. Suur roll on siin ka kohalikel omavalitsustel, kes vastutavad ruumilise planeerimise eest. Ruumiline planeerimine on oluline instrument, millega on võimalik vähendada tekkivaid riske ja negatiivseid mõjusid ning leevendada tagajärgesid. Lisaks tunnevad kohalikud omavalitsused ka oma keskkonda kõige paremini ja on kõige lähemal seisev abistaja ja suunaja elanikele ning ettevõtetele. </a:t>
            </a:r>
          </a:p>
          <a:p>
            <a:endParaRPr lang="et-EE" dirty="0"/>
          </a:p>
          <a:p>
            <a:endParaRPr lang="et-EE" dirty="0"/>
          </a:p>
          <a:p>
            <a:endParaRPr lang="et-EE" dirty="0"/>
          </a:p>
        </p:txBody>
      </p:sp>
      <p:sp>
        <p:nvSpPr>
          <p:cNvPr id="4" name="Slaidinumbri kohatäide 3"/>
          <p:cNvSpPr>
            <a:spLocks noGrp="1"/>
          </p:cNvSpPr>
          <p:nvPr>
            <p:ph type="sldNum" sz="quarter" idx="5"/>
          </p:nvPr>
        </p:nvSpPr>
        <p:spPr/>
        <p:txBody>
          <a:bodyPr/>
          <a:lstStyle/>
          <a:p>
            <a:fld id="{7214C997-BFC1-4135-8BAF-9E907601FB57}" type="slidenum">
              <a:rPr lang="et-EE" smtClean="0"/>
              <a:t>5</a:t>
            </a:fld>
            <a:endParaRPr lang="et-EE"/>
          </a:p>
        </p:txBody>
      </p:sp>
    </p:spTree>
    <p:extLst>
      <p:ext uri="{BB962C8B-B14F-4D97-AF65-F5344CB8AC3E}">
        <p14:creationId xmlns:p14="http://schemas.microsoft.com/office/powerpoint/2010/main" val="187694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Kokkuvõttes saab öelda, et hea pinna- ja põhjavee seisund tagab elurikkuse veekeskkonnas, suurendab oluliselt meie võimet hakkama saada kliimamuutustega, annab meie ettevõtetele konkurentsieelise ja tagab ka selle, et puhast vett jätkuks veel mitmetele põlvkondadele. </a:t>
            </a:r>
          </a:p>
          <a:p>
            <a:endParaRPr lang="et-EE" dirty="0"/>
          </a:p>
          <a:p>
            <a:r>
              <a:rPr lang="et-EE" dirty="0"/>
              <a:t>Tänan tähelepanu eest!</a:t>
            </a:r>
          </a:p>
          <a:p>
            <a:endParaRPr lang="et-EE" dirty="0"/>
          </a:p>
        </p:txBody>
      </p:sp>
      <p:sp>
        <p:nvSpPr>
          <p:cNvPr id="4" name="Slaidinumbri kohatäide 3"/>
          <p:cNvSpPr>
            <a:spLocks noGrp="1"/>
          </p:cNvSpPr>
          <p:nvPr>
            <p:ph type="sldNum" sz="quarter" idx="5"/>
          </p:nvPr>
        </p:nvSpPr>
        <p:spPr/>
        <p:txBody>
          <a:bodyPr/>
          <a:lstStyle/>
          <a:p>
            <a:fld id="{7214C997-BFC1-4135-8BAF-9E907601FB57}" type="slidenum">
              <a:rPr lang="et-EE" smtClean="0"/>
              <a:t>6</a:t>
            </a:fld>
            <a:endParaRPr lang="et-EE"/>
          </a:p>
        </p:txBody>
      </p:sp>
    </p:spTree>
    <p:extLst>
      <p:ext uri="{BB962C8B-B14F-4D97-AF65-F5344CB8AC3E}">
        <p14:creationId xmlns:p14="http://schemas.microsoft.com/office/powerpoint/2010/main" val="2161834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B23AC64-49EC-3882-FC29-F15FBDF97C16}"/>
              </a:ext>
            </a:extLst>
          </p:cNvPr>
          <p:cNvSpPr>
            <a:spLocks noGrp="1"/>
          </p:cNvSpPr>
          <p:nvPr>
            <p:ph type="ctrTitle"/>
          </p:nvPr>
        </p:nvSpPr>
        <p:spPr>
          <a:xfrm>
            <a:off x="1524000" y="1122363"/>
            <a:ext cx="9144000" cy="2387600"/>
          </a:xfrm>
        </p:spPr>
        <p:txBody>
          <a:bodyPr anchor="b"/>
          <a:lstStyle>
            <a:lvl1pPr algn="ctr">
              <a:defRPr sz="6000"/>
            </a:lvl1pPr>
          </a:lstStyle>
          <a:p>
            <a:r>
              <a:rPr lang="et-EE"/>
              <a:t>Klõpsake juhteksemplari pealkirja laadi redigeerimiseks</a:t>
            </a:r>
          </a:p>
        </p:txBody>
      </p:sp>
      <p:sp>
        <p:nvSpPr>
          <p:cNvPr id="3" name="Alapealkiri 2">
            <a:extLst>
              <a:ext uri="{FF2B5EF4-FFF2-40B4-BE49-F238E27FC236}">
                <a16:creationId xmlns:a16="http://schemas.microsoft.com/office/drawing/2014/main" id="{9FDB3C5D-6301-5605-5584-666A921516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juhteksemplari alapealkirja laadi redigeerimiseks</a:t>
            </a:r>
          </a:p>
        </p:txBody>
      </p:sp>
      <p:sp>
        <p:nvSpPr>
          <p:cNvPr id="4" name="Kuupäeva kohatäide 3">
            <a:extLst>
              <a:ext uri="{FF2B5EF4-FFF2-40B4-BE49-F238E27FC236}">
                <a16:creationId xmlns:a16="http://schemas.microsoft.com/office/drawing/2014/main" id="{93F67CA7-81B5-C6F3-83EF-67389EB7E8A3}"/>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5" name="Jaluse kohatäide 4">
            <a:extLst>
              <a:ext uri="{FF2B5EF4-FFF2-40B4-BE49-F238E27FC236}">
                <a16:creationId xmlns:a16="http://schemas.microsoft.com/office/drawing/2014/main" id="{662AC631-1092-09DA-625E-E22AE372195F}"/>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FEE0F0F3-08EA-D0F1-E734-279C6796BF05}"/>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267024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9B3734B-2167-EB05-D586-61F4D46C9101}"/>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46E28563-7D9E-1CB7-FC44-56DF774A3B6A}"/>
              </a:ext>
            </a:extLst>
          </p:cNvPr>
          <p:cNvSpPr>
            <a:spLocks noGrp="1"/>
          </p:cNvSpPr>
          <p:nvPr>
            <p:ph idx="1"/>
          </p:nvPr>
        </p:nvSpPr>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64C46ABB-CA35-5544-C921-D899E6BA38B9}"/>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5" name="Jaluse kohatäide 4">
            <a:extLst>
              <a:ext uri="{FF2B5EF4-FFF2-40B4-BE49-F238E27FC236}">
                <a16:creationId xmlns:a16="http://schemas.microsoft.com/office/drawing/2014/main" id="{1F0EC6B7-7B41-42CB-6E84-D18FD18B6AF5}"/>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48D90372-9F19-7EA3-3B76-7B949946D223}"/>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3973503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8A923ED-2D84-E9C4-AA0B-0468931006E0}"/>
              </a:ext>
            </a:extLst>
          </p:cNvPr>
          <p:cNvSpPr>
            <a:spLocks noGrp="1"/>
          </p:cNvSpPr>
          <p:nvPr>
            <p:ph type="title"/>
          </p:nvPr>
        </p:nvSpPr>
        <p:spPr>
          <a:xfrm>
            <a:off x="831850" y="1709738"/>
            <a:ext cx="10515600" cy="2852737"/>
          </a:xfrm>
        </p:spPr>
        <p:txBody>
          <a:bodyPr anchor="b"/>
          <a:lstStyle>
            <a:lvl1pPr>
              <a:defRPr sz="6000"/>
            </a:lvl1pPr>
          </a:lstStyle>
          <a:p>
            <a:r>
              <a:rPr lang="et-EE"/>
              <a:t>Klõpsake juhteksemplari pealkirja laadi redigeerimiseks</a:t>
            </a:r>
          </a:p>
        </p:txBody>
      </p:sp>
      <p:sp>
        <p:nvSpPr>
          <p:cNvPr id="3" name="Teksti kohatäide 2">
            <a:extLst>
              <a:ext uri="{FF2B5EF4-FFF2-40B4-BE49-F238E27FC236}">
                <a16:creationId xmlns:a16="http://schemas.microsoft.com/office/drawing/2014/main" id="{0550BF36-0D8A-C53C-3CB7-D21074EE5B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Klõpsake juhteksemplari tekstilaadide redigeerimiseks</a:t>
            </a:r>
          </a:p>
        </p:txBody>
      </p:sp>
      <p:sp>
        <p:nvSpPr>
          <p:cNvPr id="4" name="Kuupäeva kohatäide 3">
            <a:extLst>
              <a:ext uri="{FF2B5EF4-FFF2-40B4-BE49-F238E27FC236}">
                <a16:creationId xmlns:a16="http://schemas.microsoft.com/office/drawing/2014/main" id="{D2CACFD9-CD88-4435-000F-0A0EA458C6AF}"/>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5" name="Jaluse kohatäide 4">
            <a:extLst>
              <a:ext uri="{FF2B5EF4-FFF2-40B4-BE49-F238E27FC236}">
                <a16:creationId xmlns:a16="http://schemas.microsoft.com/office/drawing/2014/main" id="{CED3BAE9-5176-755D-385D-325A58F15CDC}"/>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065FBBAD-CA6D-9E03-92C8-282175DBC60C}"/>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4022112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8C2349F-F322-15EE-EB19-FB287C853360}"/>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BF5DEA78-4B6B-E775-BC1C-4F0D92751339}"/>
              </a:ext>
            </a:extLst>
          </p:cNvPr>
          <p:cNvSpPr>
            <a:spLocks noGrp="1"/>
          </p:cNvSpPr>
          <p:nvPr>
            <p:ph sz="half" idx="1"/>
          </p:nvPr>
        </p:nvSpPr>
        <p:spPr>
          <a:xfrm>
            <a:off x="838200" y="1825625"/>
            <a:ext cx="5181600" cy="435133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Sisu kohatäide 3">
            <a:extLst>
              <a:ext uri="{FF2B5EF4-FFF2-40B4-BE49-F238E27FC236}">
                <a16:creationId xmlns:a16="http://schemas.microsoft.com/office/drawing/2014/main" id="{E5BBFC60-D3B9-AA9F-531A-ACDCC255B131}"/>
              </a:ext>
            </a:extLst>
          </p:cNvPr>
          <p:cNvSpPr>
            <a:spLocks noGrp="1"/>
          </p:cNvSpPr>
          <p:nvPr>
            <p:ph sz="half" idx="2"/>
          </p:nvPr>
        </p:nvSpPr>
        <p:spPr>
          <a:xfrm>
            <a:off x="6172200" y="1825625"/>
            <a:ext cx="5181600" cy="435133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Kuupäeva kohatäide 4">
            <a:extLst>
              <a:ext uri="{FF2B5EF4-FFF2-40B4-BE49-F238E27FC236}">
                <a16:creationId xmlns:a16="http://schemas.microsoft.com/office/drawing/2014/main" id="{A6CA176B-FCBD-0132-7BC1-852E8F18D204}"/>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6" name="Jaluse kohatäide 5">
            <a:extLst>
              <a:ext uri="{FF2B5EF4-FFF2-40B4-BE49-F238E27FC236}">
                <a16:creationId xmlns:a16="http://schemas.microsoft.com/office/drawing/2014/main" id="{B5020157-8CF7-BE2C-7AD5-78FD5FD6AA24}"/>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F547EAAB-EDDE-D738-0935-8AD877223118}"/>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1851414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40529D9-1807-E834-ABEC-A9AC3C6129A2}"/>
              </a:ext>
            </a:extLst>
          </p:cNvPr>
          <p:cNvSpPr>
            <a:spLocks noGrp="1"/>
          </p:cNvSpPr>
          <p:nvPr>
            <p:ph type="title"/>
          </p:nvPr>
        </p:nvSpPr>
        <p:spPr>
          <a:xfrm>
            <a:off x="839788" y="365125"/>
            <a:ext cx="10515600" cy="1325563"/>
          </a:xfrm>
        </p:spPr>
        <p:txBody>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4A5108D3-EB79-9482-CC1C-58D8F9AE46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Klõpsake juhteksemplari tekstilaadide redigeerimiseks</a:t>
            </a:r>
          </a:p>
        </p:txBody>
      </p:sp>
      <p:sp>
        <p:nvSpPr>
          <p:cNvPr id="4" name="Sisu kohatäide 3">
            <a:extLst>
              <a:ext uri="{FF2B5EF4-FFF2-40B4-BE49-F238E27FC236}">
                <a16:creationId xmlns:a16="http://schemas.microsoft.com/office/drawing/2014/main" id="{749C30C0-44E5-0BD4-9721-D78CFAC8B0AC}"/>
              </a:ext>
            </a:extLst>
          </p:cNvPr>
          <p:cNvSpPr>
            <a:spLocks noGrp="1"/>
          </p:cNvSpPr>
          <p:nvPr>
            <p:ph sz="half" idx="2"/>
          </p:nvPr>
        </p:nvSpPr>
        <p:spPr>
          <a:xfrm>
            <a:off x="839788" y="2505075"/>
            <a:ext cx="5157787" cy="368458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Teksti kohatäide 4">
            <a:extLst>
              <a:ext uri="{FF2B5EF4-FFF2-40B4-BE49-F238E27FC236}">
                <a16:creationId xmlns:a16="http://schemas.microsoft.com/office/drawing/2014/main" id="{E5241DA4-D81F-BE9F-93AB-C89C6F04F4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Klõpsake juhteksemplari tekstilaadide redigeerimiseks</a:t>
            </a:r>
          </a:p>
        </p:txBody>
      </p:sp>
      <p:sp>
        <p:nvSpPr>
          <p:cNvPr id="6" name="Sisu kohatäide 5">
            <a:extLst>
              <a:ext uri="{FF2B5EF4-FFF2-40B4-BE49-F238E27FC236}">
                <a16:creationId xmlns:a16="http://schemas.microsoft.com/office/drawing/2014/main" id="{0EFC27AF-0D02-B600-9050-E6037011190B}"/>
              </a:ext>
            </a:extLst>
          </p:cNvPr>
          <p:cNvSpPr>
            <a:spLocks noGrp="1"/>
          </p:cNvSpPr>
          <p:nvPr>
            <p:ph sz="quarter" idx="4"/>
          </p:nvPr>
        </p:nvSpPr>
        <p:spPr>
          <a:xfrm>
            <a:off x="6172200" y="2505075"/>
            <a:ext cx="5183188" cy="368458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7" name="Kuupäeva kohatäide 6">
            <a:extLst>
              <a:ext uri="{FF2B5EF4-FFF2-40B4-BE49-F238E27FC236}">
                <a16:creationId xmlns:a16="http://schemas.microsoft.com/office/drawing/2014/main" id="{8F016C17-BA62-604A-4619-4978D05F1CCE}"/>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8" name="Jaluse kohatäide 7">
            <a:extLst>
              <a:ext uri="{FF2B5EF4-FFF2-40B4-BE49-F238E27FC236}">
                <a16:creationId xmlns:a16="http://schemas.microsoft.com/office/drawing/2014/main" id="{D707FBD3-1711-4F34-3347-0AE9F6C8A655}"/>
              </a:ext>
            </a:extLst>
          </p:cNvPr>
          <p:cNvSpPr>
            <a:spLocks noGrp="1"/>
          </p:cNvSpPr>
          <p:nvPr>
            <p:ph type="ftr" sz="quarter" idx="11"/>
          </p:nvPr>
        </p:nvSpPr>
        <p:spPr/>
        <p:txBody>
          <a:bodyPr/>
          <a:lstStyle/>
          <a:p>
            <a:endParaRPr lang="et-EE"/>
          </a:p>
        </p:txBody>
      </p:sp>
      <p:sp>
        <p:nvSpPr>
          <p:cNvPr id="9" name="Slaidinumbri kohatäide 8">
            <a:extLst>
              <a:ext uri="{FF2B5EF4-FFF2-40B4-BE49-F238E27FC236}">
                <a16:creationId xmlns:a16="http://schemas.microsoft.com/office/drawing/2014/main" id="{748D44A4-8E19-EAE3-1774-E40D04B35A73}"/>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126806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E896546-33E4-8B93-C0BF-5BB49A1B61B6}"/>
              </a:ext>
            </a:extLst>
          </p:cNvPr>
          <p:cNvSpPr>
            <a:spLocks noGrp="1"/>
          </p:cNvSpPr>
          <p:nvPr>
            <p:ph type="title"/>
          </p:nvPr>
        </p:nvSpPr>
        <p:spPr/>
        <p:txBody>
          <a:bodyPr/>
          <a:lstStyle/>
          <a:p>
            <a:r>
              <a:rPr lang="et-EE"/>
              <a:t>Klõpsake juhteksemplari pealkirja laadi redigeerimiseks</a:t>
            </a:r>
          </a:p>
        </p:txBody>
      </p:sp>
      <p:sp>
        <p:nvSpPr>
          <p:cNvPr id="3" name="Kuupäeva kohatäide 2">
            <a:extLst>
              <a:ext uri="{FF2B5EF4-FFF2-40B4-BE49-F238E27FC236}">
                <a16:creationId xmlns:a16="http://schemas.microsoft.com/office/drawing/2014/main" id="{2D449D3C-5421-126C-E554-3F06F0D89ECE}"/>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4" name="Jaluse kohatäide 3">
            <a:extLst>
              <a:ext uri="{FF2B5EF4-FFF2-40B4-BE49-F238E27FC236}">
                <a16:creationId xmlns:a16="http://schemas.microsoft.com/office/drawing/2014/main" id="{4AA1A316-058A-838C-353D-7D37DD701673}"/>
              </a:ext>
            </a:extLst>
          </p:cNvPr>
          <p:cNvSpPr>
            <a:spLocks noGrp="1"/>
          </p:cNvSpPr>
          <p:nvPr>
            <p:ph type="ftr" sz="quarter" idx="11"/>
          </p:nvPr>
        </p:nvSpPr>
        <p:spPr/>
        <p:txBody>
          <a:bodyPr/>
          <a:lstStyle/>
          <a:p>
            <a:endParaRPr lang="et-EE"/>
          </a:p>
        </p:txBody>
      </p:sp>
      <p:sp>
        <p:nvSpPr>
          <p:cNvPr id="5" name="Slaidinumbri kohatäide 4">
            <a:extLst>
              <a:ext uri="{FF2B5EF4-FFF2-40B4-BE49-F238E27FC236}">
                <a16:creationId xmlns:a16="http://schemas.microsoft.com/office/drawing/2014/main" id="{0C772B9B-3DD3-E700-5176-E8641391C1BC}"/>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2518019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a:extLst>
              <a:ext uri="{FF2B5EF4-FFF2-40B4-BE49-F238E27FC236}">
                <a16:creationId xmlns:a16="http://schemas.microsoft.com/office/drawing/2014/main" id="{77D9BFD1-A57A-A691-2DEF-9C0E0A7FC96E}"/>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3" name="Jaluse kohatäide 2">
            <a:extLst>
              <a:ext uri="{FF2B5EF4-FFF2-40B4-BE49-F238E27FC236}">
                <a16:creationId xmlns:a16="http://schemas.microsoft.com/office/drawing/2014/main" id="{FB78C5E4-3CD0-4335-9D8C-408AACD5D996}"/>
              </a:ext>
            </a:extLst>
          </p:cNvPr>
          <p:cNvSpPr>
            <a:spLocks noGrp="1"/>
          </p:cNvSpPr>
          <p:nvPr>
            <p:ph type="ftr" sz="quarter" idx="11"/>
          </p:nvPr>
        </p:nvSpPr>
        <p:spPr/>
        <p:txBody>
          <a:bodyPr/>
          <a:lstStyle/>
          <a:p>
            <a:endParaRPr lang="et-EE"/>
          </a:p>
        </p:txBody>
      </p:sp>
      <p:sp>
        <p:nvSpPr>
          <p:cNvPr id="4" name="Slaidinumbri kohatäide 3">
            <a:extLst>
              <a:ext uri="{FF2B5EF4-FFF2-40B4-BE49-F238E27FC236}">
                <a16:creationId xmlns:a16="http://schemas.microsoft.com/office/drawing/2014/main" id="{FF33B7F2-0311-F42D-FB64-F64CC60320F3}"/>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318449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DE7EB41-7B99-0993-A09A-71479F22C6A4}"/>
              </a:ext>
            </a:extLst>
          </p:cNvPr>
          <p:cNvSpPr>
            <a:spLocks noGrp="1"/>
          </p:cNvSpPr>
          <p:nvPr>
            <p:ph type="title"/>
          </p:nvPr>
        </p:nvSpPr>
        <p:spPr>
          <a:xfrm>
            <a:off x="839788" y="457200"/>
            <a:ext cx="3932237" cy="1600200"/>
          </a:xfrm>
        </p:spPr>
        <p:txBody>
          <a:bodyPr anchor="b"/>
          <a:lstStyle>
            <a:lvl1pPr>
              <a:defRPr sz="3200"/>
            </a:lvl1pPr>
          </a:lstStyle>
          <a:p>
            <a:r>
              <a:rPr lang="et-EE"/>
              <a:t>Klõpsake juhteksemplari pealkirja laadi redigeerimiseks</a:t>
            </a:r>
          </a:p>
        </p:txBody>
      </p:sp>
      <p:sp>
        <p:nvSpPr>
          <p:cNvPr id="3" name="Sisu kohatäide 2">
            <a:extLst>
              <a:ext uri="{FF2B5EF4-FFF2-40B4-BE49-F238E27FC236}">
                <a16:creationId xmlns:a16="http://schemas.microsoft.com/office/drawing/2014/main" id="{6F8DD573-F2FF-A93B-4115-BF8D9795AC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Teksti kohatäide 3">
            <a:extLst>
              <a:ext uri="{FF2B5EF4-FFF2-40B4-BE49-F238E27FC236}">
                <a16:creationId xmlns:a16="http://schemas.microsoft.com/office/drawing/2014/main" id="{A78D6AEF-4CE5-F3B9-5246-B60E3EDE2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Klõpsake juhteksemplari tekstilaadide redigeerimiseks</a:t>
            </a:r>
          </a:p>
        </p:txBody>
      </p:sp>
      <p:sp>
        <p:nvSpPr>
          <p:cNvPr id="5" name="Kuupäeva kohatäide 4">
            <a:extLst>
              <a:ext uri="{FF2B5EF4-FFF2-40B4-BE49-F238E27FC236}">
                <a16:creationId xmlns:a16="http://schemas.microsoft.com/office/drawing/2014/main" id="{E6CAC44A-DAFD-E349-27AC-46174763EF74}"/>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6" name="Jaluse kohatäide 5">
            <a:extLst>
              <a:ext uri="{FF2B5EF4-FFF2-40B4-BE49-F238E27FC236}">
                <a16:creationId xmlns:a16="http://schemas.microsoft.com/office/drawing/2014/main" id="{4712E3C6-FF43-D578-3248-45F6C6B2DB79}"/>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8EFD0EB4-DE8E-C8B3-35B5-49537BB0744F}"/>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715886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9D05FB9-B37E-8B6B-DEA0-715E89A72F80}"/>
              </a:ext>
            </a:extLst>
          </p:cNvPr>
          <p:cNvSpPr>
            <a:spLocks noGrp="1"/>
          </p:cNvSpPr>
          <p:nvPr>
            <p:ph type="title"/>
          </p:nvPr>
        </p:nvSpPr>
        <p:spPr>
          <a:xfrm>
            <a:off x="839788" y="457200"/>
            <a:ext cx="3932237" cy="1600200"/>
          </a:xfrm>
        </p:spPr>
        <p:txBody>
          <a:bodyPr anchor="b"/>
          <a:lstStyle>
            <a:lvl1pPr>
              <a:defRPr sz="3200"/>
            </a:lvl1pPr>
          </a:lstStyle>
          <a:p>
            <a:r>
              <a:rPr lang="et-EE"/>
              <a:t>Klõpsake juhteksemplari pealkirja laadi redigeerimiseks</a:t>
            </a:r>
          </a:p>
        </p:txBody>
      </p:sp>
      <p:sp>
        <p:nvSpPr>
          <p:cNvPr id="3" name="Pildi kohatäide 2">
            <a:extLst>
              <a:ext uri="{FF2B5EF4-FFF2-40B4-BE49-F238E27FC236}">
                <a16:creationId xmlns:a16="http://schemas.microsoft.com/office/drawing/2014/main" id="{25B747E7-01A2-DF4B-FD1F-DC50624B02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ksti kohatäide 3">
            <a:extLst>
              <a:ext uri="{FF2B5EF4-FFF2-40B4-BE49-F238E27FC236}">
                <a16:creationId xmlns:a16="http://schemas.microsoft.com/office/drawing/2014/main" id="{87E68167-27DE-EC18-C8C1-5CB561385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Klõpsake juhteksemplari tekstilaadide redigeerimiseks</a:t>
            </a:r>
          </a:p>
        </p:txBody>
      </p:sp>
      <p:sp>
        <p:nvSpPr>
          <p:cNvPr id="5" name="Kuupäeva kohatäide 4">
            <a:extLst>
              <a:ext uri="{FF2B5EF4-FFF2-40B4-BE49-F238E27FC236}">
                <a16:creationId xmlns:a16="http://schemas.microsoft.com/office/drawing/2014/main" id="{CFC6DFF4-4213-08E6-24F6-161D10E8DAF4}"/>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6" name="Jaluse kohatäide 5">
            <a:extLst>
              <a:ext uri="{FF2B5EF4-FFF2-40B4-BE49-F238E27FC236}">
                <a16:creationId xmlns:a16="http://schemas.microsoft.com/office/drawing/2014/main" id="{470E72EE-38C9-0978-5F6F-674645387E58}"/>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DD70CE14-83D4-DCA5-3C10-864A1E7D51CD}"/>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125826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77E17BC-22CC-E384-7331-81B811E747D9}"/>
              </a:ext>
            </a:extLst>
          </p:cNvPr>
          <p:cNvSpPr>
            <a:spLocks noGrp="1"/>
          </p:cNvSpPr>
          <p:nvPr>
            <p:ph type="title"/>
          </p:nvPr>
        </p:nvSpPr>
        <p:spPr/>
        <p:txBody>
          <a:bodyPr/>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6905B7B0-3194-AC10-5C02-7DFB61CC188B}"/>
              </a:ext>
            </a:extLst>
          </p:cNvPr>
          <p:cNvSpPr>
            <a:spLocks noGrp="1"/>
          </p:cNvSpPr>
          <p:nvPr>
            <p:ph type="body" orient="vert" idx="1"/>
          </p:nvPr>
        </p:nvSpPr>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705809E3-111A-0B7A-E229-FF76DD5F6BAE}"/>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5" name="Jaluse kohatäide 4">
            <a:extLst>
              <a:ext uri="{FF2B5EF4-FFF2-40B4-BE49-F238E27FC236}">
                <a16:creationId xmlns:a16="http://schemas.microsoft.com/office/drawing/2014/main" id="{C9B59892-9673-5ED4-F7F7-7E41D524338B}"/>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EB4C48D6-AA84-037C-DAE7-6AB719BA7437}"/>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150976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a:extLst>
              <a:ext uri="{FF2B5EF4-FFF2-40B4-BE49-F238E27FC236}">
                <a16:creationId xmlns:a16="http://schemas.microsoft.com/office/drawing/2014/main" id="{D6DDFA7B-3C20-E292-4BD3-CF97FB2FFDD6}"/>
              </a:ext>
            </a:extLst>
          </p:cNvPr>
          <p:cNvSpPr>
            <a:spLocks noGrp="1"/>
          </p:cNvSpPr>
          <p:nvPr>
            <p:ph type="title" orient="vert"/>
          </p:nvPr>
        </p:nvSpPr>
        <p:spPr>
          <a:xfrm>
            <a:off x="8724900" y="365125"/>
            <a:ext cx="2628900" cy="5811838"/>
          </a:xfrm>
        </p:spPr>
        <p:txBody>
          <a:bodyPr vert="eaVert"/>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94A2DD46-8192-71EF-F692-C2934FE1855A}"/>
              </a:ext>
            </a:extLst>
          </p:cNvPr>
          <p:cNvSpPr>
            <a:spLocks noGrp="1"/>
          </p:cNvSpPr>
          <p:nvPr>
            <p:ph type="body" orient="vert" idx="1"/>
          </p:nvPr>
        </p:nvSpPr>
        <p:spPr>
          <a:xfrm>
            <a:off x="838200" y="365125"/>
            <a:ext cx="7734300" cy="5811838"/>
          </a:xfrm>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3546C629-C402-3EAC-966C-1EC61C89132D}"/>
              </a:ext>
            </a:extLst>
          </p:cNvPr>
          <p:cNvSpPr>
            <a:spLocks noGrp="1"/>
          </p:cNvSpPr>
          <p:nvPr>
            <p:ph type="dt" sz="half" idx="10"/>
          </p:nvPr>
        </p:nvSpPr>
        <p:spPr/>
        <p:txBody>
          <a:bodyPr/>
          <a:lstStyle/>
          <a:p>
            <a:fld id="{26D310A0-138A-4AC3-83AD-703A378FDAA3}" type="datetimeFigureOut">
              <a:rPr lang="et-EE" smtClean="0"/>
              <a:t>23.08.2023</a:t>
            </a:fld>
            <a:endParaRPr lang="et-EE"/>
          </a:p>
        </p:txBody>
      </p:sp>
      <p:sp>
        <p:nvSpPr>
          <p:cNvPr id="5" name="Jaluse kohatäide 4">
            <a:extLst>
              <a:ext uri="{FF2B5EF4-FFF2-40B4-BE49-F238E27FC236}">
                <a16:creationId xmlns:a16="http://schemas.microsoft.com/office/drawing/2014/main" id="{C809BAAB-3832-CE42-DBA2-EDF32739F5F5}"/>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4A448513-DFBC-148F-B8AF-6941583C6331}"/>
              </a:ext>
            </a:extLst>
          </p:cNvPr>
          <p:cNvSpPr>
            <a:spLocks noGrp="1"/>
          </p:cNvSpPr>
          <p:nvPr>
            <p:ph type="sldNum" sz="quarter" idx="12"/>
          </p:nvPr>
        </p:nvSpPr>
        <p:spPr/>
        <p:txBody>
          <a:bodyPr/>
          <a:lstStyle/>
          <a:p>
            <a:fld id="{A425A60F-01F6-4A6D-98F7-93FA40BB0085}" type="slidenum">
              <a:rPr lang="et-EE" smtClean="0"/>
              <a:t>‹#›</a:t>
            </a:fld>
            <a:endParaRPr lang="et-EE"/>
          </a:p>
        </p:txBody>
      </p:sp>
    </p:spTree>
    <p:extLst>
      <p:ext uri="{BB962C8B-B14F-4D97-AF65-F5344CB8AC3E}">
        <p14:creationId xmlns:p14="http://schemas.microsoft.com/office/powerpoint/2010/main" val="1563397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ealkirja kohatäide 1">
            <a:extLst>
              <a:ext uri="{FF2B5EF4-FFF2-40B4-BE49-F238E27FC236}">
                <a16:creationId xmlns:a16="http://schemas.microsoft.com/office/drawing/2014/main" id="{B5A931EC-4856-9B57-2FD8-F7ACAD378A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0CC88E74-5562-8F51-B28F-1FCF91D63A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7D92EDD1-47AC-7100-B9AA-34889D9E1E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D310A0-138A-4AC3-83AD-703A378FDAA3}" type="datetimeFigureOut">
              <a:rPr lang="et-EE" smtClean="0"/>
              <a:t>23.08.2023</a:t>
            </a:fld>
            <a:endParaRPr lang="et-EE"/>
          </a:p>
        </p:txBody>
      </p:sp>
      <p:sp>
        <p:nvSpPr>
          <p:cNvPr id="5" name="Jaluse kohatäide 4">
            <a:extLst>
              <a:ext uri="{FF2B5EF4-FFF2-40B4-BE49-F238E27FC236}">
                <a16:creationId xmlns:a16="http://schemas.microsoft.com/office/drawing/2014/main" id="{02F17B15-3C8F-DEF5-9758-739FABA1A4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aidinumbri kohatäide 5">
            <a:extLst>
              <a:ext uri="{FF2B5EF4-FFF2-40B4-BE49-F238E27FC236}">
                <a16:creationId xmlns:a16="http://schemas.microsoft.com/office/drawing/2014/main" id="{F890D521-D21F-474B-40E5-CC92C78367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25A60F-01F6-4A6D-98F7-93FA40BB0085}" type="slidenum">
              <a:rPr lang="et-EE" smtClean="0"/>
              <a:t>‹#›</a:t>
            </a:fld>
            <a:endParaRPr lang="et-EE"/>
          </a:p>
        </p:txBody>
      </p:sp>
    </p:spTree>
    <p:extLst>
      <p:ext uri="{BB962C8B-B14F-4D97-AF65-F5344CB8AC3E}">
        <p14:creationId xmlns:p14="http://schemas.microsoft.com/office/powerpoint/2010/main" val="2000552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u kohatäide 4" descr="Pilt, millel on kujutatud kuvatõmmis, vesi, sinine, disain">
            <a:extLst>
              <a:ext uri="{FF2B5EF4-FFF2-40B4-BE49-F238E27FC236}">
                <a16:creationId xmlns:a16="http://schemas.microsoft.com/office/drawing/2014/main" id="{7FC928BD-F3CE-F1CB-7F8C-891B4C59CD4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Pealkiri 1">
            <a:extLst>
              <a:ext uri="{FF2B5EF4-FFF2-40B4-BE49-F238E27FC236}">
                <a16:creationId xmlns:a16="http://schemas.microsoft.com/office/drawing/2014/main" id="{27665695-E22E-3E30-73E4-C9817629C268}"/>
              </a:ext>
            </a:extLst>
          </p:cNvPr>
          <p:cNvSpPr>
            <a:spLocks noGrp="1"/>
          </p:cNvSpPr>
          <p:nvPr>
            <p:ph type="title"/>
          </p:nvPr>
        </p:nvSpPr>
        <p:spPr>
          <a:xfrm>
            <a:off x="752475" y="2232818"/>
            <a:ext cx="10515600" cy="1325563"/>
          </a:xfrm>
        </p:spPr>
        <p:txBody>
          <a:bodyPr>
            <a:noAutofit/>
          </a:bodyPr>
          <a:lstStyle/>
          <a:p>
            <a:pPr algn="ctr"/>
            <a:r>
              <a:rPr lang="et-EE" sz="6000" b="1"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Rohepööre ja veeressurss – avaliku võimu väljakutsed</a:t>
            </a:r>
          </a:p>
        </p:txBody>
      </p:sp>
      <p:sp>
        <p:nvSpPr>
          <p:cNvPr id="3" name="TextBox 2">
            <a:extLst>
              <a:ext uri="{FF2B5EF4-FFF2-40B4-BE49-F238E27FC236}">
                <a16:creationId xmlns:a16="http://schemas.microsoft.com/office/drawing/2014/main" id="{366AAA27-CB61-5855-7B9E-EBE1813F11DA}"/>
              </a:ext>
            </a:extLst>
          </p:cNvPr>
          <p:cNvSpPr txBox="1"/>
          <p:nvPr/>
        </p:nvSpPr>
        <p:spPr>
          <a:xfrm>
            <a:off x="416853" y="5276850"/>
            <a:ext cx="4048125" cy="1107996"/>
          </a:xfrm>
          <a:prstGeom prst="rect">
            <a:avLst/>
          </a:prstGeom>
          <a:noFill/>
        </p:spPr>
        <p:txBody>
          <a:bodyPr wrap="square" rtlCol="0">
            <a:spAutoFit/>
          </a:bodyPr>
          <a:lstStyle/>
          <a:p>
            <a:r>
              <a:rPr lang="et-EE" sz="2400" dirty="0">
                <a:solidFill>
                  <a:schemeClr val="bg1"/>
                </a:solidFill>
              </a:rPr>
              <a:t>Agne Aruväli</a:t>
            </a:r>
          </a:p>
          <a:p>
            <a:r>
              <a:rPr lang="et-EE" sz="2400" dirty="0">
                <a:solidFill>
                  <a:schemeClr val="bg1"/>
                </a:solidFill>
              </a:rPr>
              <a:t>Veeosakonna nõunik</a:t>
            </a:r>
          </a:p>
          <a:p>
            <a:r>
              <a:rPr lang="et-EE" dirty="0">
                <a:solidFill>
                  <a:schemeClr val="bg1"/>
                </a:solidFill>
              </a:rPr>
              <a:t>25.08.2023</a:t>
            </a:r>
          </a:p>
        </p:txBody>
      </p:sp>
    </p:spTree>
    <p:extLst>
      <p:ext uri="{BB962C8B-B14F-4D97-AF65-F5344CB8AC3E}">
        <p14:creationId xmlns:p14="http://schemas.microsoft.com/office/powerpoint/2010/main" val="859670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alkiri 1">
            <a:extLst>
              <a:ext uri="{FF2B5EF4-FFF2-40B4-BE49-F238E27FC236}">
                <a16:creationId xmlns:a16="http://schemas.microsoft.com/office/drawing/2014/main" id="{9BD5A32F-7E94-1DB4-0F93-ADBD4B549B0C}"/>
              </a:ext>
            </a:extLst>
          </p:cNvPr>
          <p:cNvSpPr>
            <a:spLocks noGrp="1"/>
          </p:cNvSpPr>
          <p:nvPr>
            <p:ph type="title"/>
          </p:nvPr>
        </p:nvSpPr>
        <p:spPr>
          <a:xfrm>
            <a:off x="700938" y="1139821"/>
            <a:ext cx="10515600" cy="1325563"/>
          </a:xfrm>
        </p:spPr>
        <p:txBody>
          <a:bodyPr/>
          <a:lstStyle/>
          <a:p>
            <a:r>
              <a:rPr lang="et-EE" dirty="0">
                <a:latin typeface="Roboto Condensed Light" panose="02000000000000000000" pitchFamily="2" charset="0"/>
                <a:ea typeface="Roboto Condensed Light" panose="02000000000000000000" pitchFamily="2" charset="0"/>
                <a:cs typeface="Roboto Condensed Light" panose="02000000000000000000" pitchFamily="2" charset="0"/>
              </a:rPr>
              <a:t>Pealkiri</a:t>
            </a:r>
          </a:p>
        </p:txBody>
      </p:sp>
      <p:pic>
        <p:nvPicPr>
          <p:cNvPr id="6" name="Pilt 5" descr="Pilt, millel on kujutatud kuvatõmmis, Graafika, disain&#10;&#10;Kirjeldus on genereeritud automaatselt">
            <a:extLst>
              <a:ext uri="{FF2B5EF4-FFF2-40B4-BE49-F238E27FC236}">
                <a16:creationId xmlns:a16="http://schemas.microsoft.com/office/drawing/2014/main" id="{5BBEB54D-585B-286A-4763-B0A5EB489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18" y="257502"/>
            <a:ext cx="1513171" cy="679071"/>
          </a:xfrm>
          <a:prstGeom prst="rect">
            <a:avLst/>
          </a:prstGeom>
        </p:spPr>
      </p:pic>
      <p:sp>
        <p:nvSpPr>
          <p:cNvPr id="7" name="TextBox 6">
            <a:extLst>
              <a:ext uri="{FF2B5EF4-FFF2-40B4-BE49-F238E27FC236}">
                <a16:creationId xmlns:a16="http://schemas.microsoft.com/office/drawing/2014/main" id="{1297E0CD-AC85-39BA-6758-BA790E2D5146}"/>
              </a:ext>
            </a:extLst>
          </p:cNvPr>
          <p:cNvSpPr txBox="1"/>
          <p:nvPr/>
        </p:nvSpPr>
        <p:spPr>
          <a:xfrm>
            <a:off x="700938" y="2668633"/>
            <a:ext cx="10385262" cy="369332"/>
          </a:xfrm>
          <a:prstGeom prst="rect">
            <a:avLst/>
          </a:prstGeom>
          <a:noFill/>
        </p:spPr>
        <p:txBody>
          <a:bodyPr wrap="square" rtlCol="0">
            <a:spAutoFit/>
          </a:bodyPr>
          <a:lstStyle/>
          <a:p>
            <a:r>
              <a:rPr lang="et-EE" dirty="0">
                <a:latin typeface="Roboto Condensed Light" panose="02000000000000000000" pitchFamily="2" charset="0"/>
                <a:ea typeface="Roboto Condensed Light" panose="02000000000000000000" pitchFamily="2" charset="0"/>
                <a:cs typeface="Roboto Condensed Light" panose="02000000000000000000" pitchFamily="2" charset="0"/>
              </a:rPr>
              <a:t>Sisutekst</a:t>
            </a:r>
          </a:p>
        </p:txBody>
      </p:sp>
      <p:pic>
        <p:nvPicPr>
          <p:cNvPr id="2" name="Pilt 1">
            <a:extLst>
              <a:ext uri="{FF2B5EF4-FFF2-40B4-BE49-F238E27FC236}">
                <a16:creationId xmlns:a16="http://schemas.microsoft.com/office/drawing/2014/main" id="{0EFC2233-4C38-570A-E93F-9DC56767A449}"/>
              </a:ext>
            </a:extLst>
          </p:cNvPr>
          <p:cNvPicPr>
            <a:picLocks noChangeAspect="1"/>
          </p:cNvPicPr>
          <p:nvPr/>
        </p:nvPicPr>
        <p:blipFill>
          <a:blip r:embed="rId4"/>
          <a:stretch>
            <a:fillRect/>
          </a:stretch>
        </p:blipFill>
        <p:spPr>
          <a:xfrm>
            <a:off x="-1" y="8847"/>
            <a:ext cx="12288033" cy="6840305"/>
          </a:xfrm>
          <a:prstGeom prst="rect">
            <a:avLst/>
          </a:prstGeom>
        </p:spPr>
      </p:pic>
    </p:spTree>
    <p:extLst>
      <p:ext uri="{BB962C8B-B14F-4D97-AF65-F5344CB8AC3E}">
        <p14:creationId xmlns:p14="http://schemas.microsoft.com/office/powerpoint/2010/main" val="3728396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alkiri 1">
            <a:extLst>
              <a:ext uri="{FF2B5EF4-FFF2-40B4-BE49-F238E27FC236}">
                <a16:creationId xmlns:a16="http://schemas.microsoft.com/office/drawing/2014/main" id="{9BD5A32F-7E94-1DB4-0F93-ADBD4B549B0C}"/>
              </a:ext>
            </a:extLst>
          </p:cNvPr>
          <p:cNvSpPr>
            <a:spLocks noGrp="1"/>
          </p:cNvSpPr>
          <p:nvPr>
            <p:ph type="title"/>
          </p:nvPr>
        </p:nvSpPr>
        <p:spPr>
          <a:xfrm>
            <a:off x="2198434" y="227078"/>
            <a:ext cx="10515600" cy="1325563"/>
          </a:xfrm>
        </p:spPr>
        <p:txBody>
          <a:bodyPr/>
          <a:lstStyle/>
          <a:p>
            <a:r>
              <a:rPr lang="et-EE" dirty="0">
                <a:latin typeface="Roboto Condensed Light" panose="02000000000000000000" pitchFamily="2" charset="0"/>
                <a:ea typeface="Roboto Condensed Light" panose="02000000000000000000" pitchFamily="2" charset="0"/>
                <a:cs typeface="Roboto Condensed Light" panose="02000000000000000000" pitchFamily="2" charset="0"/>
              </a:rPr>
              <a:t>Mis mõjutab veekeskkonda? </a:t>
            </a:r>
          </a:p>
        </p:txBody>
      </p:sp>
      <p:pic>
        <p:nvPicPr>
          <p:cNvPr id="6" name="Pilt 5" descr="Pilt, millel on kujutatud kuvatõmmis, Graafika, disain&#10;&#10;Kirjeldus on genereeritud automaatselt">
            <a:extLst>
              <a:ext uri="{FF2B5EF4-FFF2-40B4-BE49-F238E27FC236}">
                <a16:creationId xmlns:a16="http://schemas.microsoft.com/office/drawing/2014/main" id="{5BBEB54D-585B-286A-4763-B0A5EB489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18" y="257502"/>
            <a:ext cx="1513171" cy="679071"/>
          </a:xfrm>
          <a:prstGeom prst="rect">
            <a:avLst/>
          </a:prstGeom>
        </p:spPr>
      </p:pic>
      <p:sp>
        <p:nvSpPr>
          <p:cNvPr id="7" name="TextBox 6">
            <a:extLst>
              <a:ext uri="{FF2B5EF4-FFF2-40B4-BE49-F238E27FC236}">
                <a16:creationId xmlns:a16="http://schemas.microsoft.com/office/drawing/2014/main" id="{1297E0CD-AC85-39BA-6758-BA790E2D5146}"/>
              </a:ext>
            </a:extLst>
          </p:cNvPr>
          <p:cNvSpPr txBox="1"/>
          <p:nvPr/>
        </p:nvSpPr>
        <p:spPr>
          <a:xfrm>
            <a:off x="123041" y="2515922"/>
            <a:ext cx="11724402" cy="4093428"/>
          </a:xfrm>
          <a:prstGeom prst="rect">
            <a:avLst/>
          </a:prstGeom>
          <a:noFill/>
        </p:spPr>
        <p:txBody>
          <a:bodyPr wrap="square" rtlCol="0">
            <a:spAutoFit/>
          </a:bodyPr>
          <a:lstStyle/>
          <a:p>
            <a:pPr marL="285750" indent="-285750">
              <a:buFont typeface="Arial" panose="020B0604020202020204" pitchFamily="34" charset="0"/>
              <a:buChar char="•"/>
            </a:pPr>
            <a:r>
              <a:rPr lang="et-EE" sz="2800" dirty="0">
                <a:latin typeface="Roboto Condensed Light" panose="02000000000000000000" pitchFamily="2" charset="0"/>
                <a:ea typeface="Roboto Condensed Light" panose="02000000000000000000" pitchFamily="2" charset="0"/>
                <a:cs typeface="Roboto Condensed Light" panose="02000000000000000000" pitchFamily="2" charset="0"/>
              </a:rPr>
              <a:t>Keskkonnakasutus</a:t>
            </a:r>
          </a:p>
          <a:p>
            <a:pPr marL="742950" lvl="1" indent="-285750">
              <a:buFont typeface="Arial" panose="020B0604020202020204" pitchFamily="34" charset="0"/>
              <a:buChar char="•"/>
            </a:pPr>
            <a:r>
              <a:rPr lang="et-EE" sz="2000" dirty="0" err="1">
                <a:latin typeface="Roboto Condensed Light" panose="02000000000000000000" pitchFamily="2" charset="0"/>
                <a:ea typeface="Roboto Condensed Light" panose="02000000000000000000" pitchFamily="2" charset="0"/>
                <a:cs typeface="Roboto Condensed Light" panose="02000000000000000000" pitchFamily="2" charset="0"/>
              </a:rPr>
              <a:t>Hajukoormus</a:t>
            </a: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 – põllumajandus (toitained, maaparandus), metsandus (raie), transport jne </a:t>
            </a:r>
          </a:p>
          <a:p>
            <a:pPr marL="742950" lvl="1" indent="-285750">
              <a:buFont typeface="Arial" panose="020B0604020202020204" pitchFamily="34" charset="0"/>
              <a:buChar char="•"/>
            </a:pP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Punktkoormus – heitvesi, kaevandamine, vesiviljelus, jääkreostus jne</a:t>
            </a:r>
          </a:p>
          <a:p>
            <a:pPr marL="742950" lvl="1" indent="-285750">
              <a:buFont typeface="Arial" panose="020B0604020202020204" pitchFamily="34" charset="0"/>
              <a:buChar char="•"/>
            </a:pP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Veevõtust tingitud koormus – põllumajandus, ühisveevärk, tööstus, jahutusvesi, </a:t>
            </a:r>
            <a:r>
              <a:rPr lang="et-EE" sz="2000" dirty="0" err="1">
                <a:latin typeface="Roboto Condensed Light" panose="02000000000000000000" pitchFamily="2" charset="0"/>
                <a:ea typeface="Roboto Condensed Light" panose="02000000000000000000" pitchFamily="2" charset="0"/>
                <a:cs typeface="Roboto Condensed Light" panose="02000000000000000000" pitchFamily="2" charset="0"/>
              </a:rPr>
              <a:t>hüdroenergia</a:t>
            </a: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 kalakasvatus jne</a:t>
            </a:r>
          </a:p>
          <a:p>
            <a:pPr marL="742950" lvl="1" indent="-285750">
              <a:buFont typeface="Arial" panose="020B0604020202020204" pitchFamily="34" charset="0"/>
              <a:buChar char="•"/>
            </a:pP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Paisutamine</a:t>
            </a:r>
          </a:p>
          <a:p>
            <a:pPr marL="742950" lvl="1" indent="-285750">
              <a:buFont typeface="Arial" panose="020B0604020202020204" pitchFamily="34" charset="0"/>
              <a:buChar char="•"/>
            </a:pP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Ohtlikud ained – tööstus, kaevandamine, atmosfäär, heitvesi, sademevesi jne</a:t>
            </a:r>
          </a:p>
          <a:p>
            <a:pPr marL="742950" lvl="1" indent="-285750">
              <a:buFont typeface="Arial" panose="020B0604020202020204" pitchFamily="34" charset="0"/>
              <a:buChar char="•"/>
            </a:pP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Sisekoormus (ajalooline saastatus) ja </a:t>
            </a:r>
            <a:r>
              <a:rPr lang="et-EE" sz="2000" dirty="0" err="1">
                <a:latin typeface="Roboto Condensed Light" panose="02000000000000000000" pitchFamily="2" charset="0"/>
                <a:ea typeface="Roboto Condensed Light" panose="02000000000000000000" pitchFamily="2" charset="0"/>
                <a:cs typeface="Roboto Condensed Light" panose="02000000000000000000" pitchFamily="2" charset="0"/>
              </a:rPr>
              <a:t>võõrliigid</a:t>
            </a:r>
            <a:endPar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742950" lvl="1" indent="-285750">
              <a:buFont typeface="Arial" panose="020B0604020202020204" pitchFamily="34" charset="0"/>
              <a:buChar char="•"/>
            </a:pPr>
            <a:endPar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285750" indent="-28575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Kliimamuutused kutsuvad esile muutusi looduslikes süsteemides ( </a:t>
            </a: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nt ainevahetusprotsesside kiireminemine temperatuuri tõustes, äravoolu suurenemisega toitainete </a:t>
            </a:r>
            <a:r>
              <a:rPr lang="et-EE" sz="2000" dirty="0" err="1">
                <a:latin typeface="Roboto Condensed Light" panose="02000000000000000000" pitchFamily="2" charset="0"/>
                <a:ea typeface="Roboto Condensed Light" panose="02000000000000000000" pitchFamily="2" charset="0"/>
                <a:cs typeface="Roboto Condensed Light" panose="02000000000000000000" pitchFamily="2" charset="0"/>
              </a:rPr>
              <a:t>ärakanne</a:t>
            </a:r>
            <a:r>
              <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rPr>
              <a:t> valgalast) ja </a:t>
            </a: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võimendavad keskkonnakasutusest tulenevaid surveid. </a:t>
            </a:r>
            <a:endParaRPr lang="et-EE" sz="20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2" name="TextBox 1">
            <a:extLst>
              <a:ext uri="{FF2B5EF4-FFF2-40B4-BE49-F238E27FC236}">
                <a16:creationId xmlns:a16="http://schemas.microsoft.com/office/drawing/2014/main" id="{595AFDC8-AAEA-1221-4234-628855934603}"/>
              </a:ext>
            </a:extLst>
          </p:cNvPr>
          <p:cNvSpPr txBox="1"/>
          <p:nvPr/>
        </p:nvSpPr>
        <p:spPr>
          <a:xfrm>
            <a:off x="123040" y="1299689"/>
            <a:ext cx="11949689" cy="1200329"/>
          </a:xfrm>
          <a:prstGeom prst="rect">
            <a:avLst/>
          </a:prstGeom>
          <a:noFill/>
        </p:spPr>
        <p:txBody>
          <a:bodyPr wrap="square" rtlCol="0">
            <a:spAutoFit/>
          </a:bodyPr>
          <a:lstStyle/>
          <a:p>
            <a:r>
              <a:rPr lang="et-EE" sz="2400" dirty="0">
                <a:solidFill>
                  <a:srgbClr val="FF0000"/>
                </a:solidFill>
                <a:highlight>
                  <a:srgbClr val="FFFF00"/>
                </a:highlight>
                <a:latin typeface="Cooper Black" panose="0208090404030B020404" pitchFamily="18" charset="0"/>
              </a:rPr>
              <a:t>Keskkonnakasutus inimese poolt ja muutused kliimaparameetrites ning ekstreemsed ilmastikuolud mõjutavad ökosüsteemi terviklikkust ning vee kvaliteeti. </a:t>
            </a:r>
          </a:p>
        </p:txBody>
      </p:sp>
    </p:spTree>
    <p:extLst>
      <p:ext uri="{BB962C8B-B14F-4D97-AF65-F5344CB8AC3E}">
        <p14:creationId xmlns:p14="http://schemas.microsoft.com/office/powerpoint/2010/main" val="3979246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alkiri 1">
            <a:extLst>
              <a:ext uri="{FF2B5EF4-FFF2-40B4-BE49-F238E27FC236}">
                <a16:creationId xmlns:a16="http://schemas.microsoft.com/office/drawing/2014/main" id="{9BD5A32F-7E94-1DB4-0F93-ADBD4B549B0C}"/>
              </a:ext>
            </a:extLst>
          </p:cNvPr>
          <p:cNvSpPr>
            <a:spLocks noGrp="1"/>
          </p:cNvSpPr>
          <p:nvPr>
            <p:ph type="title"/>
          </p:nvPr>
        </p:nvSpPr>
        <p:spPr>
          <a:xfrm>
            <a:off x="2030895" y="279675"/>
            <a:ext cx="10515600" cy="1325563"/>
          </a:xfrm>
        </p:spPr>
        <p:txBody>
          <a:bodyPr/>
          <a:lstStyle/>
          <a:p>
            <a:r>
              <a:rPr lang="et-EE" dirty="0">
                <a:latin typeface="Roboto Condensed Light" panose="02000000000000000000" pitchFamily="2" charset="0"/>
                <a:ea typeface="Roboto Condensed Light" panose="02000000000000000000" pitchFamily="2" charset="0"/>
                <a:cs typeface="Roboto Condensed Light" panose="02000000000000000000" pitchFamily="2" charset="0"/>
              </a:rPr>
              <a:t>Vesi kui ressurss ja veekogumite seisund</a:t>
            </a:r>
          </a:p>
        </p:txBody>
      </p:sp>
      <p:pic>
        <p:nvPicPr>
          <p:cNvPr id="6" name="Pilt 5" descr="Pilt, millel on kujutatud kuvatõmmis, Graafika, disain&#10;&#10;Kirjeldus on genereeritud automaatselt">
            <a:extLst>
              <a:ext uri="{FF2B5EF4-FFF2-40B4-BE49-F238E27FC236}">
                <a16:creationId xmlns:a16="http://schemas.microsoft.com/office/drawing/2014/main" id="{5BBEB54D-585B-286A-4763-B0A5EB489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18" y="257502"/>
            <a:ext cx="1513171" cy="679071"/>
          </a:xfrm>
          <a:prstGeom prst="rect">
            <a:avLst/>
          </a:prstGeom>
        </p:spPr>
      </p:pic>
      <p:sp>
        <p:nvSpPr>
          <p:cNvPr id="7" name="TextBox 6">
            <a:extLst>
              <a:ext uri="{FF2B5EF4-FFF2-40B4-BE49-F238E27FC236}">
                <a16:creationId xmlns:a16="http://schemas.microsoft.com/office/drawing/2014/main" id="{1297E0CD-AC85-39BA-6758-BA790E2D5146}"/>
              </a:ext>
            </a:extLst>
          </p:cNvPr>
          <p:cNvSpPr txBox="1"/>
          <p:nvPr/>
        </p:nvSpPr>
        <p:spPr>
          <a:xfrm>
            <a:off x="165853" y="4952491"/>
            <a:ext cx="11668339" cy="2308324"/>
          </a:xfrm>
          <a:prstGeom prst="rect">
            <a:avLst/>
          </a:prstGeom>
          <a:noFill/>
        </p:spPr>
        <p:txBody>
          <a:bodyPr wrap="square" rtlCol="0">
            <a:spAutoFit/>
          </a:bodyPr>
          <a:lstStyle/>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Heas koondseisundis on 52% pinnaveekogumitest (2021.aasta seisuga). </a:t>
            </a:r>
          </a:p>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74% põhjaveekogumitest on heas keemilises ja 94% kogumitest on heas koguselises seisundis</a:t>
            </a:r>
          </a:p>
          <a:p>
            <a:pPr marL="342900" indent="-342900">
              <a:buFont typeface="Arial" panose="020B0604020202020204" pitchFamily="34" charset="0"/>
              <a:buChar char="•"/>
            </a:pPr>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Kliimamuutuste kohanemiseks on vajalik, et ökosüsteemid oleksid heas seisus ja veeringe toimiks. </a:t>
            </a:r>
          </a:p>
          <a:p>
            <a:pPr marL="342900" indent="-342900">
              <a:buFont typeface="Arial" panose="020B0604020202020204" pitchFamily="34" charset="0"/>
              <a:buChar char="•"/>
            </a:pPr>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pic>
        <p:nvPicPr>
          <p:cNvPr id="2" name="Pilt 1">
            <a:extLst>
              <a:ext uri="{FF2B5EF4-FFF2-40B4-BE49-F238E27FC236}">
                <a16:creationId xmlns:a16="http://schemas.microsoft.com/office/drawing/2014/main" id="{4BD5170F-077A-FDBB-2A5A-4AA42EAE0C3B}"/>
              </a:ext>
            </a:extLst>
          </p:cNvPr>
          <p:cNvPicPr>
            <a:picLocks noChangeAspect="1"/>
          </p:cNvPicPr>
          <p:nvPr/>
        </p:nvPicPr>
        <p:blipFill>
          <a:blip r:embed="rId4"/>
          <a:stretch>
            <a:fillRect/>
          </a:stretch>
        </p:blipFill>
        <p:spPr>
          <a:xfrm>
            <a:off x="165853" y="1305344"/>
            <a:ext cx="5715000" cy="3372673"/>
          </a:xfrm>
          <a:prstGeom prst="rect">
            <a:avLst/>
          </a:prstGeom>
        </p:spPr>
      </p:pic>
      <p:pic>
        <p:nvPicPr>
          <p:cNvPr id="3" name="Pilt 2">
            <a:extLst>
              <a:ext uri="{FF2B5EF4-FFF2-40B4-BE49-F238E27FC236}">
                <a16:creationId xmlns:a16="http://schemas.microsoft.com/office/drawing/2014/main" id="{8D869371-D1D9-1AAA-896D-9415E7780F36}"/>
              </a:ext>
            </a:extLst>
          </p:cNvPr>
          <p:cNvPicPr>
            <a:picLocks noChangeAspect="1"/>
          </p:cNvPicPr>
          <p:nvPr/>
        </p:nvPicPr>
        <p:blipFill>
          <a:blip r:embed="rId5"/>
          <a:stretch>
            <a:fillRect/>
          </a:stretch>
        </p:blipFill>
        <p:spPr>
          <a:xfrm>
            <a:off x="6000022" y="1305344"/>
            <a:ext cx="5715000" cy="3372673"/>
          </a:xfrm>
          <a:prstGeom prst="rect">
            <a:avLst/>
          </a:prstGeom>
        </p:spPr>
      </p:pic>
    </p:spTree>
    <p:extLst>
      <p:ext uri="{BB962C8B-B14F-4D97-AF65-F5344CB8AC3E}">
        <p14:creationId xmlns:p14="http://schemas.microsoft.com/office/powerpoint/2010/main" val="3801005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alkiri 1">
            <a:extLst>
              <a:ext uri="{FF2B5EF4-FFF2-40B4-BE49-F238E27FC236}">
                <a16:creationId xmlns:a16="http://schemas.microsoft.com/office/drawing/2014/main" id="{9BD5A32F-7E94-1DB4-0F93-ADBD4B549B0C}"/>
              </a:ext>
            </a:extLst>
          </p:cNvPr>
          <p:cNvSpPr>
            <a:spLocks noGrp="1"/>
          </p:cNvSpPr>
          <p:nvPr>
            <p:ph type="title"/>
          </p:nvPr>
        </p:nvSpPr>
        <p:spPr>
          <a:xfrm>
            <a:off x="2065912" y="223456"/>
            <a:ext cx="10515600" cy="1325563"/>
          </a:xfrm>
        </p:spPr>
        <p:txBody>
          <a:bodyPr/>
          <a:lstStyle/>
          <a:p>
            <a:r>
              <a:rPr lang="et-EE" dirty="0">
                <a:latin typeface="Roboto Condensed Light" panose="02000000000000000000" pitchFamily="2" charset="0"/>
                <a:ea typeface="Roboto Condensed Light" panose="02000000000000000000" pitchFamily="2" charset="0"/>
                <a:cs typeface="Roboto Condensed Light" panose="02000000000000000000" pitchFamily="2" charset="0"/>
              </a:rPr>
              <a:t>Avaliku võimu väljakutsed</a:t>
            </a:r>
          </a:p>
        </p:txBody>
      </p:sp>
      <p:pic>
        <p:nvPicPr>
          <p:cNvPr id="6" name="Pilt 5" descr="Pilt, millel on kujutatud kuvatõmmis, Graafika, disain&#10;&#10;Kirjeldus on genereeritud automaatselt">
            <a:extLst>
              <a:ext uri="{FF2B5EF4-FFF2-40B4-BE49-F238E27FC236}">
                <a16:creationId xmlns:a16="http://schemas.microsoft.com/office/drawing/2014/main" id="{5BBEB54D-585B-286A-4763-B0A5EB489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18" y="257502"/>
            <a:ext cx="1513171" cy="679071"/>
          </a:xfrm>
          <a:prstGeom prst="rect">
            <a:avLst/>
          </a:prstGeom>
        </p:spPr>
      </p:pic>
      <p:sp>
        <p:nvSpPr>
          <p:cNvPr id="7" name="TextBox 6">
            <a:extLst>
              <a:ext uri="{FF2B5EF4-FFF2-40B4-BE49-F238E27FC236}">
                <a16:creationId xmlns:a16="http://schemas.microsoft.com/office/drawing/2014/main" id="{1297E0CD-AC85-39BA-6758-BA790E2D5146}"/>
              </a:ext>
            </a:extLst>
          </p:cNvPr>
          <p:cNvSpPr txBox="1"/>
          <p:nvPr/>
        </p:nvSpPr>
        <p:spPr>
          <a:xfrm>
            <a:off x="353982" y="2146671"/>
            <a:ext cx="7268616" cy="4154984"/>
          </a:xfrm>
          <a:prstGeom prst="rect">
            <a:avLst/>
          </a:prstGeom>
          <a:noFill/>
        </p:spPr>
        <p:txBody>
          <a:bodyPr wrap="square" rtlCol="0">
            <a:spAutoFit/>
          </a:bodyPr>
          <a:lstStyle/>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Suurenev </a:t>
            </a:r>
            <a:r>
              <a:rPr lang="et-EE" sz="2400" dirty="0" err="1">
                <a:latin typeface="Roboto Condensed Light" panose="02000000000000000000" pitchFamily="2" charset="0"/>
                <a:ea typeface="Roboto Condensed Light" panose="02000000000000000000" pitchFamily="2" charset="0"/>
                <a:cs typeface="Roboto Condensed Light" panose="02000000000000000000" pitchFamily="2" charset="0"/>
              </a:rPr>
              <a:t>inim</a:t>
            </a: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 ja kliimamuutuste mõju eeldab säästlikumat veekasutust ja jätkusuutlikke meetmete rakendamist. </a:t>
            </a:r>
          </a:p>
          <a:p>
            <a:pPr marL="342900" indent="-342900">
              <a:buFont typeface="Arial" panose="020B0604020202020204" pitchFamily="34" charset="0"/>
              <a:buChar char="•"/>
            </a:pPr>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On vaja kokku leppida, kes mida teeb ja kuidas mõistame.</a:t>
            </a:r>
          </a:p>
          <a:p>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342900" indent="-342900">
              <a:buFont typeface="Arial" panose="020B0604020202020204" pitchFamily="34" charset="0"/>
              <a:buChar char="•"/>
            </a:pPr>
            <a:r>
              <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rPr>
              <a:t>Tegevuse või asustuse planeerimisel läbi mõelda vee säästmise võimalused. </a:t>
            </a:r>
          </a:p>
          <a:p>
            <a:pPr marL="342900" indent="-342900">
              <a:buFont typeface="Arial" panose="020B0604020202020204" pitchFamily="34" charset="0"/>
              <a:buChar char="•"/>
            </a:pPr>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p>
            <a:pPr marL="342900" indent="-342900">
              <a:buFont typeface="Arial" panose="020B0604020202020204" pitchFamily="34" charset="0"/>
              <a:buChar char="•"/>
            </a:pPr>
            <a:endParaRPr lang="et-EE" sz="24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pic>
        <p:nvPicPr>
          <p:cNvPr id="3" name="Pilt 2">
            <a:extLst>
              <a:ext uri="{FF2B5EF4-FFF2-40B4-BE49-F238E27FC236}">
                <a16:creationId xmlns:a16="http://schemas.microsoft.com/office/drawing/2014/main" id="{399796A1-B4D0-59D8-24DF-D9BDE89EA3B2}"/>
              </a:ext>
            </a:extLst>
          </p:cNvPr>
          <p:cNvPicPr>
            <a:picLocks noChangeAspect="1"/>
          </p:cNvPicPr>
          <p:nvPr/>
        </p:nvPicPr>
        <p:blipFill>
          <a:blip r:embed="rId4"/>
          <a:stretch>
            <a:fillRect/>
          </a:stretch>
        </p:blipFill>
        <p:spPr>
          <a:xfrm>
            <a:off x="7721277" y="1770200"/>
            <a:ext cx="3984219" cy="3317599"/>
          </a:xfrm>
          <a:prstGeom prst="rect">
            <a:avLst/>
          </a:prstGeom>
        </p:spPr>
      </p:pic>
    </p:spTree>
    <p:extLst>
      <p:ext uri="{BB962C8B-B14F-4D97-AF65-F5344CB8AC3E}">
        <p14:creationId xmlns:p14="http://schemas.microsoft.com/office/powerpoint/2010/main" val="3889102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lt 6" descr="Pilt, millel on kujutatud kuvatõmmis, Graafika, disain&#10;&#10;Kirjeldus on genereeritud automaatselt">
            <a:extLst>
              <a:ext uri="{FF2B5EF4-FFF2-40B4-BE49-F238E27FC236}">
                <a16:creationId xmlns:a16="http://schemas.microsoft.com/office/drawing/2014/main" id="{A8D7D085-1676-7D56-8E1D-DD8D1A542D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8224" y="4058100"/>
            <a:ext cx="4044633" cy="1760625"/>
          </a:xfrm>
          <a:prstGeom prst="rect">
            <a:avLst/>
          </a:prstGeom>
        </p:spPr>
      </p:pic>
      <p:sp>
        <p:nvSpPr>
          <p:cNvPr id="2" name="TextBox 1">
            <a:extLst>
              <a:ext uri="{FF2B5EF4-FFF2-40B4-BE49-F238E27FC236}">
                <a16:creationId xmlns:a16="http://schemas.microsoft.com/office/drawing/2014/main" id="{09D8EAE2-DE6B-68D2-1F75-94F33A761E4C}"/>
              </a:ext>
            </a:extLst>
          </p:cNvPr>
          <p:cNvSpPr txBox="1"/>
          <p:nvPr/>
        </p:nvSpPr>
        <p:spPr>
          <a:xfrm>
            <a:off x="2836331" y="1968904"/>
            <a:ext cx="8530225" cy="830997"/>
          </a:xfrm>
          <a:prstGeom prst="rect">
            <a:avLst/>
          </a:prstGeom>
          <a:noFill/>
        </p:spPr>
        <p:txBody>
          <a:bodyPr wrap="square" rtlCol="0">
            <a:spAutoFit/>
          </a:bodyPr>
          <a:lstStyle/>
          <a:p>
            <a:r>
              <a:rPr lang="et-EE" sz="4800" dirty="0">
                <a:latin typeface="Roboto Condensed Light" panose="02000000000000000000" pitchFamily="2" charset="0"/>
                <a:ea typeface="Roboto Condensed Light" panose="02000000000000000000" pitchFamily="2" charset="0"/>
                <a:cs typeface="Roboto Condensed Light" panose="02000000000000000000" pitchFamily="2" charset="0"/>
              </a:rPr>
              <a:t>Tänan Tähelepanu eest!</a:t>
            </a:r>
          </a:p>
        </p:txBody>
      </p:sp>
    </p:spTree>
    <p:extLst>
      <p:ext uri="{BB962C8B-B14F-4D97-AF65-F5344CB8AC3E}">
        <p14:creationId xmlns:p14="http://schemas.microsoft.com/office/powerpoint/2010/main" val="2517571905"/>
      </p:ext>
    </p:extLst>
  </p:cSld>
  <p:clrMapOvr>
    <a:masterClrMapping/>
  </p:clrMapOvr>
</p:sld>
</file>

<file path=ppt/theme/theme1.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BA6EA81E84038845B3A77C25BAC98F89" ma:contentTypeVersion="1" ma:contentTypeDescription="Loo uus dokument" ma:contentTypeScope="" ma:versionID="46fe92ddcf871a9ce15ccb608edfd66e">
  <xsd:schema xmlns:xsd="http://www.w3.org/2001/XMLSchema" xmlns:xs="http://www.w3.org/2001/XMLSchema" xmlns:p="http://schemas.microsoft.com/office/2006/metadata/properties" xmlns:ns2="1a8f620c-7abe-45c8-a153-23d666386c61" targetNamespace="http://schemas.microsoft.com/office/2006/metadata/properties" ma:root="true" ma:fieldsID="9532fe5c58ee3bc34dfb2652a909405f" ns2:_="">
    <xsd:import namespace="1a8f620c-7abe-45c8-a153-23d666386c6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8f620c-7abe-45c8-a153-23d666386c61" elementFormDefault="qualified">
    <xsd:import namespace="http://schemas.microsoft.com/office/2006/documentManagement/types"/>
    <xsd:import namespace="http://schemas.microsoft.com/office/infopath/2007/PartnerControls"/>
    <xsd:element name="SharedWithUsers" ma:index="8" nillable="true" ma:displayName="Ühiskasutuse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AF564C-252E-4037-869B-5B7A2F5DA68C}">
  <ds:schemaRefs>
    <ds:schemaRef ds:uri="http://purl.org/dc/elements/1.1/"/>
    <ds:schemaRef ds:uri="http://schemas.microsoft.com/office/2006/metadata/properties"/>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purl.org/dc/dcmitype/"/>
    <ds:schemaRef ds:uri="1a8f620c-7abe-45c8-a153-23d666386c61"/>
    <ds:schemaRef ds:uri="http://www.w3.org/XML/1998/namespace"/>
  </ds:schemaRefs>
</ds:datastoreItem>
</file>

<file path=customXml/itemProps2.xml><?xml version="1.0" encoding="utf-8"?>
<ds:datastoreItem xmlns:ds="http://schemas.openxmlformats.org/officeDocument/2006/customXml" ds:itemID="{893D3ABA-95C5-43FE-94EB-CB9F01EFE4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8f620c-7abe-45c8-a153-23d666386c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0B75B5F-FEF6-4F23-9CE9-F16EFD42A8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1480</TotalTime>
  <Words>971</Words>
  <Application>Microsoft Office PowerPoint</Application>
  <PresentationFormat>Laiekraan</PresentationFormat>
  <Paragraphs>51</Paragraphs>
  <Slides>6</Slides>
  <Notes>6</Notes>
  <HiddenSlides>0</HiddenSlides>
  <MMClips>0</MMClips>
  <ScaleCrop>false</ScaleCrop>
  <HeadingPairs>
    <vt:vector size="6" baseType="variant">
      <vt:variant>
        <vt:lpstr>Kasutatud fondid</vt:lpstr>
      </vt:variant>
      <vt:variant>
        <vt:i4>5</vt:i4>
      </vt:variant>
      <vt:variant>
        <vt:lpstr>Kujundus</vt:lpstr>
      </vt:variant>
      <vt:variant>
        <vt:i4>1</vt:i4>
      </vt:variant>
      <vt:variant>
        <vt:lpstr>Slaidipealkirjad</vt:lpstr>
      </vt:variant>
      <vt:variant>
        <vt:i4>6</vt:i4>
      </vt:variant>
    </vt:vector>
  </HeadingPairs>
  <TitlesOfParts>
    <vt:vector size="12" baseType="lpstr">
      <vt:lpstr>Arial</vt:lpstr>
      <vt:lpstr>Calibri</vt:lpstr>
      <vt:lpstr>Calibri Light</vt:lpstr>
      <vt:lpstr>Cooper Black</vt:lpstr>
      <vt:lpstr>Roboto Condensed Light</vt:lpstr>
      <vt:lpstr>Office'i kujundus</vt:lpstr>
      <vt:lpstr>Rohepööre ja veeressurss – avaliku võimu väljakutsed</vt:lpstr>
      <vt:lpstr>Pealkiri</vt:lpstr>
      <vt:lpstr>Mis mõjutab veekeskkonda? </vt:lpstr>
      <vt:lpstr>Vesi kui ressurss ja veekogumite seisund</vt:lpstr>
      <vt:lpstr>Avaliku võimu väljakutsed</vt:lpstr>
      <vt:lpstr>PowerPointi esitlus</vt:lpstr>
    </vt:vector>
  </TitlesOfParts>
  <Company>KeMIT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Helerin Rauna</dc:creator>
  <cp:lastModifiedBy>Agne Aruväli</cp:lastModifiedBy>
  <cp:revision>11</cp:revision>
  <dcterms:created xsi:type="dcterms:W3CDTF">2023-06-26T15:40:45Z</dcterms:created>
  <dcterms:modified xsi:type="dcterms:W3CDTF">2023-08-23T12:53:30Z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0x010100BA6EA81E84038845B3A77C25BAC98F89</vt:lpwstr>
  </property>
</Properties>
</file>