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87" r:id="rId2"/>
    <p:sldMasterId id="2147483714" r:id="rId3"/>
    <p:sldMasterId id="2147483731" r:id="rId4"/>
    <p:sldMasterId id="2147483742" r:id="rId5"/>
    <p:sldMasterId id="2147483755" r:id="rId6"/>
  </p:sldMasterIdLst>
  <p:notesMasterIdLst>
    <p:notesMasterId r:id="rId18"/>
  </p:notesMasterIdLst>
  <p:handoutMasterIdLst>
    <p:handoutMasterId r:id="rId19"/>
  </p:handoutMasterIdLst>
  <p:sldIdLst>
    <p:sldId id="273" r:id="rId7"/>
    <p:sldId id="1013" r:id="rId8"/>
    <p:sldId id="1002" r:id="rId9"/>
    <p:sldId id="1017" r:id="rId10"/>
    <p:sldId id="430" r:id="rId11"/>
    <p:sldId id="986" r:id="rId12"/>
    <p:sldId id="2145706857" r:id="rId13"/>
    <p:sldId id="282" r:id="rId14"/>
    <p:sldId id="987" r:id="rId15"/>
    <p:sldId id="1001" r:id="rId16"/>
    <p:sldId id="267" r:id="rId17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Roboto" panose="020B0604020202020204" charset="0"/>
      <p:regular r:id="rId26"/>
      <p:bold r:id="rId27"/>
      <p:italic r:id="rId28"/>
      <p:boldItalic r:id="rId29"/>
    </p:embeddedFont>
    <p:embeddedFont>
      <p:font typeface="Roboto Condensed" panose="020B0604020202020204" charset="0"/>
      <p:regular r:id="rId30"/>
      <p:bold r:id="rId31"/>
      <p:italic r:id="rId32"/>
      <p:boldItalic r:id="rId33"/>
    </p:embeddedFont>
    <p:embeddedFont>
      <p:font typeface="Roboto Mono" panose="020B0604020202020204" charset="0"/>
      <p:regular r:id="rId34"/>
      <p:bold r:id="rId35"/>
      <p:italic r:id="rId36"/>
      <p:boldItalic r:id="rId37"/>
    </p:embeddedFont>
    <p:embeddedFont>
      <p:font typeface="Roboto Mono Light" panose="020B0604020202020204" charset="0"/>
      <p:regular r:id="rId38"/>
      <p:italic r:id="rId39"/>
    </p:embeddedFont>
  </p:embeddedFontLst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911"/>
    <a:srgbClr val="FFFAEA"/>
    <a:srgbClr val="193E19"/>
    <a:srgbClr val="00FF00"/>
    <a:srgbClr val="4AA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0801" autoAdjust="0"/>
  </p:normalViewPr>
  <p:slideViewPr>
    <p:cSldViewPr snapToGrid="0">
      <p:cViewPr varScale="1">
        <p:scale>
          <a:sx n="44" d="100"/>
          <a:sy n="44" d="100"/>
        </p:scale>
        <p:origin x="1070" y="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1836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7331ED-F78E-545A-F5B1-94E336EE03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F89D0A-F245-A4C5-8196-76D2A24264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51C65-61C1-4E3B-ACD6-49579AB4D01E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67A687-2BAE-32B7-3273-79A89A64C3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5EE7F5-F494-8A5E-C287-7DBB721B3C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680D9-1820-4EFC-AB0D-7912FF7DA9E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69765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80331-53B8-48C9-BE84-808AC9218EE0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EBE0C-0CAA-4665-A5AF-FE93B2CB75D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0043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BE0C-0CAA-4665-A5AF-FE93B2CB75D3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26199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BE0C-0CAA-4665-A5AF-FE93B2CB75D3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370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BE0C-0CAA-4665-A5AF-FE93B2CB75D3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05938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BE0C-0CAA-4665-A5AF-FE93B2CB75D3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42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BE0C-0CAA-4665-A5AF-FE93B2CB75D3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4045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BE0C-0CAA-4665-A5AF-FE93B2CB75D3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523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BE0C-0CAA-4665-A5AF-FE93B2CB75D3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762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BE0C-0CAA-4665-A5AF-FE93B2CB75D3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42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BE0C-0CAA-4665-A5AF-FE93B2CB75D3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580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7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sv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14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slaid_fotoga_tu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4764902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Rohepöörde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esitluspõhi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7" y="5531840"/>
            <a:ext cx="4764903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E57E73C6-04CA-02BC-AA8E-9AD1CDD9B7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88300" y="1143000"/>
            <a:ext cx="4203700" cy="8047961"/>
          </a:xfrm>
          <a:custGeom>
            <a:avLst/>
            <a:gdLst>
              <a:gd name="connsiteX0" fmla="*/ 4533900 w 4533900"/>
              <a:gd name="connsiteY0" fmla="*/ 0 h 9067800"/>
              <a:gd name="connsiteX1" fmla="*/ 4533900 w 4533900"/>
              <a:gd name="connsiteY1" fmla="*/ 9067800 h 9067800"/>
              <a:gd name="connsiteX2" fmla="*/ 0 w 4533900"/>
              <a:gd name="connsiteY2" fmla="*/ 4533900 h 9067800"/>
              <a:gd name="connsiteX3" fmla="*/ 4533900 w 4533900"/>
              <a:gd name="connsiteY3" fmla="*/ 0 h 906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9067800">
                <a:moveTo>
                  <a:pt x="4533900" y="0"/>
                </a:moveTo>
                <a:lnTo>
                  <a:pt x="4533900" y="9067800"/>
                </a:lnTo>
                <a:cubicBezTo>
                  <a:pt x="2029906" y="9067800"/>
                  <a:pt x="0" y="7037905"/>
                  <a:pt x="0" y="4533900"/>
                </a:cubicBezTo>
                <a:cubicBezTo>
                  <a:pt x="0" y="2029906"/>
                  <a:pt x="2029906" y="0"/>
                  <a:pt x="45339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t-EE" dirty="0"/>
              <a:t>Lisa pilt siia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335E7B0C-EEDF-DC0C-7C3B-E3E8FFD9B25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24911" y="0"/>
            <a:ext cx="1846635" cy="58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28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tekst ühes tulbas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10289715" cy="3805787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EE" dirty="0"/>
              <a:t>Sisutekst ühes tulbas</a:t>
            </a:r>
          </a:p>
        </p:txBody>
      </p:sp>
    </p:spTree>
    <p:extLst>
      <p:ext uri="{BB962C8B-B14F-4D97-AF65-F5344CB8AC3E}">
        <p14:creationId xmlns:p14="http://schemas.microsoft.com/office/powerpoint/2010/main" val="42730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slaid_fotoga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4764902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 err="1"/>
              <a:t>Rohepöörde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esitluspõhi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7" y="5531840"/>
            <a:ext cx="4764903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0FF08666-A2BD-FA13-C415-9459FA4F49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88300" y="1143000"/>
            <a:ext cx="4203700" cy="8047961"/>
          </a:xfrm>
          <a:custGeom>
            <a:avLst/>
            <a:gdLst>
              <a:gd name="connsiteX0" fmla="*/ 4533900 w 4533900"/>
              <a:gd name="connsiteY0" fmla="*/ 0 h 9067800"/>
              <a:gd name="connsiteX1" fmla="*/ 4533900 w 4533900"/>
              <a:gd name="connsiteY1" fmla="*/ 9067800 h 9067800"/>
              <a:gd name="connsiteX2" fmla="*/ 0 w 4533900"/>
              <a:gd name="connsiteY2" fmla="*/ 4533900 h 9067800"/>
              <a:gd name="connsiteX3" fmla="*/ 4533900 w 4533900"/>
              <a:gd name="connsiteY3" fmla="*/ 0 h 906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9067800">
                <a:moveTo>
                  <a:pt x="4533900" y="0"/>
                </a:moveTo>
                <a:lnTo>
                  <a:pt x="4533900" y="9067800"/>
                </a:lnTo>
                <a:cubicBezTo>
                  <a:pt x="2029906" y="9067800"/>
                  <a:pt x="0" y="7037905"/>
                  <a:pt x="0" y="4533900"/>
                </a:cubicBezTo>
                <a:cubicBezTo>
                  <a:pt x="0" y="2029906"/>
                  <a:pt x="2029906" y="0"/>
                  <a:pt x="45339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t-EE" dirty="0"/>
              <a:t>Lisa pilt siia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9A61266-2469-170F-70ED-0E6E1536BB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8037" y="0"/>
            <a:ext cx="1884590" cy="59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24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urem tekst_tu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810DB6D-07DA-7EE3-5513-B68738E9E4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0202" y="2454536"/>
            <a:ext cx="4403464" cy="44034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791740" cy="262639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4500" b="0" i="0">
                <a:solidFill>
                  <a:schemeClr val="bg2"/>
                </a:solidFill>
                <a:latin typeface="Roboto Mono Light" pitchFamily="49" charset="0"/>
                <a:ea typeface="Roboto Mono Light" pitchFamily="49" charset="0"/>
              </a:defRPr>
            </a:lvl1pPr>
          </a:lstStyle>
          <a:p>
            <a:r>
              <a:rPr lang="en-GB" dirty="0" err="1"/>
              <a:t>Üks</a:t>
            </a:r>
            <a:r>
              <a:rPr lang="en-GB" dirty="0"/>
              <a:t> </a:t>
            </a:r>
            <a:r>
              <a:rPr lang="en-GB" dirty="0" err="1"/>
              <a:t>tsitaat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mõte</a:t>
            </a:r>
            <a:r>
              <a:rPr lang="en-GB" dirty="0"/>
              <a:t> </a:t>
            </a:r>
            <a:r>
              <a:rPr lang="en-GB" dirty="0" err="1"/>
              <a:t>suuremalt</a:t>
            </a:r>
            <a:r>
              <a:rPr lang="en-GB" dirty="0"/>
              <a:t> </a:t>
            </a:r>
            <a:r>
              <a:rPr lang="en-GB" dirty="0" err="1"/>
              <a:t>slaidil</a:t>
            </a:r>
            <a:r>
              <a:rPr lang="en-GB" dirty="0"/>
              <a:t> </a:t>
            </a:r>
            <a:r>
              <a:rPr lang="en-GB" dirty="0" err="1"/>
              <a:t>välja</a:t>
            </a:r>
            <a:r>
              <a:rPr lang="en-GB" dirty="0"/>
              <a:t> </a:t>
            </a:r>
            <a:r>
              <a:rPr lang="en-GB" dirty="0" err="1"/>
              <a:t>toodud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73110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tekst bulletitega_tu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1028971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  <a:endParaRPr lang="en-EE" dirty="0"/>
          </a:p>
          <a:p>
            <a:pPr lvl="0"/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1566405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ga slaid_tume">
    <p:bg>
      <p:bgPr>
        <a:solidFill>
          <a:srgbClr val="1129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39DFB7-6CC4-ED55-40BA-A278FD52A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35759" y="3021406"/>
            <a:ext cx="6159121" cy="5731842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Pilt siia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9C20F8-7C00-A837-2C9A-E74B12EB9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AACCEC-2B6F-88DF-03EB-465C6224BD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788717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241554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ldiga slaid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39DFB7-6CC4-ED55-40BA-A278FD52A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35759" y="3021406"/>
            <a:ext cx="6159121" cy="5731842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Pilt siia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9C20F8-7C00-A837-2C9A-E74B12EB9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AACCEC-2B6F-88DF-03EB-465C6224BD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788717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501119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ka ja joonis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 err="1"/>
              <a:t>Graafikud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joonised</a:t>
            </a:r>
            <a:endParaRPr lang="en-EE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828A6208-0253-ACF0-A6F1-481DB3573B4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04863" y="2344738"/>
            <a:ext cx="10290175" cy="3443287"/>
          </a:xfrm>
        </p:spPr>
        <p:txBody>
          <a:bodyPr/>
          <a:lstStyle>
            <a:lvl1pPr>
              <a:defRPr>
                <a:solidFill>
                  <a:srgbClr val="193E19"/>
                </a:solidFill>
              </a:defRPr>
            </a:lvl1pPr>
          </a:lstStyle>
          <a:p>
            <a:r>
              <a:rPr lang="et-EE"/>
              <a:t>Diagrammi lisamiseks klõpsake ikooni</a:t>
            </a:r>
            <a:endParaRPr lang="en-EE" dirty="0"/>
          </a:p>
        </p:txBody>
      </p:sp>
      <p:sp>
        <p:nvSpPr>
          <p:cNvPr id="3" name="Chart Placeholder 5">
            <a:extLst>
              <a:ext uri="{FF2B5EF4-FFF2-40B4-BE49-F238E27FC236}">
                <a16:creationId xmlns:a16="http://schemas.microsoft.com/office/drawing/2014/main" id="{9A5D2E1B-AF71-5156-0630-46C152FF8D7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8204200" y="6029768"/>
            <a:ext cx="2890519" cy="421832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t-EE" dirty="0"/>
              <a:t>Allikas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1683416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slaid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9144000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 err="1"/>
              <a:t>Aitäh</a:t>
            </a:r>
            <a:r>
              <a:rPr lang="en-GB" dirty="0"/>
              <a:t>!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8" y="5531840"/>
            <a:ext cx="9144000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AA91367-80A5-C4F2-832C-A8F32E8C59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8037" y="-17633"/>
            <a:ext cx="1884591" cy="59603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D5C8CA7-98AA-B868-6367-7C2AF15FAB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0202" y="2294197"/>
            <a:ext cx="4403464" cy="44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44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slaid_fotoga_tu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F79DCF02-7730-CC8A-A06A-80AF27F635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908" y="-1"/>
            <a:ext cx="10319305" cy="6877857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5DA46BF4-185E-CE02-242D-3279FEF865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227301" cy="6877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4764902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Rohepöörde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esitluspõhi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7" y="5531840"/>
            <a:ext cx="4764903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A73791B1-E0C7-3566-3AAA-7A55CC2A37A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24912" y="-10758"/>
            <a:ext cx="1884591" cy="5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8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itelslaid_fotoga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D39BDA-BEB6-D51B-A79C-F1126D74E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9772" y="-4723"/>
            <a:ext cx="7742228" cy="6880427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5DA46BF4-185E-CE02-242D-3279FEF865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6875"/>
            <a:ext cx="12239523" cy="68847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4764902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Rohepöörde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esitluspõhi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7" y="5531840"/>
            <a:ext cx="4764903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AAE020D-37BD-6405-5A3E-B31487210F9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18037" y="-17633"/>
            <a:ext cx="1884591" cy="5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38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itelslaid_fotoga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outdoor, outdoor object, clouds&#10;&#10;Description automatically generated">
            <a:extLst>
              <a:ext uri="{FF2B5EF4-FFF2-40B4-BE49-F238E27FC236}">
                <a16:creationId xmlns:a16="http://schemas.microsoft.com/office/drawing/2014/main" id="{3CD39BDA-BEB6-D51B-A79C-F1126D74EB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9772" y="-6875"/>
            <a:ext cx="10327096" cy="6884731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5DA46BF4-185E-CE02-242D-3279FEF865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6875"/>
            <a:ext cx="12239523" cy="68847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4764902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Rohepöörde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esitluspõhi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7" y="5531840"/>
            <a:ext cx="4764903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AAE020D-37BD-6405-5A3E-B31487210F9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18037" y="-17633"/>
            <a:ext cx="1884591" cy="5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11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slaid 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9144000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Rohepöörde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esitluspõhi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8" y="5531840"/>
            <a:ext cx="9144000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AA91367-80A5-C4F2-832C-A8F32E8C59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8037" y="-17633"/>
            <a:ext cx="1884591" cy="5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34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tekst ühes tulbas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10289715" cy="3805787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EE" dirty="0"/>
              <a:t>Sisutekst ühes tulbas</a:t>
            </a:r>
          </a:p>
        </p:txBody>
      </p:sp>
    </p:spTree>
    <p:extLst>
      <p:ext uri="{BB962C8B-B14F-4D97-AF65-F5344CB8AC3E}">
        <p14:creationId xmlns:p14="http://schemas.microsoft.com/office/powerpoint/2010/main" val="3673777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urem tekst_tume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810DB6D-07DA-7EE3-5513-B68738E9E4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0202" y="2454536"/>
            <a:ext cx="4403464" cy="44034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791740" cy="262639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4500" b="0" i="0">
                <a:solidFill>
                  <a:schemeClr val="bg2"/>
                </a:solidFill>
                <a:latin typeface="Roboto Mono Light" pitchFamily="49" charset="0"/>
                <a:ea typeface="Roboto Mono Light" pitchFamily="49" charset="0"/>
              </a:defRPr>
            </a:lvl1pPr>
          </a:lstStyle>
          <a:p>
            <a:r>
              <a:rPr lang="en-GB" dirty="0" err="1"/>
              <a:t>Üks</a:t>
            </a:r>
            <a:r>
              <a:rPr lang="en-GB" dirty="0"/>
              <a:t> </a:t>
            </a:r>
            <a:r>
              <a:rPr lang="en-GB" dirty="0" err="1"/>
              <a:t>tsitaat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mõte</a:t>
            </a:r>
            <a:r>
              <a:rPr lang="en-GB" dirty="0"/>
              <a:t> </a:t>
            </a:r>
            <a:r>
              <a:rPr lang="en-GB" dirty="0" err="1"/>
              <a:t>suuremalt</a:t>
            </a:r>
            <a:r>
              <a:rPr lang="en-GB" dirty="0"/>
              <a:t> </a:t>
            </a:r>
            <a:r>
              <a:rPr lang="en-GB" dirty="0" err="1"/>
              <a:t>slaidil</a:t>
            </a:r>
            <a:r>
              <a:rPr lang="en-GB" dirty="0"/>
              <a:t> </a:t>
            </a:r>
            <a:r>
              <a:rPr lang="en-GB" dirty="0" err="1"/>
              <a:t>välja</a:t>
            </a:r>
            <a:r>
              <a:rPr lang="en-GB" dirty="0"/>
              <a:t> </a:t>
            </a:r>
            <a:r>
              <a:rPr lang="en-GB" dirty="0" err="1"/>
              <a:t>toodud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57514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tekst bulletitega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1028971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1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EE" dirty="0"/>
              <a:t>Roheliste bulletitega tekst</a:t>
            </a:r>
          </a:p>
          <a:p>
            <a:pPr lvl="0"/>
            <a:r>
              <a:rPr lang="en-EE" dirty="0"/>
              <a:t>Roheliste bulletitega tekst</a:t>
            </a:r>
          </a:p>
          <a:p>
            <a:pPr lvl="0"/>
            <a:r>
              <a:rPr lang="en-EE" dirty="0"/>
              <a:t>Roheliste bulletitega tekst</a:t>
            </a:r>
          </a:p>
          <a:p>
            <a:pPr lvl="0"/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910609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tekst bulletitega_tume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1028971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EE" dirty="0"/>
              <a:t>Roheliste bulletitega tekst</a:t>
            </a:r>
          </a:p>
          <a:p>
            <a:pPr lvl="0"/>
            <a:r>
              <a:rPr lang="en-EE" dirty="0"/>
              <a:t>Roheliste bulletitega tekst</a:t>
            </a:r>
          </a:p>
          <a:p>
            <a:pPr lvl="0"/>
            <a:r>
              <a:rPr lang="en-EE" dirty="0"/>
              <a:t>Roheliste bulletitega tekst</a:t>
            </a:r>
          </a:p>
          <a:p>
            <a:pPr lvl="0"/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2555119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ga slaid_tu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working in a garden&#10;&#10;Description automatically generated with medium confidence">
            <a:extLst>
              <a:ext uri="{FF2B5EF4-FFF2-40B4-BE49-F238E27FC236}">
                <a16:creationId xmlns:a16="http://schemas.microsoft.com/office/drawing/2014/main" id="{46103204-D5BC-CB19-EF54-4F676BF604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8167" y="2922346"/>
            <a:ext cx="7363833" cy="490922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E34535E-DC8D-0E93-A595-C98E79F452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788717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EE" dirty="0"/>
              <a:t>Roheliste bulletitega tekst</a:t>
            </a:r>
          </a:p>
          <a:p>
            <a:pPr lvl="0"/>
            <a:r>
              <a:rPr lang="en-EE" dirty="0"/>
              <a:t>Roheliste bulletitega tekst</a:t>
            </a:r>
          </a:p>
          <a:p>
            <a:pPr lvl="0"/>
            <a:r>
              <a:rPr lang="en-EE" dirty="0"/>
              <a:t>Roheliste bulletitega tekst</a:t>
            </a:r>
          </a:p>
          <a:p>
            <a:pPr lvl="0"/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655686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ka ja joonis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Graafikud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joonised</a:t>
            </a:r>
            <a:endParaRPr lang="en-EE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828A6208-0253-ACF0-A6F1-481DB3573B4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04863" y="2344738"/>
            <a:ext cx="10290175" cy="3443287"/>
          </a:xfrm>
        </p:spPr>
        <p:txBody>
          <a:bodyPr/>
          <a:lstStyle/>
          <a:p>
            <a:r>
              <a:rPr lang="et-EE"/>
              <a:t>Diagrammi lisamiseks klõpsake ikooni</a:t>
            </a:r>
            <a:endParaRPr lang="en-E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993347A-BA5E-28E5-177A-F72C00CBBEB4}"/>
              </a:ext>
            </a:extLst>
          </p:cNvPr>
          <p:cNvSpPr txBox="1">
            <a:spLocks/>
          </p:cNvSpPr>
          <p:nvPr userDrawn="1"/>
        </p:nvSpPr>
        <p:spPr>
          <a:xfrm>
            <a:off x="10013550" y="6329811"/>
            <a:ext cx="1081168" cy="307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accent1"/>
                </a:solidFill>
                <a:latin typeface="Roboto Mono" pitchFamily="49" charset="0"/>
                <a:ea typeface="Roboto Mono" pitchFamily="49" charset="0"/>
                <a:cs typeface="+mj-cs"/>
              </a:defRPr>
            </a:lvl1pPr>
          </a:lstStyle>
          <a:p>
            <a:r>
              <a:rPr lang="en-GB" sz="1200" b="0" i="0" dirty="0" err="1">
                <a:solidFill>
                  <a:schemeClr val="tx2"/>
                </a:solidFill>
                <a:latin typeface="Roboto Mono Light" pitchFamily="49" charset="0"/>
                <a:ea typeface="Roboto Mono Light" pitchFamily="49" charset="0"/>
              </a:rPr>
              <a:t>Allikas</a:t>
            </a:r>
            <a:endParaRPr lang="en-EE" sz="1200" b="0" i="0" dirty="0">
              <a:solidFill>
                <a:schemeClr val="tx2"/>
              </a:solidFill>
              <a:latin typeface="Roboto Mono Light" pitchFamily="49" charset="0"/>
              <a:ea typeface="Roboto Mono Light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7706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slaid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9144000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Aitäh</a:t>
            </a:r>
            <a:r>
              <a:rPr lang="en-GB" dirty="0"/>
              <a:t>!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8" y="5531840"/>
            <a:ext cx="9144000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AA91367-80A5-C4F2-832C-A8F32E8C59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8037" y="-17633"/>
            <a:ext cx="1884591" cy="59603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D5C8CA7-98AA-B868-6367-7C2AF15FAB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0202" y="2294197"/>
            <a:ext cx="4403464" cy="44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39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8CB3A-6EC1-72F4-D382-BC2ABB58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7190F-CB4A-EDC3-7659-C2BA397C8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A8E4C-C8CF-93AF-F615-56556CA3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8C115-EF3A-E37C-E7FC-219E69529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78A56-5CF8-AD92-9134-B44B2FBC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97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2BC17-5A31-C091-7CE7-15441E65D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3C12C-E619-DA73-CD7A-EC1297111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AB38F-68AF-E35B-31D3-E7195875B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5798F-511D-C209-828C-57D1E9EE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C8B66-C5FE-AC2C-DABB-8BCE9E6B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988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8CB3A-6EC1-72F4-D382-BC2ABB58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7190F-CB4A-EDC3-7659-C2BA397C8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A8E4C-C8CF-93AF-F615-56556CA3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8C115-EF3A-E37C-E7FC-219E69529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78A56-5CF8-AD92-9134-B44B2FBC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849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7C39-E253-8903-18C5-80ED0540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F0522-8B67-447B-B793-AF2B8CF27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533FD-B82A-A2CA-8E8F-BAE15A0F4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65019-EB2D-8BA9-166F-46ABCC00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08DF4-6B50-EC20-4E4A-4D614F7E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992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A90D7-D937-779A-C048-8B952CBF3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AE3EF-07DF-DADA-9D3E-13A19BBBA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DB37B-1206-B892-CD7D-41C61BAF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42862-D838-ED68-3828-A61B36E35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FBAF1-1DB1-FC31-5951-C3633EC81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E5B1E-5CF5-5058-881E-04793310B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6863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1DA7-C7A9-CE39-6128-B62056E04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C66B1-2F14-6A8B-938A-5D77BB093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4F4CC-D701-20A2-CF7F-3CFAE8CBD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971767-DA19-0A3E-3400-2629F69779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4CEF4B-A6E1-9AE3-CA7C-910AB3292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FAE384-478D-0CD4-E426-78FD99AF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7C4C13-E553-D157-F453-BD2AE10F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5B574E-BE14-379E-F4E6-12F11945A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877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96AAD-F08C-0443-BAB3-B0026BBAC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25827F-C290-1C70-B9B4-B4B50C651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3EB5DF-BFB2-077A-92FF-35F1FFBE8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FA2D3-B7AD-9984-6C62-AEBECC427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460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BDCA0E-9D6A-F0E4-22A9-A98403712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E240F2-A200-0C17-3B3C-956A94364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F8D43-F3C2-7E7C-FC6D-2F4D4A154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AECEE-CCE9-D996-3979-914F9E02A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71571-8BFB-9222-4379-824F6FAF2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E0071-C416-0FCF-2A5A-84F7EEE7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F635E-B63A-6021-F71A-4F1D57041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A456E-CD49-AFAE-73C7-0271B84FF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9DE9A-20B5-965C-2AB7-EB8461EC6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69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8DDA2-4902-0B90-7D16-C94B67700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944427-F834-F1BD-CCB7-1E79D6918E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EC4E2-385C-DAD7-EF58-3E83D352D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33B437-7C76-73F6-BDAF-C4F82A9B1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0A507-8393-1BA0-205D-BE68DCF48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B0357-C3F5-54F4-CC52-5DE3B197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5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67AA8-BA12-3EF8-9BD4-3A0BA9CEF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94A16-3991-1762-2E50-2C5EAED26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F72E0-C011-7856-7A00-93C9EA4D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5EDE2-60C7-C00E-16BF-0A01433B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4D674-1172-4E32-3EA9-0565C673E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73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D25E3A-524C-3DC9-D843-43F96A8A27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F58E6C-66D3-C578-C460-E22F78D9C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172AA-9038-A280-3BCE-A1033EAFE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8365B-B271-E8B9-311C-40C3584A1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FD2A1-654C-B6D5-93D3-66D3088CD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306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457202"/>
            <a:ext cx="10515600" cy="1043353"/>
          </a:xfrm>
        </p:spPr>
        <p:txBody>
          <a:bodyPr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838200" y="1724025"/>
            <a:ext cx="10515600" cy="3703639"/>
          </a:xfrm>
        </p:spPr>
        <p:txBody>
          <a:bodyPr>
            <a:normAutofit/>
          </a:bodyPr>
          <a:lstStyle>
            <a:lvl1pPr marL="342866" marR="0" indent="-342866" algn="l" defTabSz="91431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F6E85"/>
              </a:buClr>
              <a:buSzTx/>
              <a:buFont typeface="Arial" charset="0"/>
              <a:buChar char="•"/>
              <a:tabLst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895262" indent="-447631">
              <a:buFont typeface="Arial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 marL="444456" indent="-355564">
              <a:buFont typeface="Arial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 marL="444456" indent="-355564">
              <a:buFont typeface="Arial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</a:defRPr>
            </a:lvl4pPr>
            <a:lvl5pPr marL="2057198" indent="-228578">
              <a:buFont typeface="Arial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9527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1755" y="541381"/>
            <a:ext cx="11174887" cy="1082757"/>
          </a:xfrm>
          <a:prstGeom prst="rect">
            <a:avLst/>
          </a:prstGeom>
        </p:spPr>
        <p:txBody>
          <a:bodyPr tIns="57148" anchor="t" anchorCtr="0"/>
          <a:lstStyle>
            <a:lvl1pPr>
              <a:defRPr sz="3800" b="1"/>
            </a:lvl1pPr>
          </a:lstStyle>
          <a:p>
            <a:r>
              <a:rPr lang="en-US" dirty="0" err="1"/>
              <a:t>Slaidi</a:t>
            </a:r>
            <a:r>
              <a:rPr lang="en-US" dirty="0"/>
              <a:t> </a:t>
            </a:r>
            <a:r>
              <a:rPr lang="en-US" dirty="0" err="1"/>
              <a:t>pealkiri</a:t>
            </a:r>
            <a:r>
              <a:rPr lang="en-US" dirty="0"/>
              <a:t> </a:t>
            </a:r>
            <a:r>
              <a:rPr lang="en-US" dirty="0" err="1"/>
              <a:t>vajadusel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kahel</a:t>
            </a:r>
            <a:r>
              <a:rPr lang="en-US" dirty="0"/>
              <a:t> real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idx="10"/>
          </p:nvPr>
        </p:nvSpPr>
        <p:spPr bwMode="auto">
          <a:xfrm>
            <a:off x="689862" y="1772817"/>
            <a:ext cx="11166779" cy="452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457197" indent="-457197" defTabSz="490535">
              <a:spcAft>
                <a:spcPts val="1000"/>
              </a:spcAft>
              <a:buClr>
                <a:srgbClr val="0084D1"/>
              </a:buClr>
              <a:defRPr lang="en-GB" altLang="en-US" sz="3400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1pPr>
            <a:lvl2pPr marL="1073143" indent="-590546" defTabSz="447672">
              <a:spcAft>
                <a:spcPts val="600"/>
              </a:spcAft>
              <a:buFont typeface="Roboto Condensed" panose="02000000000000000000" pitchFamily="2" charset="0"/>
              <a:buChar char="–"/>
              <a:defRPr lang="en-GB" altLang="en-US" sz="3000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2pPr>
            <a:lvl3pPr marL="1797038" indent="-830257" defTabSz="341311">
              <a:spcAft>
                <a:spcPts val="600"/>
              </a:spcAft>
              <a:buClr>
                <a:srgbClr val="0084D1"/>
              </a:buClr>
              <a:defRPr lang="en-GB" altLang="en-US" sz="2500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3pPr>
            <a:lvl4pPr>
              <a:spcAft>
                <a:spcPts val="600"/>
              </a:spcAft>
              <a:defRPr lang="en-GB" altLang="en-US" sz="2100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4pPr>
            <a:lvl5pPr>
              <a:spcAft>
                <a:spcPts val="300"/>
              </a:spcAft>
              <a:defRPr lang="en-GB" altLang="en-US" sz="2100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5pPr>
          </a:lstStyle>
          <a:p>
            <a:pPr marL="457197" lvl="0" indent="-457197" algn="l" defTabSz="475452" rtl="0" fontAlgn="base" hangingPunct="0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Clr>
                <a:srgbClr val="0084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en-US" dirty="0"/>
              <a:t>Click to edit the outline text format</a:t>
            </a:r>
          </a:p>
          <a:p>
            <a:pPr marL="941048" lvl="1" indent="-457197" algn="l" defTabSz="475452" rtl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Roboto Condensed" panose="02000000000000000000" pitchFamily="2" charset="0"/>
              <a:buChar char="–"/>
            </a:pPr>
            <a:r>
              <a:rPr lang="en-GB" altLang="en-US" dirty="0"/>
              <a:t>Second Outline Level</a:t>
            </a:r>
          </a:p>
          <a:p>
            <a:pPr marL="1310601" lvl="2" indent="-342897" algn="l" defTabSz="475452" rtl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rgbClr val="0084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en-US" dirty="0"/>
              <a:t>Third Outline Level</a:t>
            </a:r>
          </a:p>
          <a:p>
            <a:pPr marL="1794452" lvl="3" indent="-342897" algn="l" defTabSz="475452" rtl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Roboto Condensed" panose="02000000000000000000" pitchFamily="2" charset="0"/>
              <a:buChar char="–"/>
            </a:pPr>
            <a:r>
              <a:rPr lang="en-GB" altLang="en-US" dirty="0"/>
              <a:t>Fourth Outline Level</a:t>
            </a:r>
          </a:p>
          <a:p>
            <a:pPr marL="2278303" lvl="4" indent="-342897" algn="l" defTabSz="475452" rtl="0" fontAlgn="base" hangingPunct="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Roboto Condensed" panose="02000000000000000000" pitchFamily="2" charset="0"/>
              <a:buChar char="»"/>
            </a:pPr>
            <a:r>
              <a:rPr lang="en-GB" altLang="en-US" dirty="0"/>
              <a:t>Fifth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1239843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ldiga slaid_tume">
    <p:bg>
      <p:bgPr>
        <a:solidFill>
          <a:srgbClr val="1129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39DFB7-6CC4-ED55-40BA-A278FD52A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35759" y="3021406"/>
            <a:ext cx="6159121" cy="5731842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Pilt siia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9C20F8-7C00-A837-2C9A-E74B12EB9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AACCEC-2B6F-88DF-03EB-465C6224BD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788717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13198134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ldiga slaid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39DFB7-6CC4-ED55-40BA-A278FD52A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35759" y="3021406"/>
            <a:ext cx="6159121" cy="5731842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Pilt siia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9C20F8-7C00-A837-2C9A-E74B12EB9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AACCEC-2B6F-88DF-03EB-465C6224BD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788717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8049178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sutekst ühes tulbas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10289715" cy="3805787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EE" dirty="0"/>
              <a:t>Sisutekst ühes tulbas</a:t>
            </a:r>
          </a:p>
        </p:txBody>
      </p:sp>
    </p:spTree>
    <p:extLst>
      <p:ext uri="{BB962C8B-B14F-4D97-AF65-F5344CB8AC3E}">
        <p14:creationId xmlns:p14="http://schemas.microsoft.com/office/powerpoint/2010/main" val="34129375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slaid_fotoga_tu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4764902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Rohepöörde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esitluspõhi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7" y="5531840"/>
            <a:ext cx="4764903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E57E73C6-04CA-02BC-AA8E-9AD1CDD9B7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88300" y="1143000"/>
            <a:ext cx="4203700" cy="8047961"/>
          </a:xfrm>
          <a:custGeom>
            <a:avLst/>
            <a:gdLst>
              <a:gd name="connsiteX0" fmla="*/ 4533900 w 4533900"/>
              <a:gd name="connsiteY0" fmla="*/ 0 h 9067800"/>
              <a:gd name="connsiteX1" fmla="*/ 4533900 w 4533900"/>
              <a:gd name="connsiteY1" fmla="*/ 9067800 h 9067800"/>
              <a:gd name="connsiteX2" fmla="*/ 0 w 4533900"/>
              <a:gd name="connsiteY2" fmla="*/ 4533900 h 9067800"/>
              <a:gd name="connsiteX3" fmla="*/ 4533900 w 4533900"/>
              <a:gd name="connsiteY3" fmla="*/ 0 h 906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9067800">
                <a:moveTo>
                  <a:pt x="4533900" y="0"/>
                </a:moveTo>
                <a:lnTo>
                  <a:pt x="4533900" y="9067800"/>
                </a:lnTo>
                <a:cubicBezTo>
                  <a:pt x="2029906" y="9067800"/>
                  <a:pt x="0" y="7037905"/>
                  <a:pt x="0" y="4533900"/>
                </a:cubicBezTo>
                <a:cubicBezTo>
                  <a:pt x="0" y="2029906"/>
                  <a:pt x="2029906" y="0"/>
                  <a:pt x="45339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t-EE" dirty="0"/>
              <a:t>Lisa pilt siia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335E7B0C-EEDF-DC0C-7C3B-E3E8FFD9B25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24911" y="0"/>
            <a:ext cx="1846635" cy="58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780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tekst ühes tulbas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10289715" cy="3805787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EE" dirty="0"/>
              <a:t>Sisutekst ühes tulbas</a:t>
            </a:r>
          </a:p>
        </p:txBody>
      </p:sp>
    </p:spTree>
    <p:extLst>
      <p:ext uri="{BB962C8B-B14F-4D97-AF65-F5344CB8AC3E}">
        <p14:creationId xmlns:p14="http://schemas.microsoft.com/office/powerpoint/2010/main" val="33297934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slaid_fotoga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4764902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 err="1"/>
              <a:t>Rohepöörde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esitluspõhi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7" y="5531840"/>
            <a:ext cx="4764903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0FF08666-A2BD-FA13-C415-9459FA4F49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88300" y="1143000"/>
            <a:ext cx="4203700" cy="8047961"/>
          </a:xfrm>
          <a:custGeom>
            <a:avLst/>
            <a:gdLst>
              <a:gd name="connsiteX0" fmla="*/ 4533900 w 4533900"/>
              <a:gd name="connsiteY0" fmla="*/ 0 h 9067800"/>
              <a:gd name="connsiteX1" fmla="*/ 4533900 w 4533900"/>
              <a:gd name="connsiteY1" fmla="*/ 9067800 h 9067800"/>
              <a:gd name="connsiteX2" fmla="*/ 0 w 4533900"/>
              <a:gd name="connsiteY2" fmla="*/ 4533900 h 9067800"/>
              <a:gd name="connsiteX3" fmla="*/ 4533900 w 4533900"/>
              <a:gd name="connsiteY3" fmla="*/ 0 h 906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900" h="9067800">
                <a:moveTo>
                  <a:pt x="4533900" y="0"/>
                </a:moveTo>
                <a:lnTo>
                  <a:pt x="4533900" y="9067800"/>
                </a:lnTo>
                <a:cubicBezTo>
                  <a:pt x="2029906" y="9067800"/>
                  <a:pt x="0" y="7037905"/>
                  <a:pt x="0" y="4533900"/>
                </a:cubicBezTo>
                <a:cubicBezTo>
                  <a:pt x="0" y="2029906"/>
                  <a:pt x="2029906" y="0"/>
                  <a:pt x="45339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t-EE" dirty="0"/>
              <a:t>Lisa pilt siia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9A61266-2469-170F-70ED-0E6E1536BB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8037" y="0"/>
            <a:ext cx="1884590" cy="59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518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urem tekst_tu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791740" cy="262639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4500" b="0" i="0">
                <a:solidFill>
                  <a:schemeClr val="bg2"/>
                </a:solidFill>
                <a:latin typeface="Roboto Mono Light" pitchFamily="49" charset="0"/>
                <a:ea typeface="Roboto Mono Light" pitchFamily="49" charset="0"/>
              </a:defRPr>
            </a:lvl1pPr>
          </a:lstStyle>
          <a:p>
            <a:r>
              <a:rPr lang="en-GB" dirty="0" err="1"/>
              <a:t>Üks</a:t>
            </a:r>
            <a:r>
              <a:rPr lang="en-GB" dirty="0"/>
              <a:t> </a:t>
            </a:r>
            <a:r>
              <a:rPr lang="en-GB" dirty="0" err="1"/>
              <a:t>tsitaat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mõte</a:t>
            </a:r>
            <a:r>
              <a:rPr lang="en-GB" dirty="0"/>
              <a:t> </a:t>
            </a:r>
            <a:r>
              <a:rPr lang="en-GB" dirty="0" err="1"/>
              <a:t>suuremalt</a:t>
            </a:r>
            <a:r>
              <a:rPr lang="en-GB" dirty="0"/>
              <a:t> </a:t>
            </a:r>
            <a:r>
              <a:rPr lang="en-GB" dirty="0" err="1"/>
              <a:t>slaidil</a:t>
            </a:r>
            <a:r>
              <a:rPr lang="en-GB" dirty="0"/>
              <a:t> </a:t>
            </a:r>
            <a:r>
              <a:rPr lang="en-GB" dirty="0" err="1"/>
              <a:t>välja</a:t>
            </a:r>
            <a:r>
              <a:rPr lang="en-GB" dirty="0"/>
              <a:t> </a:t>
            </a:r>
            <a:r>
              <a:rPr lang="en-GB" dirty="0" err="1"/>
              <a:t>toodud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3766004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tekst bulletitega_tu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1894AD2-3FC7-998E-B2D0-4CF82720B4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1028971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  <a:endParaRPr lang="en-EE" dirty="0"/>
          </a:p>
          <a:p>
            <a:pPr lvl="0"/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1174047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ga slaid_tume">
    <p:bg>
      <p:bgPr>
        <a:solidFill>
          <a:srgbClr val="1129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39DFB7-6CC4-ED55-40BA-A278FD52A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35759" y="3021406"/>
            <a:ext cx="6159121" cy="5731842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Pilt siia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9C20F8-7C00-A837-2C9A-E74B12EB9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AACCEC-2B6F-88DF-03EB-465C6224BD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788717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6602656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ldiga slaid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39DFB7-6CC4-ED55-40BA-A278FD52A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35759" y="3021406"/>
            <a:ext cx="6159121" cy="5731842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Pilt siia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9C20F8-7C00-A837-2C9A-E74B12EB9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Pealkiri</a:t>
            </a:r>
            <a:r>
              <a:rPr lang="en-GB" dirty="0"/>
              <a:t> </a:t>
            </a:r>
            <a:r>
              <a:rPr lang="en-GB" dirty="0" err="1"/>
              <a:t>rohelisega</a:t>
            </a:r>
            <a:r>
              <a:rPr lang="en-GB" dirty="0"/>
              <a:t> + </a:t>
            </a:r>
            <a:br>
              <a:rPr lang="en-GB" dirty="0"/>
            </a:br>
            <a:r>
              <a:rPr lang="en-GB" dirty="0" err="1"/>
              <a:t>tekstislaid</a:t>
            </a:r>
            <a:r>
              <a:rPr lang="en-GB" dirty="0"/>
              <a:t> </a:t>
            </a:r>
            <a:r>
              <a:rPr lang="en-GB" dirty="0" err="1"/>
              <a:t>heledal</a:t>
            </a:r>
            <a:r>
              <a:rPr lang="en-GB" dirty="0"/>
              <a:t> </a:t>
            </a:r>
            <a:r>
              <a:rPr lang="en-GB" dirty="0" err="1"/>
              <a:t>taustal</a:t>
            </a:r>
            <a:endParaRPr lang="en-E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AACCEC-2B6F-88DF-03EB-465C6224BD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004" y="2628064"/>
            <a:ext cx="7887175" cy="3739685"/>
          </a:xfrm>
        </p:spPr>
        <p:txBody>
          <a:bodyPr anchor="t" anchorCtr="0"/>
          <a:lstStyle>
            <a:lvl1pPr marL="457200" indent="-457200">
              <a:lnSpc>
                <a:spcPct val="100000"/>
              </a:lnSpc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</a:p>
          <a:p>
            <a:pPr lvl="0"/>
            <a:r>
              <a:rPr lang="et-EE" dirty="0"/>
              <a:t>Roosade </a:t>
            </a:r>
            <a:r>
              <a:rPr lang="et-EE" dirty="0" err="1"/>
              <a:t>bulletitega</a:t>
            </a:r>
            <a:r>
              <a:rPr lang="et-EE" dirty="0"/>
              <a:t> tekst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13467363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ka ja joonis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289715" cy="1332441"/>
          </a:xfrm>
        </p:spPr>
        <p:txBody>
          <a:bodyPr anchor="t">
            <a:noAutofit/>
          </a:bodyPr>
          <a:lstStyle>
            <a:lvl1pPr algn="l">
              <a:defRPr sz="45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 err="1"/>
              <a:t>Graafikud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joonised</a:t>
            </a:r>
            <a:endParaRPr lang="en-EE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828A6208-0253-ACF0-A6F1-481DB3573B4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04863" y="2344738"/>
            <a:ext cx="10290175" cy="3443287"/>
          </a:xfrm>
        </p:spPr>
        <p:txBody>
          <a:bodyPr/>
          <a:lstStyle>
            <a:lvl1pPr>
              <a:defRPr>
                <a:solidFill>
                  <a:srgbClr val="193E19"/>
                </a:solidFill>
              </a:defRPr>
            </a:lvl1pPr>
          </a:lstStyle>
          <a:p>
            <a:r>
              <a:rPr lang="et-EE"/>
              <a:t>Diagrammi lisamiseks klõpsake ikooni</a:t>
            </a:r>
            <a:endParaRPr lang="en-EE" dirty="0"/>
          </a:p>
        </p:txBody>
      </p:sp>
      <p:sp>
        <p:nvSpPr>
          <p:cNvPr id="3" name="Chart Placeholder 5">
            <a:extLst>
              <a:ext uri="{FF2B5EF4-FFF2-40B4-BE49-F238E27FC236}">
                <a16:creationId xmlns:a16="http://schemas.microsoft.com/office/drawing/2014/main" id="{9A5D2E1B-AF71-5156-0630-46C152FF8D7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8204200" y="6029768"/>
            <a:ext cx="2890519" cy="421832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t-EE" dirty="0"/>
              <a:t>Allikas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1357787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slaid_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1098" y="2087163"/>
            <a:ext cx="9144000" cy="2387600"/>
          </a:xfrm>
        </p:spPr>
        <p:txBody>
          <a:bodyPr anchor="t">
            <a:normAutofit/>
          </a:bodyPr>
          <a:lstStyle>
            <a:lvl1pPr algn="l">
              <a:defRPr sz="45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 err="1"/>
              <a:t>Aitäh</a:t>
            </a:r>
            <a:r>
              <a:rPr lang="en-GB" dirty="0"/>
              <a:t>!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4B578-411C-EBE4-D064-647485A4AC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098" y="5531840"/>
            <a:ext cx="9144000" cy="913070"/>
          </a:xfrm>
        </p:spPr>
        <p:txBody>
          <a:bodyPr wrap="square" anchor="b">
            <a:noAutofit/>
          </a:bodyPr>
          <a:lstStyle>
            <a:lvl1pPr marL="0" indent="0" algn="l">
              <a:buNone/>
              <a:defRPr sz="25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EE" dirty="0"/>
              <a:t>Ees- ja perekonnanimi</a:t>
            </a:r>
          </a:p>
          <a:p>
            <a:r>
              <a:rPr lang="en-EE" dirty="0"/>
              <a:t>Kuupäev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3A118A-0754-60FB-0A77-B6074508A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36" y="243972"/>
            <a:ext cx="2418394" cy="135430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AA91367-80A5-C4F2-832C-A8F32E8C59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8037" y="-17633"/>
            <a:ext cx="1884591" cy="59603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D5C8CA7-98AA-B868-6367-7C2AF15FAB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0202" y="2294197"/>
            <a:ext cx="4403464" cy="44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235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8CB3A-6EC1-72F4-D382-BC2ABB58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7190F-CB4A-EDC3-7659-C2BA397C8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A8E4C-C8CF-93AF-F615-56556CA3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8C115-EF3A-E37C-E7FC-219E69529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78A56-5CF8-AD92-9134-B44B2FBC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432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C592A22-1CAA-38BF-AC67-D95035928B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06A9E5D0-972B-10A8-27C9-BB346CEC7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9F44A224-7201-AF2B-33BC-871F6C408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39D0EBB1-E7AE-5F1A-6B26-57B851E7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571513F4-2E88-0B09-42B9-9BACC764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680016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68F9320-7969-316F-A67C-1381AB20D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5E039F5-96A8-FD60-3FFA-FCDCA9AC0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F60A1F45-7E4B-13DB-460D-116D1330A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8D033E4-26E3-96D9-ED0D-837BC1506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F05E25C-27A4-264A-2701-42C7A73B8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199791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6ED5BE8-5767-D683-D018-D9CAA765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A8DFB18F-D443-7A95-B78B-2388BAE39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92317631-8988-2BBE-A475-BA1F90E52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58971B4A-6543-0759-96B3-BDB6DB0D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2607BA83-2925-5150-F314-CD6A1D55F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753465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308BEB6-3971-6DAD-817B-FA4975AD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661A411-F1DE-B8EB-8E61-F5A912301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D886F7BA-BB40-1378-0F28-82733798C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395D2BD7-8418-485A-5BBE-B8E286E2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4592CD52-44FD-ADCF-E84B-9CBD235C7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F54D7B6D-22BA-8EC5-7C09-FB1D2639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709245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4884315-8CA9-37AB-9372-C6F661545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B9777969-0539-9880-3555-AA47DB7A8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4C60B577-6197-8D44-F108-8505FE832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36E972A4-4BF5-6868-3E39-F43FE9C476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C565DF6E-486D-A58A-D4CB-A67EE19E8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72930716-EEC4-8A3D-BD9E-6FC721E27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AC990490-0C75-189B-B04E-A7A334D95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08D1B9B6-9ADB-9CD0-517A-8E8E2C620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608018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B1527ED-7C28-1952-B327-43AC75ECC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23C41F98-27E7-FEB3-45D3-5831E854E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E786BD7C-1EE9-1782-AE9A-66C12223E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CC17B620-50CD-9898-0D3B-F31F48E8A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68105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A0687ED3-9EB9-B8D8-8FD5-97B6AA39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E16ABA5D-9826-FA63-422F-C50A6E4E6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12C671E-6216-6832-B462-570D76A5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345541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CFF2900-C2BA-9A70-A91F-0E0EF6CA0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D18DB7C-A0E3-72C1-457B-10A038177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C05F5507-2595-6531-75B2-B0F872D60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3BD4999E-A60F-0C20-16FA-D4D2B7DF1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B550D11E-0774-1FE6-215D-66D7B4125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3134386A-4D8B-0CEA-6AC3-C7CBBB4F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996372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9732B2D-4F27-5467-515E-3C43A55AD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63E87B28-4045-69F7-479E-D8417F2CA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740246BF-15F1-B15D-9D64-61F9AE358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3485C400-0BDD-718C-4D92-80451ED3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270A915D-D209-F2AF-ABD0-34C57BA9B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C90A80AD-15CF-6759-70C4-CC83DA217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791943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6330FAA-AAFA-2D53-CC11-5657845E3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0E9C4939-D3EF-4B40-81F1-977B4F2A9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9295AEC3-DF56-801E-170E-3C3B9D3B9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B1CF0455-83C5-358D-F116-ED4A2235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A73197E-21BC-1A93-BACB-72D729469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075509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FD267B54-99DC-A595-71C4-B0BEA6231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B878F192-048F-9D1F-87EE-B08E32C9F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5AB1ABF7-57D3-EAC1-C035-034E4F31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544-AC2F-4A09-A004-5531CCF684BB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9239EF6-F194-ADD3-55A5-0B363742A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550B0039-F311-5478-2B13-C4CA05568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72CE1-9DBD-4EA1-9220-373BFEDECED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974675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dirty="0" err="1"/>
              <a:t>Esitlusslaidide</a:t>
            </a:r>
            <a:r>
              <a:rPr lang="en-US" dirty="0"/>
              <a:t> </a:t>
            </a:r>
            <a:r>
              <a:rPr lang="en-US" dirty="0" err="1"/>
              <a:t>kujundamine</a:t>
            </a:r>
            <a:endParaRPr lang="et-E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69751" y="6353608"/>
            <a:ext cx="605262" cy="365125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599" y="1600202"/>
            <a:ext cx="10972801" cy="4753405"/>
          </a:xfrm>
        </p:spPr>
        <p:txBody>
          <a:bodyPr/>
          <a:lstStyle>
            <a:lvl1pPr>
              <a:buClr>
                <a:srgbClr val="0064B9"/>
              </a:buClr>
              <a:defRPr sz="3712"/>
            </a:lvl1pPr>
            <a:lvl2pPr>
              <a:buClr>
                <a:srgbClr val="0064B9"/>
              </a:buClr>
              <a:defRPr sz="3211" baseline="0"/>
            </a:lvl2pPr>
            <a:lvl3pPr>
              <a:buClr>
                <a:srgbClr val="0064B9"/>
              </a:buClr>
              <a:defRPr sz="2709"/>
            </a:lvl3pPr>
            <a:lvl4pPr>
              <a:buClr>
                <a:srgbClr val="0064B9"/>
              </a:buClr>
              <a:defRPr sz="2408"/>
            </a:lvl4pPr>
            <a:lvl5pPr>
              <a:buClr>
                <a:srgbClr val="0064B9"/>
              </a:buClr>
              <a:defRPr sz="2408"/>
            </a:lvl5pPr>
            <a:lvl6pPr>
              <a:defRPr sz="2408"/>
            </a:lvl6pPr>
            <a:lvl7pPr>
              <a:defRPr sz="2408"/>
            </a:lvl7pPr>
            <a:lvl8pPr>
              <a:defRPr sz="2408"/>
            </a:lvl8pPr>
            <a:lvl9pPr>
              <a:defRPr sz="2408"/>
            </a:lvl9pPr>
          </a:lstStyle>
          <a:p>
            <a:pPr lvl="0"/>
            <a:r>
              <a:rPr lang="en-US" dirty="0" err="1"/>
              <a:t>Lähtuda</a:t>
            </a:r>
            <a:r>
              <a:rPr lang="en-US" dirty="0"/>
              <a:t> </a:t>
            </a:r>
            <a:r>
              <a:rPr lang="en-US" dirty="0" err="1"/>
              <a:t>stiiliraamatust</a:t>
            </a:r>
            <a:endParaRPr lang="en-US" dirty="0"/>
          </a:p>
          <a:p>
            <a:pPr lvl="1"/>
            <a:r>
              <a:rPr lang="en-US" dirty="0"/>
              <a:t>Font </a:t>
            </a:r>
            <a:r>
              <a:rPr lang="en-US" dirty="0" err="1"/>
              <a:t>Roboto</a:t>
            </a:r>
            <a:r>
              <a:rPr lang="en-US" dirty="0"/>
              <a:t> Condensed</a:t>
            </a:r>
            <a:r>
              <a:rPr lang="et-EE" dirty="0"/>
              <a:t> või </a:t>
            </a:r>
            <a:r>
              <a:rPr lang="et-EE" dirty="0" err="1"/>
              <a:t>Arial</a:t>
            </a:r>
            <a:r>
              <a:rPr lang="et-EE" dirty="0"/>
              <a:t> </a:t>
            </a:r>
            <a:r>
              <a:rPr lang="et-EE" dirty="0" err="1"/>
              <a:t>Narrow</a:t>
            </a:r>
            <a:endParaRPr lang="en-US" dirty="0"/>
          </a:p>
          <a:p>
            <a:pPr lvl="3"/>
            <a:r>
              <a:rPr lang="en-US" dirty="0" err="1"/>
              <a:t>Pealkirjad</a:t>
            </a:r>
            <a:r>
              <a:rPr lang="en-US" dirty="0"/>
              <a:t> on 48pt Light, </a:t>
            </a:r>
            <a:r>
              <a:rPr lang="en-US" dirty="0" err="1"/>
              <a:t>sisutekstid</a:t>
            </a:r>
            <a:r>
              <a:rPr lang="en-US" dirty="0"/>
              <a:t> 24pt </a:t>
            </a:r>
            <a:r>
              <a:rPr lang="en-US" dirty="0" err="1"/>
              <a:t>või</a:t>
            </a:r>
            <a:r>
              <a:rPr lang="en-US" dirty="0"/>
              <a:t> 18 </a:t>
            </a:r>
            <a:r>
              <a:rPr lang="en-US" dirty="0" err="1"/>
              <a:t>pt</a:t>
            </a:r>
            <a:endParaRPr lang="en-US" dirty="0"/>
          </a:p>
          <a:p>
            <a:pPr lvl="4"/>
            <a:r>
              <a:rPr lang="en-US" dirty="0" err="1"/>
              <a:t>Igale</a:t>
            </a:r>
            <a:r>
              <a:rPr lang="en-US" dirty="0"/>
              <a:t> </a:t>
            </a:r>
            <a:r>
              <a:rPr lang="en-US" dirty="0" err="1"/>
              <a:t>slaidile</a:t>
            </a:r>
            <a:r>
              <a:rPr lang="en-US" dirty="0"/>
              <a:t> </a:t>
            </a:r>
            <a:r>
              <a:rPr lang="en-US" dirty="0" err="1"/>
              <a:t>paigutada</a:t>
            </a:r>
            <a:r>
              <a:rPr lang="en-US" dirty="0"/>
              <a:t> </a:t>
            </a:r>
            <a:r>
              <a:rPr lang="en-US" dirty="0" err="1"/>
              <a:t>mõõdukas</a:t>
            </a:r>
            <a:r>
              <a:rPr lang="en-US" dirty="0"/>
              <a:t> </a:t>
            </a:r>
            <a:r>
              <a:rPr lang="en-US" dirty="0" err="1"/>
              <a:t>kogus</a:t>
            </a:r>
            <a:r>
              <a:rPr lang="en-US" dirty="0"/>
              <a:t> </a:t>
            </a:r>
            <a:r>
              <a:rPr lang="en-US" dirty="0" err="1"/>
              <a:t>infot</a:t>
            </a:r>
            <a:endParaRPr lang="et-EE" dirty="0"/>
          </a:p>
        </p:txBody>
      </p:sp>
      <p:sp>
        <p:nvSpPr>
          <p:cNvPr id="7" name="TextBox 6"/>
          <p:cNvSpPr txBox="1"/>
          <p:nvPr userDrawn="1"/>
        </p:nvSpPr>
        <p:spPr>
          <a:xfrm rot="-5400000">
            <a:off x="-487949" y="5625328"/>
            <a:ext cx="1532652" cy="33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5" dirty="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5" baseline="0" dirty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5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471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B23AC64-49EC-3882-FC29-F15FBDF97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9FDB3C5D-6301-5605-5584-666A92151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93F67CA7-81B5-C6F3-83EF-67389EB7E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662AC631-1092-09DA-625E-E22AE3721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EE0F0F3-08EA-D0F1-E734-279C6796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936327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9B3734B-2167-EB05-D586-61F4D46C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6E28563-7D9E-1CB7-FC44-56DF774A3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4C46ABB-CA35-5544-C921-D899E6BA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1F0EC6B7-7B41-42CB-6E84-D18FD18B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48D90372-9F19-7EA3-3B76-7B949946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67992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8A923ED-2D84-E9C4-AA0B-04689310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0550BF36-0D8A-C53C-3CB7-D21074EE5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D2CACFD9-CD88-4435-000F-0A0EA458C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CED3BAE9-5176-755D-385D-325A58F15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065FBBAD-CA6D-9E03-92C8-282175DBC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507044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8C2349F-F322-15EE-EB19-FB287C85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F5DEA78-4B6B-E775-BC1C-4F0D92751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E5BBFC60-D3B9-AA9F-531A-ACDCC255B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A6CA176B-FCBD-0132-7BC1-852E8F18D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B5020157-8CF7-BE2C-7AD5-78FD5FD6A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F547EAAB-EDDE-D738-0935-8AD877223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451726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40529D9-1807-E834-ABEC-A9AC3C612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4A5108D3-EB79-9482-CC1C-58D8F9AE4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749C30C0-44E5-0BD4-9721-D78CFAC8B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E5241DA4-D81F-BE9F-93AB-C89C6F04F4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0EFC27AF-0D02-B600-9050-E603701119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8F016C17-BA62-604A-4619-4978D05F1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D707FBD3-1711-4F34-3347-0AE9F6C8A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748D44A4-8E19-EAE3-1774-E40D04B3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729905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E896546-33E4-8B93-C0BF-5BB49A1B6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2D449D3C-5421-126C-E554-3F06F0D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4AA1A316-058A-838C-353D-7D37DD701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0C772B9B-3DD3-E700-5176-E8641391C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84482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77D9BFD1-A57A-A691-2DEF-9C0E0A7FC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FB78C5E4-3CD0-4335-9D8C-408AACD5D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F33B7F2-0311-F42D-FB64-F64CC6032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338940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DE7EB41-7B99-0993-A09A-71479F22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8DD573-F2FF-A93B-4115-BF8D9795A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A78D6AEF-4CE5-F3B9-5246-B60E3EDE2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E6CAC44A-DAFD-E349-27AC-46174763E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4712E3C6-FF43-D578-3248-45F6C6B2D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8EFD0EB4-DE8E-C8B3-35B5-49537BB07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396718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9D05FB9-B37E-8B6B-DEA0-715E89A72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25B747E7-01A2-DF4B-FD1F-DC50624B0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87E68167-27DE-EC18-C8C1-5CB561385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CFC6DFF4-4213-08E6-24F6-161D10E8D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470E72EE-38C9-0978-5F6F-674645387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DD70CE14-83D4-DCA5-3C10-864A1E7D5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288711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77E17BC-22CC-E384-7331-81B811E7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6905B7B0-3194-AC10-5C02-7DFB61CC1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705809E3-111A-0B7A-E229-FF76DD5F6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C9B59892-9673-5ED4-F7F7-7E41D5243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EB4C48D6-AA84-037C-DAE7-6AB719BA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005266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D6DDFA7B-3C20-E292-4BD3-CF97FB2FFD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94A2DD46-8192-71EF-F692-C2934FE18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3546C629-C402-3EAC-966C-1EC61C891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C809BAAB-3832-CE42-DBA2-EDF32739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4A448513-DFBC-148F-B8AF-6941583C6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45268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dirty="0" err="1"/>
              <a:t>Esitlusslaidide</a:t>
            </a:r>
            <a:r>
              <a:rPr lang="en-US" dirty="0"/>
              <a:t> </a:t>
            </a:r>
            <a:r>
              <a:rPr lang="en-US" dirty="0" err="1"/>
              <a:t>kujundamine</a:t>
            </a:r>
            <a:endParaRPr lang="et-E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69751" y="6353608"/>
            <a:ext cx="605262" cy="365125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599" y="1600202"/>
            <a:ext cx="10972801" cy="4753405"/>
          </a:xfrm>
        </p:spPr>
        <p:txBody>
          <a:bodyPr/>
          <a:lstStyle>
            <a:lvl1pPr>
              <a:buClr>
                <a:srgbClr val="0064B9"/>
              </a:buClr>
              <a:defRPr sz="3712"/>
            </a:lvl1pPr>
            <a:lvl2pPr>
              <a:buClr>
                <a:srgbClr val="0064B9"/>
              </a:buClr>
              <a:defRPr sz="3211" baseline="0"/>
            </a:lvl2pPr>
            <a:lvl3pPr>
              <a:buClr>
                <a:srgbClr val="0064B9"/>
              </a:buClr>
              <a:defRPr sz="2709"/>
            </a:lvl3pPr>
            <a:lvl4pPr>
              <a:buClr>
                <a:srgbClr val="0064B9"/>
              </a:buClr>
              <a:defRPr sz="2408"/>
            </a:lvl4pPr>
            <a:lvl5pPr>
              <a:buClr>
                <a:srgbClr val="0064B9"/>
              </a:buClr>
              <a:defRPr sz="2408"/>
            </a:lvl5pPr>
            <a:lvl6pPr>
              <a:defRPr sz="2408"/>
            </a:lvl6pPr>
            <a:lvl7pPr>
              <a:defRPr sz="2408"/>
            </a:lvl7pPr>
            <a:lvl8pPr>
              <a:defRPr sz="2408"/>
            </a:lvl8pPr>
            <a:lvl9pPr>
              <a:defRPr sz="2408"/>
            </a:lvl9pPr>
          </a:lstStyle>
          <a:p>
            <a:pPr lvl="0"/>
            <a:r>
              <a:rPr lang="en-US" dirty="0" err="1"/>
              <a:t>Lähtuda</a:t>
            </a:r>
            <a:r>
              <a:rPr lang="en-US" dirty="0"/>
              <a:t> </a:t>
            </a:r>
            <a:r>
              <a:rPr lang="en-US" dirty="0" err="1"/>
              <a:t>stiiliraamatust</a:t>
            </a:r>
            <a:endParaRPr lang="en-US" dirty="0"/>
          </a:p>
          <a:p>
            <a:pPr lvl="1"/>
            <a:r>
              <a:rPr lang="en-US" dirty="0"/>
              <a:t>Font </a:t>
            </a:r>
            <a:r>
              <a:rPr lang="en-US" dirty="0" err="1"/>
              <a:t>Roboto</a:t>
            </a:r>
            <a:r>
              <a:rPr lang="en-US" dirty="0"/>
              <a:t> Condensed</a:t>
            </a:r>
            <a:r>
              <a:rPr lang="et-EE" dirty="0"/>
              <a:t> või </a:t>
            </a:r>
            <a:r>
              <a:rPr lang="et-EE" dirty="0" err="1"/>
              <a:t>Arial</a:t>
            </a:r>
            <a:r>
              <a:rPr lang="et-EE" dirty="0"/>
              <a:t> </a:t>
            </a:r>
            <a:r>
              <a:rPr lang="et-EE" dirty="0" err="1"/>
              <a:t>Narrow</a:t>
            </a:r>
            <a:endParaRPr lang="en-US" dirty="0"/>
          </a:p>
          <a:p>
            <a:pPr lvl="3"/>
            <a:r>
              <a:rPr lang="en-US" dirty="0" err="1"/>
              <a:t>Pealkirjad</a:t>
            </a:r>
            <a:r>
              <a:rPr lang="en-US" dirty="0"/>
              <a:t> on 48pt Light, </a:t>
            </a:r>
            <a:r>
              <a:rPr lang="en-US" dirty="0" err="1"/>
              <a:t>sisutekstid</a:t>
            </a:r>
            <a:r>
              <a:rPr lang="en-US" dirty="0"/>
              <a:t> 24pt </a:t>
            </a:r>
            <a:r>
              <a:rPr lang="en-US" dirty="0" err="1"/>
              <a:t>või</a:t>
            </a:r>
            <a:r>
              <a:rPr lang="en-US" dirty="0"/>
              <a:t> 18 </a:t>
            </a:r>
            <a:r>
              <a:rPr lang="en-US" dirty="0" err="1"/>
              <a:t>pt</a:t>
            </a:r>
            <a:endParaRPr lang="en-US" dirty="0"/>
          </a:p>
          <a:p>
            <a:pPr lvl="4"/>
            <a:r>
              <a:rPr lang="en-US" dirty="0" err="1"/>
              <a:t>Igale</a:t>
            </a:r>
            <a:r>
              <a:rPr lang="en-US" dirty="0"/>
              <a:t> </a:t>
            </a:r>
            <a:r>
              <a:rPr lang="en-US" dirty="0" err="1"/>
              <a:t>slaidile</a:t>
            </a:r>
            <a:r>
              <a:rPr lang="en-US" dirty="0"/>
              <a:t> </a:t>
            </a:r>
            <a:r>
              <a:rPr lang="en-US" dirty="0" err="1"/>
              <a:t>paigutada</a:t>
            </a:r>
            <a:r>
              <a:rPr lang="en-US" dirty="0"/>
              <a:t> </a:t>
            </a:r>
            <a:r>
              <a:rPr lang="en-US" dirty="0" err="1"/>
              <a:t>mõõdukas</a:t>
            </a:r>
            <a:r>
              <a:rPr lang="en-US" dirty="0"/>
              <a:t> </a:t>
            </a:r>
            <a:r>
              <a:rPr lang="en-US" dirty="0" err="1"/>
              <a:t>kogus</a:t>
            </a:r>
            <a:r>
              <a:rPr lang="en-US" dirty="0"/>
              <a:t> </a:t>
            </a:r>
            <a:r>
              <a:rPr lang="en-US" dirty="0" err="1"/>
              <a:t>infot</a:t>
            </a:r>
            <a:endParaRPr lang="et-EE" dirty="0"/>
          </a:p>
        </p:txBody>
      </p:sp>
      <p:sp>
        <p:nvSpPr>
          <p:cNvPr id="7" name="TextBox 6"/>
          <p:cNvSpPr txBox="1"/>
          <p:nvPr userDrawn="1"/>
        </p:nvSpPr>
        <p:spPr>
          <a:xfrm rot="-5400000">
            <a:off x="-487949" y="5625328"/>
            <a:ext cx="1532652" cy="33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5" dirty="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5" baseline="0" dirty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5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133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urem tekst_tu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8D53-981F-CFE4-5DA5-392A174FC9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004" y="721827"/>
            <a:ext cx="10791740" cy="262639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4500" b="0" i="0">
                <a:solidFill>
                  <a:schemeClr val="bg2"/>
                </a:solidFill>
                <a:latin typeface="Roboto Mono Light" pitchFamily="49" charset="0"/>
                <a:ea typeface="Roboto Mono Light" pitchFamily="49" charset="0"/>
              </a:defRPr>
            </a:lvl1pPr>
          </a:lstStyle>
          <a:p>
            <a:r>
              <a:rPr lang="en-GB" dirty="0" err="1"/>
              <a:t>Üks</a:t>
            </a:r>
            <a:r>
              <a:rPr lang="en-GB" dirty="0"/>
              <a:t> </a:t>
            </a:r>
            <a:r>
              <a:rPr lang="en-GB" dirty="0" err="1"/>
              <a:t>tsitaat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mõte</a:t>
            </a:r>
            <a:r>
              <a:rPr lang="en-GB" dirty="0"/>
              <a:t> </a:t>
            </a:r>
            <a:r>
              <a:rPr lang="en-GB" dirty="0" err="1"/>
              <a:t>suuremalt</a:t>
            </a:r>
            <a:r>
              <a:rPr lang="en-GB" dirty="0"/>
              <a:t> </a:t>
            </a:r>
            <a:r>
              <a:rPr lang="en-GB" dirty="0" err="1"/>
              <a:t>slaidil</a:t>
            </a:r>
            <a:r>
              <a:rPr lang="en-GB" dirty="0"/>
              <a:t> </a:t>
            </a:r>
            <a:r>
              <a:rPr lang="en-GB" dirty="0" err="1"/>
              <a:t>välja</a:t>
            </a:r>
            <a:r>
              <a:rPr lang="en-GB" dirty="0"/>
              <a:t> </a:t>
            </a:r>
            <a:r>
              <a:rPr lang="en-GB" dirty="0" err="1"/>
              <a:t>toodud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158209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69733-A997-5EED-3B2F-A5A333988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t-EE"/>
              <a:t>Klõpsake juhteksemplari pealkirja laadi redigeerimiseks</a:t>
            </a:r>
            <a:endParaRPr lang="en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02EFA-9ADD-813F-CD78-6CB1AEA34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F8A6C-E93A-877C-05DF-FF7053C5C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DB477-9338-8046-836C-B153B6A57696}" type="datetimeFigureOut">
              <a:rPr lang="en-EE" smtClean="0"/>
              <a:t>08/24/2023</a:t>
            </a:fld>
            <a:endParaRPr lang="en-E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84BC3-6FAB-BC5A-0B2C-981484648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EABA1-ABA8-E930-E0EC-46CF3DF6C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245C8-7B10-0B42-8B49-AF76EB3A14F6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47653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60" r:id="rId2"/>
    <p:sldLayoutId id="2147483685" r:id="rId3"/>
    <p:sldLayoutId id="2147483675" r:id="rId4"/>
    <p:sldLayoutId id="2147483676" r:id="rId5"/>
    <p:sldLayoutId id="2147483682" r:id="rId6"/>
    <p:sldLayoutId id="2147483686" r:id="rId7"/>
    <p:sldLayoutId id="2147483678" r:id="rId8"/>
    <p:sldLayoutId id="214748368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>
              <a:lumMod val="75000"/>
            </a:schemeClr>
          </a:solidFill>
          <a:latin typeface="Roboto Mono" pitchFamily="49" charset="0"/>
          <a:ea typeface="Roboto Mono" pitchFamily="49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69733-A997-5EED-3B2F-A5A333988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t-EE"/>
              <a:t>Klõpsake juhteksemplari pealkirja laadi redigeerimiseks</a:t>
            </a:r>
            <a:endParaRPr lang="en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02EFA-9ADD-813F-CD78-6CB1AEA34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F8A6C-E93A-877C-05DF-FF7053C5C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DB477-9338-8046-836C-B153B6A57696}" type="datetimeFigureOut">
              <a:rPr lang="en-EE" smtClean="0"/>
              <a:t>08/24/2023</a:t>
            </a:fld>
            <a:endParaRPr lang="en-E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84BC3-6FAB-BC5A-0B2C-981484648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EABA1-ABA8-E930-E0EC-46CF3DF6C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245C8-7B10-0B42-8B49-AF76EB3A14F6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98719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71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>
              <a:lumMod val="75000"/>
            </a:schemeClr>
          </a:solidFill>
          <a:latin typeface="Roboto Mono" pitchFamily="49" charset="0"/>
          <a:ea typeface="Roboto Mono" pitchFamily="49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B991D8-4B43-1FF4-F743-11496956A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822B4-8F46-4F14-9D0F-598C5CB79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39997-5592-D0E5-CB76-037C8D634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A210F-8A5C-49ED-9CD6-5CDA6020653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6A9D5-6E66-BF87-56D3-EABBD1E4C9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BE606-4E42-799A-7C20-3B6FBBE67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DE6C8-153C-4CB3-BC60-C8DBEA07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4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69733-A997-5EED-3B2F-A5A333988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t-EE"/>
              <a:t>Klõpsake juhteksemplari pealkirja laadi redigeerimiseks</a:t>
            </a:r>
            <a:endParaRPr lang="en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02EFA-9ADD-813F-CD78-6CB1AEA34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F8A6C-E93A-877C-05DF-FF7053C5C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DB477-9338-8046-836C-B153B6A57696}" type="datetimeFigureOut">
              <a:rPr lang="en-EE" smtClean="0"/>
              <a:t>08/24/2023</a:t>
            </a:fld>
            <a:endParaRPr lang="en-E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84BC3-6FAB-BC5A-0B2C-981484648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EABA1-ABA8-E930-E0EC-46CF3DF6C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245C8-7B10-0B42-8B49-AF76EB3A14F6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08341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>
              <a:lumMod val="75000"/>
            </a:schemeClr>
          </a:solidFill>
          <a:latin typeface="Roboto Mono" pitchFamily="49" charset="0"/>
          <a:ea typeface="Roboto Mono" pitchFamily="49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>
              <a:lumMod val="75000"/>
            </a:schemeClr>
          </a:solidFill>
          <a:latin typeface="Roboto Mono Light" pitchFamily="49" charset="0"/>
          <a:ea typeface="Roboto Mono Light" pitchFamily="49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5AF81CAE-0683-3171-3B63-EBF31CB8C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5764FCB6-6D9D-AD80-DEF4-22F9F2778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EB0E4FEF-DF56-4457-6B4F-EE4D00B10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DB477-9338-8046-836C-B153B6A57696}" type="datetimeFigureOut">
              <a:rPr lang="en-EE" smtClean="0"/>
              <a:t>08/24/2023</a:t>
            </a:fld>
            <a:endParaRPr lang="en-EE" dirty="0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89AD2848-8B3E-061D-1984-5DE907F286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9302057-43BE-F832-6CA3-F2CC63E4F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245C8-7B10-0B42-8B49-AF76EB3A14F6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69187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B5A931EC-4856-9B57-2FD8-F7ACAD378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0CC88E74-5562-8F51-B28F-1FCF91D63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7D92EDD1-47AC-7100-B9AA-34889D9E1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310A0-138A-4AC3-83AD-703A378FDAA3}" type="datetimeFigureOut">
              <a:rPr lang="et-EE" smtClean="0"/>
              <a:t>24.08.2023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02F17B15-3C8F-DEF5-9758-739FABA1A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890D521-D21F-474B-40E5-CC92C78367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5A60F-01F6-4A6D-98F7-93FA40BB008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80257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D5DC6-C870-4889-40A6-45627D38E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097" y="1845760"/>
            <a:ext cx="6174297" cy="3508965"/>
          </a:xfrm>
        </p:spPr>
        <p:txBody>
          <a:bodyPr>
            <a:normAutofit/>
          </a:bodyPr>
          <a:lstStyle/>
          <a:p>
            <a:r>
              <a:rPr lang="et-EE" sz="4000" dirty="0"/>
              <a:t>Kliimaministeerium ja rohepööre:</a:t>
            </a:r>
            <a:br>
              <a:rPr lang="et-EE" sz="4000" dirty="0"/>
            </a:br>
            <a:br>
              <a:rPr lang="et-EE" sz="4000" dirty="0"/>
            </a:br>
            <a:r>
              <a:rPr lang="et-EE" sz="4000" dirty="0"/>
              <a:t>koostöö ministeeriumide ning </a:t>
            </a:r>
            <a:r>
              <a:rPr lang="et-EE" sz="4000" dirty="0" err="1"/>
              <a:t>KOV´idega</a:t>
            </a:r>
            <a:endParaRPr lang="et-EE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14B143-A570-507F-6EAF-DB397F59C5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/>
              <a:t>Kristi Klaas, 25.08.2023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A0C14B3-31A1-9F52-C75C-E35F57F995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8" b="-40849"/>
          <a:stretch/>
        </p:blipFill>
        <p:spPr>
          <a:xfrm>
            <a:off x="7988300" y="1143000"/>
            <a:ext cx="4203700" cy="8047961"/>
          </a:xfrm>
        </p:spPr>
      </p:pic>
    </p:spTree>
    <p:extLst>
      <p:ext uri="{BB962C8B-B14F-4D97-AF65-F5344CB8AC3E}">
        <p14:creationId xmlns:p14="http://schemas.microsoft.com/office/powerpoint/2010/main" val="209071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 descr="Pilt, millel on kujutatud õues, õis, puu, taevas&#10;&#10;Kirjeldus on genereeritud automaatselt">
            <a:extLst>
              <a:ext uri="{FF2B5EF4-FFF2-40B4-BE49-F238E27FC236}">
                <a16:creationId xmlns:a16="http://schemas.microsoft.com/office/drawing/2014/main" id="{8779707D-5CC1-AC9E-1B4E-67A6362FB5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3781FF11-6AD1-21C7-ACB5-C0BD484E4BE9}"/>
              </a:ext>
            </a:extLst>
          </p:cNvPr>
          <p:cNvSpPr/>
          <p:nvPr/>
        </p:nvSpPr>
        <p:spPr>
          <a:xfrm>
            <a:off x="2154949" y="566327"/>
            <a:ext cx="2286329" cy="22863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Rohepoliitika juhtkomisjon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BBE057EC-B721-F900-2D73-A372F8382D8A}"/>
              </a:ext>
            </a:extLst>
          </p:cNvPr>
          <p:cNvSpPr/>
          <p:nvPr/>
        </p:nvSpPr>
        <p:spPr>
          <a:xfrm>
            <a:off x="162582" y="2297155"/>
            <a:ext cx="2496535" cy="24965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1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Kliimaministeerium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C6F90716-D820-BD38-6CFC-50CF17D24471}"/>
              </a:ext>
            </a:extLst>
          </p:cNvPr>
          <p:cNvSpPr/>
          <p:nvPr/>
        </p:nvSpPr>
        <p:spPr>
          <a:xfrm>
            <a:off x="2154949" y="4238189"/>
            <a:ext cx="2286000" cy="2286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Rohereformi tegevusplaan 2023-2025</a:t>
            </a:r>
          </a:p>
        </p:txBody>
      </p:sp>
    </p:spTree>
    <p:extLst>
      <p:ext uri="{BB962C8B-B14F-4D97-AF65-F5344CB8AC3E}">
        <p14:creationId xmlns:p14="http://schemas.microsoft.com/office/powerpoint/2010/main" val="242622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Rühm 8">
            <a:extLst>
              <a:ext uri="{FF2B5EF4-FFF2-40B4-BE49-F238E27FC236}">
                <a16:creationId xmlns:a16="http://schemas.microsoft.com/office/drawing/2014/main" id="{2184AB8F-EFB0-4A53-6B02-4EFB9808927B}"/>
              </a:ext>
            </a:extLst>
          </p:cNvPr>
          <p:cNvGrpSpPr/>
          <p:nvPr/>
        </p:nvGrpSpPr>
        <p:grpSpPr>
          <a:xfrm>
            <a:off x="6253893" y="613051"/>
            <a:ext cx="1741884" cy="1741401"/>
            <a:chOff x="75307" y="75313"/>
            <a:chExt cx="3090073" cy="3090074"/>
          </a:xfrm>
        </p:grpSpPr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7AA141A8-4D87-9312-4741-E97D235E6668}"/>
                </a:ext>
              </a:extLst>
            </p:cNvPr>
            <p:cNvSpPr/>
            <p:nvPr/>
          </p:nvSpPr>
          <p:spPr>
            <a:xfrm>
              <a:off x="75307" y="75313"/>
              <a:ext cx="3090073" cy="309007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t-EE"/>
            </a:p>
          </p:txBody>
        </p:sp>
        <p:pic>
          <p:nvPicPr>
            <p:cNvPr id="11" name="Pilt 10">
              <a:extLst>
                <a:ext uri="{FF2B5EF4-FFF2-40B4-BE49-F238E27FC236}">
                  <a16:creationId xmlns:a16="http://schemas.microsoft.com/office/drawing/2014/main" id="{9ED0F204-391F-78D3-6B74-A2538DE07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5825" y="156421"/>
              <a:ext cx="2930234" cy="2930235"/>
            </a:xfrm>
            <a:prstGeom prst="ellipse">
              <a:avLst/>
            </a:prstGeom>
          </p:spPr>
        </p:pic>
      </p:grpSp>
      <p:grpSp>
        <p:nvGrpSpPr>
          <p:cNvPr id="12" name="Rühm 11">
            <a:extLst>
              <a:ext uri="{FF2B5EF4-FFF2-40B4-BE49-F238E27FC236}">
                <a16:creationId xmlns:a16="http://schemas.microsoft.com/office/drawing/2014/main" id="{D65E996B-5550-BFA3-A0EA-13627AB200E4}"/>
              </a:ext>
            </a:extLst>
          </p:cNvPr>
          <p:cNvGrpSpPr/>
          <p:nvPr/>
        </p:nvGrpSpPr>
        <p:grpSpPr>
          <a:xfrm>
            <a:off x="6253635" y="2596964"/>
            <a:ext cx="1742400" cy="1742400"/>
            <a:chOff x="58455" y="58455"/>
            <a:chExt cx="3090073" cy="3090073"/>
          </a:xfrm>
        </p:grpSpPr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18460E41-4656-0954-FB61-DEA46BF231B3}"/>
                </a:ext>
              </a:extLst>
            </p:cNvPr>
            <p:cNvSpPr/>
            <p:nvPr/>
          </p:nvSpPr>
          <p:spPr>
            <a:xfrm>
              <a:off x="58455" y="58455"/>
              <a:ext cx="3090073" cy="30900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t-EE"/>
            </a:p>
          </p:txBody>
        </p:sp>
        <p:pic>
          <p:nvPicPr>
            <p:cNvPr id="14" name="Pilt 13">
              <a:extLst>
                <a:ext uri="{FF2B5EF4-FFF2-40B4-BE49-F238E27FC236}">
                  <a16:creationId xmlns:a16="http://schemas.microsoft.com/office/drawing/2014/main" id="{FB79D402-77A3-6AA0-E3A9-1298D8E61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9208" y="139208"/>
              <a:ext cx="2930234" cy="2930234"/>
            </a:xfrm>
            <a:prstGeom prst="ellipse">
              <a:avLst/>
            </a:prstGeom>
          </p:spPr>
        </p:pic>
      </p:grpSp>
      <p:grpSp>
        <p:nvGrpSpPr>
          <p:cNvPr id="15" name="Rühm 14">
            <a:extLst>
              <a:ext uri="{FF2B5EF4-FFF2-40B4-BE49-F238E27FC236}">
                <a16:creationId xmlns:a16="http://schemas.microsoft.com/office/drawing/2014/main" id="{1B3FCA0B-5660-D8A6-F49C-1E82F896FAAE}"/>
              </a:ext>
            </a:extLst>
          </p:cNvPr>
          <p:cNvGrpSpPr/>
          <p:nvPr/>
        </p:nvGrpSpPr>
        <p:grpSpPr>
          <a:xfrm>
            <a:off x="6253635" y="4581876"/>
            <a:ext cx="1742400" cy="1742400"/>
            <a:chOff x="77941" y="77940"/>
            <a:chExt cx="3090074" cy="3090073"/>
          </a:xfrm>
        </p:grpSpPr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3253933B-C626-B469-4D8A-5EE296A9A480}"/>
                </a:ext>
              </a:extLst>
            </p:cNvPr>
            <p:cNvSpPr/>
            <p:nvPr/>
          </p:nvSpPr>
          <p:spPr>
            <a:xfrm>
              <a:off x="77941" y="77940"/>
              <a:ext cx="3090074" cy="30900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t-EE"/>
            </a:p>
          </p:txBody>
        </p:sp>
        <p:pic>
          <p:nvPicPr>
            <p:cNvPr id="17" name="Pilt 16">
              <a:extLst>
                <a:ext uri="{FF2B5EF4-FFF2-40B4-BE49-F238E27FC236}">
                  <a16:creationId xmlns:a16="http://schemas.microsoft.com/office/drawing/2014/main" id="{01A0BA58-AEB9-977B-793A-2937E38F8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7854" y="157855"/>
              <a:ext cx="2930235" cy="2930234"/>
            </a:xfrm>
            <a:prstGeom prst="ellipse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FB16F91-2D3D-03AB-054A-645571892AC5}"/>
              </a:ext>
            </a:extLst>
          </p:cNvPr>
          <p:cNvSpPr txBox="1"/>
          <p:nvPr/>
        </p:nvSpPr>
        <p:spPr>
          <a:xfrm>
            <a:off x="8116584" y="1022086"/>
            <a:ext cx="2624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Negatiivsete keskkonnamõjude vähendamine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476483-D493-A0B8-E568-D3C1D7073D60}"/>
              </a:ext>
            </a:extLst>
          </p:cNvPr>
          <p:cNvSpPr txBox="1"/>
          <p:nvPr/>
        </p:nvSpPr>
        <p:spPr>
          <a:xfrm>
            <a:off x="8116584" y="3144998"/>
            <a:ext cx="3696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Kaasaegse ja kvaliteetse elukeskkonna kujundamine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909173-D11D-1EAA-653A-79FEF0626AA2}"/>
              </a:ext>
            </a:extLst>
          </p:cNvPr>
          <p:cNvSpPr txBox="1"/>
          <p:nvPr/>
        </p:nvSpPr>
        <p:spPr>
          <a:xfrm>
            <a:off x="8121357" y="4852909"/>
            <a:ext cx="3870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Konkurentsivõimelise ja keskkonnahoidliku ettevõtluse arendamisele kaasa aitamine</a:t>
            </a:r>
          </a:p>
        </p:txBody>
      </p:sp>
      <p:pic>
        <p:nvPicPr>
          <p:cNvPr id="2" name="Pilt 1">
            <a:extLst>
              <a:ext uri="{FF2B5EF4-FFF2-40B4-BE49-F238E27FC236}">
                <a16:creationId xmlns:a16="http://schemas.microsoft.com/office/drawing/2014/main" id="{E9EB4CB9-424E-E3EF-7C14-EC362D52C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9493" y="1022086"/>
            <a:ext cx="3361993" cy="475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8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stkülik 8">
            <a:extLst>
              <a:ext uri="{FF2B5EF4-FFF2-40B4-BE49-F238E27FC236}">
                <a16:creationId xmlns:a16="http://schemas.microsoft.com/office/drawing/2014/main" id="{2B833726-33FC-17A1-8CD5-FD2FEB6CC089}"/>
              </a:ext>
            </a:extLst>
          </p:cNvPr>
          <p:cNvSpPr/>
          <p:nvPr/>
        </p:nvSpPr>
        <p:spPr>
          <a:xfrm>
            <a:off x="9083675" y="4387961"/>
            <a:ext cx="2602725" cy="94917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Kaasaegse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 ja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kvaliteetse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elukeskkonna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loomine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/>
                <a:ea typeface="+mn-ea"/>
                <a:cs typeface="+mn-cs"/>
              </a:rPr>
              <a:t> </a:t>
            </a:r>
            <a:endParaRPr kumimoji="0" lang="et-E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Mono Light"/>
              <a:ea typeface="+mn-ea"/>
              <a:cs typeface="+mn-cs"/>
            </a:endParaRPr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860853A5-1E9F-04F2-5D50-F76CE82FFB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3807" y="1587714"/>
            <a:ext cx="2520000" cy="2520000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CD7D36-449F-B3FE-E2C7-F208418F9493}"/>
              </a:ext>
            </a:extLst>
          </p:cNvPr>
          <p:cNvSpPr txBox="1"/>
          <p:nvPr/>
        </p:nvSpPr>
        <p:spPr>
          <a:xfrm>
            <a:off x="893135" y="1956391"/>
            <a:ext cx="7752101" cy="108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Tx/>
              <a:buNone/>
              <a:tabLst/>
              <a:defRPr/>
            </a:pP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Mono Light" pitchFamily="49" charset="0"/>
              <a:ea typeface="Roboto Mono Light" pitchFamily="49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Mono Light" pitchFamily="49" charset="0"/>
              <a:ea typeface="Roboto Mono Light" pitchFamily="49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54A1ED-5425-E494-9481-C83D73FFB5EA}"/>
              </a:ext>
            </a:extLst>
          </p:cNvPr>
          <p:cNvSpPr txBox="1"/>
          <p:nvPr/>
        </p:nvSpPr>
        <p:spPr>
          <a:xfrm>
            <a:off x="592873" y="1587714"/>
            <a:ext cx="7601966" cy="3621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Terviklik strateegiline planeerimine ja elluviimine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Hoonefondi rekonstrueerimine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Autostumise</a:t>
            </a: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 vähendamine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Kaasaegne linnaruum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KOV-idel</a:t>
            </a: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 võtmeroll koostöös riigiga – võimekus, teadlikkus</a:t>
            </a:r>
          </a:p>
        </p:txBody>
      </p:sp>
      <p:sp>
        <p:nvSpPr>
          <p:cNvPr id="3" name="Pealkiri 1">
            <a:extLst>
              <a:ext uri="{FF2B5EF4-FFF2-40B4-BE49-F238E27FC236}">
                <a16:creationId xmlns:a16="http://schemas.microsoft.com/office/drawing/2014/main" id="{156E9793-603F-6E18-97CB-A7CFB5668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73" y="338499"/>
            <a:ext cx="10482518" cy="906462"/>
          </a:xfrm>
        </p:spPr>
        <p:txBody>
          <a:bodyPr>
            <a:noAutofit/>
          </a:bodyPr>
          <a:lstStyle/>
          <a:p>
            <a:r>
              <a:rPr lang="et-EE" sz="3600" dirty="0">
                <a:solidFill>
                  <a:schemeClr val="accent1"/>
                </a:solidFill>
                <a:latin typeface="Roboto Mono" pitchFamily="49" charset="0"/>
                <a:ea typeface="Roboto Mono" pitchFamily="49" charset="0"/>
                <a:cs typeface="+mn-cs"/>
              </a:rPr>
              <a:t>Mida vajame?</a:t>
            </a:r>
          </a:p>
        </p:txBody>
      </p:sp>
    </p:spTree>
    <p:extLst>
      <p:ext uri="{BB962C8B-B14F-4D97-AF65-F5344CB8AC3E}">
        <p14:creationId xmlns:p14="http://schemas.microsoft.com/office/powerpoint/2010/main" val="1181545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di kohatäide 5">
            <a:extLst>
              <a:ext uri="{FF2B5EF4-FFF2-40B4-BE49-F238E27FC236}">
                <a16:creationId xmlns:a16="http://schemas.microsoft.com/office/drawing/2014/main" id="{7F5E28E1-3AF7-EFD0-0901-99EFB0BC87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8213" b="-31032"/>
          <a:stretch/>
        </p:blipFill>
        <p:spPr>
          <a:xfrm>
            <a:off x="7735759" y="3021406"/>
            <a:ext cx="6159121" cy="5731842"/>
          </a:xfrm>
        </p:spPr>
      </p:pic>
      <p:sp>
        <p:nvSpPr>
          <p:cNvPr id="3" name="Pealkiri 2">
            <a:extLst>
              <a:ext uri="{FF2B5EF4-FFF2-40B4-BE49-F238E27FC236}">
                <a16:creationId xmlns:a16="http://schemas.microsoft.com/office/drawing/2014/main" id="{B623103B-2377-3347-B1AE-8841FEA029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/>
              <a:t>Kohalike omavalitsuste roll rohereformide elluviimisel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18BC660C-8C37-856B-B43B-6C3558B7E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005" y="2628064"/>
            <a:ext cx="6750828" cy="3739685"/>
          </a:xfrm>
        </p:spPr>
        <p:txBody>
          <a:bodyPr/>
          <a:lstStyle/>
          <a:p>
            <a:r>
              <a:rPr lang="fi-FI" dirty="0"/>
              <a:t>KOV </a:t>
            </a:r>
            <a:r>
              <a:rPr lang="fi-FI" dirty="0" err="1"/>
              <a:t>senist</a:t>
            </a:r>
            <a:r>
              <a:rPr lang="fi-FI" dirty="0"/>
              <a:t> </a:t>
            </a:r>
            <a:r>
              <a:rPr lang="fi-FI" dirty="0" err="1"/>
              <a:t>rohepoliitilist</a:t>
            </a:r>
            <a:r>
              <a:rPr lang="fi-FI" dirty="0"/>
              <a:t> </a:t>
            </a:r>
            <a:r>
              <a:rPr lang="fi-FI" dirty="0" err="1"/>
              <a:t>tegevust</a:t>
            </a:r>
            <a:r>
              <a:rPr lang="fi-FI" dirty="0"/>
              <a:t> </a:t>
            </a:r>
            <a:r>
              <a:rPr lang="fi-FI" dirty="0" err="1"/>
              <a:t>iseloomustab</a:t>
            </a:r>
            <a:r>
              <a:rPr lang="fi-FI" dirty="0"/>
              <a:t> </a:t>
            </a:r>
            <a:r>
              <a:rPr lang="fi-FI" dirty="0" err="1"/>
              <a:t>ebaühtlus</a:t>
            </a:r>
            <a:r>
              <a:rPr lang="fi-FI" dirty="0"/>
              <a:t> ja </a:t>
            </a:r>
            <a:r>
              <a:rPr lang="fi-FI" dirty="0" err="1"/>
              <a:t>juhuslikkus</a:t>
            </a:r>
            <a:r>
              <a:rPr lang="et-EE" dirty="0"/>
              <a:t>.</a:t>
            </a:r>
          </a:p>
          <a:p>
            <a:r>
              <a:rPr lang="et-EE" dirty="0"/>
              <a:t>Ootus riigile on sõnastada konkreetsed ootused </a:t>
            </a:r>
            <a:r>
              <a:rPr lang="et-EE" dirty="0" err="1"/>
              <a:t>KOV-idele</a:t>
            </a:r>
            <a:r>
              <a:rPr lang="et-EE" dirty="0"/>
              <a:t> ning töötada koostöös töötada välja nende täitmist võimaldavad lahendused.</a:t>
            </a:r>
          </a:p>
        </p:txBody>
      </p:sp>
    </p:spTree>
    <p:extLst>
      <p:ext uri="{BB962C8B-B14F-4D97-AF65-F5344CB8AC3E}">
        <p14:creationId xmlns:p14="http://schemas.microsoft.com/office/powerpoint/2010/main" val="2686258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531187-F773-8A3B-1728-8A9D885038FA}"/>
              </a:ext>
            </a:extLst>
          </p:cNvPr>
          <p:cNvSpPr txBox="1"/>
          <p:nvPr/>
        </p:nvSpPr>
        <p:spPr>
          <a:xfrm>
            <a:off x="842899" y="530527"/>
            <a:ext cx="7598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40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" pitchFamily="49" charset="0"/>
                <a:ea typeface="Roboto Mono" pitchFamily="49" charset="0"/>
                <a:cs typeface="+mn-cs"/>
              </a:rPr>
              <a:t>Muutuste lähtekohad: KOV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3C5FF8-5A52-828E-E89A-8449C691D851}"/>
              </a:ext>
            </a:extLst>
          </p:cNvPr>
          <p:cNvSpPr txBox="1"/>
          <p:nvPr/>
        </p:nvSpPr>
        <p:spPr>
          <a:xfrm>
            <a:off x="842899" y="1983420"/>
            <a:ext cx="7658199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Rohereformi teadlikkuse kujundamine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Vajalike kompetentside arendamine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Vastutuse ja tööülesannete jagamine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Protsesside disain</a:t>
            </a:r>
          </a:p>
        </p:txBody>
      </p:sp>
      <p:pic>
        <p:nvPicPr>
          <p:cNvPr id="10" name="Pilt 9" descr="Pilt, millel on kujutatud õues, tekst, ehitis, märk">
            <a:extLst>
              <a:ext uri="{FF2B5EF4-FFF2-40B4-BE49-F238E27FC236}">
                <a16:creationId xmlns:a16="http://schemas.microsoft.com/office/drawing/2014/main" id="{367787C7-A62B-4CE1-A9DE-E44A3A6583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594" y="1587714"/>
            <a:ext cx="3213507" cy="42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1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531187-F773-8A3B-1728-8A9D885038FA}"/>
              </a:ext>
            </a:extLst>
          </p:cNvPr>
          <p:cNvSpPr txBox="1"/>
          <p:nvPr/>
        </p:nvSpPr>
        <p:spPr>
          <a:xfrm>
            <a:off x="842899" y="530527"/>
            <a:ext cx="7598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40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" pitchFamily="49" charset="0"/>
                <a:ea typeface="Roboto Mono" pitchFamily="49" charset="0"/>
                <a:cs typeface="+mn-cs"/>
              </a:rPr>
              <a:t>Muutuste lähtekohad: ministeeriumid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3C5FF8-5A52-828E-E89A-8449C691D851}"/>
              </a:ext>
            </a:extLst>
          </p:cNvPr>
          <p:cNvSpPr txBox="1"/>
          <p:nvPr/>
        </p:nvSpPr>
        <p:spPr>
          <a:xfrm>
            <a:off x="608813" y="2478427"/>
            <a:ext cx="7658199" cy="2503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KOV´ide</a:t>
            </a: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 rohereformi koordinaator Kliimaministeeriumis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endParaRPr lang="et-EE" sz="2800" dirty="0">
              <a:solidFill>
                <a:srgbClr val="0E2516"/>
              </a:solidFill>
              <a:latin typeface="Roboto Mono Light" pitchFamily="49" charset="0"/>
              <a:ea typeface="Roboto Mono Light" pitchFamily="49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Mono Light" pitchFamily="49" charset="0"/>
                <a:ea typeface="Roboto Mono Light" pitchFamily="49" charset="0"/>
                <a:cs typeface="+mn-cs"/>
              </a:rPr>
              <a:t>Koostöö Regionaal- ja põllumajandusministeeriumiga</a:t>
            </a:r>
          </a:p>
        </p:txBody>
      </p:sp>
      <p:pic>
        <p:nvPicPr>
          <p:cNvPr id="10" name="Pilt 9" descr="Pilt, millel on kujutatud õues, tekst, ehitis, märk">
            <a:extLst>
              <a:ext uri="{FF2B5EF4-FFF2-40B4-BE49-F238E27FC236}">
                <a16:creationId xmlns:a16="http://schemas.microsoft.com/office/drawing/2014/main" id="{367787C7-A62B-4CE1-A9DE-E44A3A6583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594" y="1587714"/>
            <a:ext cx="3213507" cy="42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21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D5151BB1-C3AA-511C-05EC-037AD7B3A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477" y="290941"/>
            <a:ext cx="4417046" cy="627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9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lt 9">
            <a:extLst>
              <a:ext uri="{FF2B5EF4-FFF2-40B4-BE49-F238E27FC236}">
                <a16:creationId xmlns:a16="http://schemas.microsoft.com/office/drawing/2014/main" id="{860853A5-1E9F-04F2-5D50-F76CE82FFB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1785" y="2719231"/>
            <a:ext cx="2520000" cy="2520000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CD7D36-449F-B3FE-E2C7-F208418F9493}"/>
              </a:ext>
            </a:extLst>
          </p:cNvPr>
          <p:cNvSpPr txBox="1"/>
          <p:nvPr/>
        </p:nvSpPr>
        <p:spPr>
          <a:xfrm>
            <a:off x="893135" y="1956391"/>
            <a:ext cx="7752101" cy="108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Tx/>
              <a:buNone/>
              <a:tabLst/>
              <a:defRPr/>
            </a:pP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srgbClr val="0E2516"/>
              </a:solidFill>
              <a:effectLst/>
              <a:uLnTx/>
              <a:uFillTx/>
              <a:latin typeface="Roboto Mono Light" pitchFamily="49" charset="0"/>
              <a:ea typeface="Roboto Mono Light" pitchFamily="49" charset="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srgbClr val="0E2516"/>
              </a:solidFill>
              <a:effectLst/>
              <a:uLnTx/>
              <a:uFillTx/>
              <a:latin typeface="Roboto Mono Light" pitchFamily="49" charset="0"/>
              <a:ea typeface="Roboto Mono Light" pitchFamily="49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EFBA78-B57D-2B2F-8EC6-E357FC7C6058}"/>
              </a:ext>
            </a:extLst>
          </p:cNvPr>
          <p:cNvSpPr txBox="1"/>
          <p:nvPr/>
        </p:nvSpPr>
        <p:spPr>
          <a:xfrm>
            <a:off x="485780" y="486449"/>
            <a:ext cx="8824743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006EB5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44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+mj-cs"/>
              </a:rPr>
              <a:t>Kliimaseaduse koostamine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54A1ED-5425-E494-9481-C83D73FFB5EA}"/>
              </a:ext>
            </a:extLst>
          </p:cNvPr>
          <p:cNvSpPr txBox="1"/>
          <p:nvPr/>
        </p:nvSpPr>
        <p:spPr>
          <a:xfrm>
            <a:off x="485780" y="1710273"/>
            <a:ext cx="7337420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Tx/>
              <a:buNone/>
              <a:tabLst/>
              <a:defRPr/>
            </a:pPr>
            <a:r>
              <a:rPr kumimoji="0" lang="et-EE" sz="2000" b="1" i="0" u="none" strike="noStrike" kern="1200" cap="none" spc="0" normalizeH="0" baseline="0" noProof="0" dirty="0">
                <a:ln>
                  <a:noFill/>
                </a:ln>
                <a:solidFill>
                  <a:srgbClr val="0091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Eesmärgid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tagada ettenähtavus ja õiguskindlus Eesti 2030. aasta kliimaeesmärkide täitmiseks ja kliimaneutraalsuse saavutamiseks 2050. aastaks;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leppida kokku üldised ja sektoraalsed kasvuhoonegaaside vähendamise eesmärgid;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panna paika peamised põhimõtted ja tegevused, mida on vaja nende eesmärkideni jõudmiseks;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tagada kliimamuutuste mõjuga kohanemine</a:t>
            </a: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srgbClr val="0E251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Nool: paremnool 2">
            <a:extLst>
              <a:ext uri="{FF2B5EF4-FFF2-40B4-BE49-F238E27FC236}">
                <a16:creationId xmlns:a16="http://schemas.microsoft.com/office/drawing/2014/main" id="{AB0AF32D-8764-BE13-B6E0-E17C8EB0ABD0}"/>
              </a:ext>
            </a:extLst>
          </p:cNvPr>
          <p:cNvSpPr/>
          <p:nvPr/>
        </p:nvSpPr>
        <p:spPr>
          <a:xfrm>
            <a:off x="485780" y="6139928"/>
            <a:ext cx="871870" cy="2551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7BA5C6-24FA-6AED-8ECD-B3AFE19C6C67}"/>
              </a:ext>
            </a:extLst>
          </p:cNvPr>
          <p:cNvSpPr txBox="1"/>
          <p:nvPr/>
        </p:nvSpPr>
        <p:spPr>
          <a:xfrm>
            <a:off x="1524565" y="5913575"/>
            <a:ext cx="7969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1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Loob eeldused uue keskkonnasõbralikuma kõrgema lisandväärtusega majandusmudeli kujundamiseks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163BF-B041-CBD6-B9E9-57A294CA2DA9}"/>
              </a:ext>
            </a:extLst>
          </p:cNvPr>
          <p:cNvSpPr txBox="1"/>
          <p:nvPr/>
        </p:nvSpPr>
        <p:spPr>
          <a:xfrm>
            <a:off x="9438785" y="5448221"/>
            <a:ext cx="228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7C7"/>
              </a:buClr>
              <a:buSzPct val="140000"/>
              <a:buFontTx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0E251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Kliimaseadus + eriseaduste ajakohastamine</a:t>
            </a:r>
            <a:endParaRPr kumimoji="0" lang="et-EE" sz="1600" b="1" i="0" u="none" strike="noStrike" kern="1200" cap="none" spc="0" normalizeH="0" baseline="0" noProof="0" dirty="0">
              <a:ln>
                <a:noFill/>
              </a:ln>
              <a:solidFill>
                <a:srgbClr val="0E251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739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9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alkiri 2">
            <a:extLst>
              <a:ext uri="{FF2B5EF4-FFF2-40B4-BE49-F238E27FC236}">
                <a16:creationId xmlns:a16="http://schemas.microsoft.com/office/drawing/2014/main" id="{73186A74-C68A-C54B-2E57-3E3146869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005" y="721828"/>
            <a:ext cx="4541696" cy="714376"/>
          </a:xfrm>
        </p:spPr>
        <p:txBody>
          <a:bodyPr/>
          <a:lstStyle/>
          <a:p>
            <a:r>
              <a:rPr lang="et-EE" sz="3200" dirty="0">
                <a:latin typeface="Roboto Mono" panose="00000009000000000000" pitchFamily="49" charset="0"/>
                <a:ea typeface="Roboto Mono" panose="00000009000000000000" pitchFamily="49" charset="0"/>
              </a:rPr>
              <a:t>Ajakava</a:t>
            </a:r>
          </a:p>
        </p:txBody>
      </p:sp>
      <p:grpSp>
        <p:nvGrpSpPr>
          <p:cNvPr id="22" name="Rühm 21">
            <a:extLst>
              <a:ext uri="{FF2B5EF4-FFF2-40B4-BE49-F238E27FC236}">
                <a16:creationId xmlns:a16="http://schemas.microsoft.com/office/drawing/2014/main" id="{9FA7C873-8004-6434-D894-E0ECAE892442}"/>
              </a:ext>
            </a:extLst>
          </p:cNvPr>
          <p:cNvGrpSpPr/>
          <p:nvPr/>
        </p:nvGrpSpPr>
        <p:grpSpPr>
          <a:xfrm>
            <a:off x="780765" y="2985481"/>
            <a:ext cx="11432095" cy="2354700"/>
            <a:chOff x="2684526" y="3124346"/>
            <a:chExt cx="8391243" cy="2054700"/>
          </a:xfrm>
          <a:solidFill>
            <a:schemeClr val="accent1">
              <a:lumMod val="50000"/>
            </a:schemeClr>
          </a:solidFill>
        </p:grpSpPr>
        <p:cxnSp>
          <p:nvCxnSpPr>
            <p:cNvPr id="5" name="Sirgkonnektor 4">
              <a:extLst>
                <a:ext uri="{FF2B5EF4-FFF2-40B4-BE49-F238E27FC236}">
                  <a16:creationId xmlns:a16="http://schemas.microsoft.com/office/drawing/2014/main" id="{8943B007-24A0-8CFD-26BD-FDE090A46C7B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07" y="4639526"/>
              <a:ext cx="6365817" cy="0"/>
            </a:xfrm>
            <a:prstGeom prst="line">
              <a:avLst/>
            </a:prstGeom>
            <a:grpFill/>
            <a:ln w="28575">
              <a:solidFill>
                <a:srgbClr val="FFF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Rühm 7">
              <a:extLst>
                <a:ext uri="{FF2B5EF4-FFF2-40B4-BE49-F238E27FC236}">
                  <a16:creationId xmlns:a16="http://schemas.microsoft.com/office/drawing/2014/main" id="{50B10199-63AB-B9C2-74B5-25E37EAF55CC}"/>
                </a:ext>
              </a:extLst>
            </p:cNvPr>
            <p:cNvGrpSpPr/>
            <p:nvPr/>
          </p:nvGrpSpPr>
          <p:grpSpPr>
            <a:xfrm>
              <a:off x="2959821" y="4495224"/>
              <a:ext cx="300790" cy="300790"/>
              <a:chOff x="410122" y="4509036"/>
              <a:chExt cx="300790" cy="300790"/>
            </a:xfrm>
            <a:grpFill/>
          </p:grpSpPr>
          <p:sp>
            <p:nvSpPr>
              <p:cNvPr id="6" name="Ovaal 5">
                <a:extLst>
                  <a:ext uri="{FF2B5EF4-FFF2-40B4-BE49-F238E27FC236}">
                    <a16:creationId xmlns:a16="http://schemas.microsoft.com/office/drawing/2014/main" id="{3AC6DDA1-B855-C69B-9B1F-FBF425496288}"/>
                  </a:ext>
                </a:extLst>
              </p:cNvPr>
              <p:cNvSpPr/>
              <p:nvPr/>
            </p:nvSpPr>
            <p:spPr>
              <a:xfrm>
                <a:off x="410122" y="4509036"/>
                <a:ext cx="300790" cy="30079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FA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t-E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Ovaal 6">
                <a:extLst>
                  <a:ext uri="{FF2B5EF4-FFF2-40B4-BE49-F238E27FC236}">
                    <a16:creationId xmlns:a16="http://schemas.microsoft.com/office/drawing/2014/main" id="{217B21D7-FBA9-9DCE-5F15-12BB7AF5C872}"/>
                  </a:ext>
                </a:extLst>
              </p:cNvPr>
              <p:cNvSpPr/>
              <p:nvPr/>
            </p:nvSpPr>
            <p:spPr>
              <a:xfrm>
                <a:off x="476834" y="4576268"/>
                <a:ext cx="161920" cy="16192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t-E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FFAD21AD-C648-201E-72BA-276647952322}"/>
                </a:ext>
              </a:extLst>
            </p:cNvPr>
            <p:cNvSpPr/>
            <p:nvPr/>
          </p:nvSpPr>
          <p:spPr>
            <a:xfrm>
              <a:off x="4514383" y="4495223"/>
              <a:ext cx="300790" cy="30079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F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4B04955F-116E-9CAD-EB96-3666D0A171FC}"/>
                </a:ext>
              </a:extLst>
            </p:cNvPr>
            <p:cNvSpPr/>
            <p:nvPr/>
          </p:nvSpPr>
          <p:spPr>
            <a:xfrm>
              <a:off x="10023068" y="4460541"/>
              <a:ext cx="317321" cy="34192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F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" name="Sirgkonnektor 14">
              <a:extLst>
                <a:ext uri="{FF2B5EF4-FFF2-40B4-BE49-F238E27FC236}">
                  <a16:creationId xmlns:a16="http://schemas.microsoft.com/office/drawing/2014/main" id="{112B7152-68CA-9A4B-E25E-DE9CA5F4DED0}"/>
                </a:ext>
              </a:extLst>
            </p:cNvPr>
            <p:cNvCxnSpPr>
              <a:cxnSpLocks/>
            </p:cNvCxnSpPr>
            <p:nvPr/>
          </p:nvCxnSpPr>
          <p:spPr>
            <a:xfrm>
              <a:off x="9574782" y="4639526"/>
              <a:ext cx="502433" cy="0"/>
            </a:xfrm>
            <a:prstGeom prst="line">
              <a:avLst/>
            </a:prstGeom>
            <a:grpFill/>
            <a:ln w="28575">
              <a:solidFill>
                <a:srgbClr val="FFFA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80C0C56-A079-F8F7-B58D-5E0C832BF039}"/>
                </a:ext>
              </a:extLst>
            </p:cNvPr>
            <p:cNvSpPr txBox="1"/>
            <p:nvPr/>
          </p:nvSpPr>
          <p:spPr>
            <a:xfrm>
              <a:off x="3107493" y="3930607"/>
              <a:ext cx="1602829" cy="503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AE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VTK ja koosloomekava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AE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avalik konsultatsioon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AE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september-oktoober 2023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D1A202-3F6C-B877-1253-D778A8EDFB87}"/>
                </a:ext>
              </a:extLst>
            </p:cNvPr>
            <p:cNvSpPr txBox="1"/>
            <p:nvPr/>
          </p:nvSpPr>
          <p:spPr>
            <a:xfrm>
              <a:off x="5186780" y="3965514"/>
              <a:ext cx="1305431" cy="22156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050" b="1" i="0" u="none" strike="noStrike" kern="1200" cap="none" spc="0" normalizeH="0" baseline="0" noProof="0" dirty="0">
                <a:ln>
                  <a:noFill/>
                </a:ln>
                <a:solidFill>
                  <a:srgbClr val="FFFA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3C7320-AFD9-DB27-54DC-88D1D0FC46E9}"/>
                </a:ext>
              </a:extLst>
            </p:cNvPr>
            <p:cNvSpPr txBox="1"/>
            <p:nvPr/>
          </p:nvSpPr>
          <p:spPr>
            <a:xfrm>
              <a:off x="9204880" y="4020486"/>
              <a:ext cx="1870889" cy="362562"/>
            </a:xfrm>
            <a:prstGeom prst="rect">
              <a:avLst/>
            </a:prstGeom>
            <a:solidFill>
              <a:srgbClr val="11291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AE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Seadus Riigikogu menetlusse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AE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september 2024</a:t>
              </a:r>
            </a:p>
          </p:txBody>
        </p:sp>
        <p:pic>
          <p:nvPicPr>
            <p:cNvPr id="29" name="Pilt 28">
              <a:extLst>
                <a:ext uri="{FF2B5EF4-FFF2-40B4-BE49-F238E27FC236}">
                  <a16:creationId xmlns:a16="http://schemas.microsoft.com/office/drawing/2014/main" id="{2DD1599B-F1CD-F040-CF40-A2270546A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51307" y="3124346"/>
              <a:ext cx="778034" cy="76262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AB7A70-C778-4070-EDEB-2E81F21635B0}"/>
                </a:ext>
              </a:extLst>
            </p:cNvPr>
            <p:cNvSpPr txBox="1"/>
            <p:nvPr/>
          </p:nvSpPr>
          <p:spPr>
            <a:xfrm>
              <a:off x="2684526" y="4910481"/>
              <a:ext cx="1980252" cy="268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FFFA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822DF9F-EB91-C587-3DD8-EC7A197E253D}"/>
                </a:ext>
              </a:extLst>
            </p:cNvPr>
            <p:cNvSpPr txBox="1"/>
            <p:nvPr/>
          </p:nvSpPr>
          <p:spPr>
            <a:xfrm>
              <a:off x="5105872" y="4910481"/>
              <a:ext cx="1980252" cy="268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FFFA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Ovaal 1">
            <a:extLst>
              <a:ext uri="{FF2B5EF4-FFF2-40B4-BE49-F238E27FC236}">
                <a16:creationId xmlns:a16="http://schemas.microsoft.com/office/drawing/2014/main" id="{E86D2DBB-3724-A08C-E941-161F675B842A}"/>
              </a:ext>
            </a:extLst>
          </p:cNvPr>
          <p:cNvSpPr/>
          <p:nvPr/>
        </p:nvSpPr>
        <p:spPr>
          <a:xfrm>
            <a:off x="4440904" y="4534541"/>
            <a:ext cx="414314" cy="34470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F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al 23">
            <a:extLst>
              <a:ext uri="{FF2B5EF4-FFF2-40B4-BE49-F238E27FC236}">
                <a16:creationId xmlns:a16="http://schemas.microsoft.com/office/drawing/2014/main" id="{473C1358-6809-1381-1ADA-EB3D74DF564B}"/>
              </a:ext>
            </a:extLst>
          </p:cNvPr>
          <p:cNvSpPr/>
          <p:nvPr/>
        </p:nvSpPr>
        <p:spPr>
          <a:xfrm>
            <a:off x="2113061" y="4538966"/>
            <a:ext cx="414314" cy="34470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F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944CAB-9F71-D14B-7BD7-29E4EE0A7218}"/>
              </a:ext>
            </a:extLst>
          </p:cNvPr>
          <p:cNvSpPr txBox="1"/>
          <p:nvPr/>
        </p:nvSpPr>
        <p:spPr>
          <a:xfrm>
            <a:off x="653588" y="5029666"/>
            <a:ext cx="11514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23.08.2023 Kliimanõukogu loomine</a:t>
            </a:r>
            <a:endParaRPr kumimoji="0" lang="et-EE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4FE399-AD4C-2062-D825-D11B5CE0EC2F}"/>
              </a:ext>
            </a:extLst>
          </p:cNvPr>
          <p:cNvSpPr txBox="1"/>
          <p:nvPr/>
        </p:nvSpPr>
        <p:spPr>
          <a:xfrm>
            <a:off x="4072315" y="3764131"/>
            <a:ext cx="1151492" cy="738664"/>
          </a:xfrm>
          <a:prstGeom prst="rect">
            <a:avLst/>
          </a:prstGeom>
          <a:solidFill>
            <a:srgbClr val="11291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Juhtrühma ja töörühmade moodustamine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 2023</a:t>
            </a:r>
          </a:p>
        </p:txBody>
      </p:sp>
      <p:sp>
        <p:nvSpPr>
          <p:cNvPr id="34" name="Ovaal 33">
            <a:extLst>
              <a:ext uri="{FF2B5EF4-FFF2-40B4-BE49-F238E27FC236}">
                <a16:creationId xmlns:a16="http://schemas.microsoft.com/office/drawing/2014/main" id="{56598D98-97B4-F893-78A7-38BF78FA3587}"/>
              </a:ext>
            </a:extLst>
          </p:cNvPr>
          <p:cNvSpPr/>
          <p:nvPr/>
        </p:nvSpPr>
        <p:spPr>
          <a:xfrm>
            <a:off x="6779046" y="4527558"/>
            <a:ext cx="414314" cy="34470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F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al 34">
            <a:extLst>
              <a:ext uri="{FF2B5EF4-FFF2-40B4-BE49-F238E27FC236}">
                <a16:creationId xmlns:a16="http://schemas.microsoft.com/office/drawing/2014/main" id="{9BD72378-A9BC-EFC5-E013-26D19DBF9344}"/>
              </a:ext>
            </a:extLst>
          </p:cNvPr>
          <p:cNvSpPr/>
          <p:nvPr/>
        </p:nvSpPr>
        <p:spPr>
          <a:xfrm>
            <a:off x="5709572" y="4552323"/>
            <a:ext cx="414314" cy="34470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F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al 36">
            <a:extLst>
              <a:ext uri="{FF2B5EF4-FFF2-40B4-BE49-F238E27FC236}">
                <a16:creationId xmlns:a16="http://schemas.microsoft.com/office/drawing/2014/main" id="{2E455F0B-3518-5CCC-63E3-25CAA9E55C8F}"/>
              </a:ext>
            </a:extLst>
          </p:cNvPr>
          <p:cNvSpPr/>
          <p:nvPr/>
        </p:nvSpPr>
        <p:spPr>
          <a:xfrm>
            <a:off x="8910031" y="4527557"/>
            <a:ext cx="414314" cy="34470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F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7C0A48B-C94D-908D-1312-EA6015294A5C}"/>
              </a:ext>
            </a:extLst>
          </p:cNvPr>
          <p:cNvSpPr txBox="1"/>
          <p:nvPr/>
        </p:nvSpPr>
        <p:spPr>
          <a:xfrm>
            <a:off x="4937112" y="3740632"/>
            <a:ext cx="1544919" cy="738664"/>
          </a:xfrm>
          <a:prstGeom prst="rect">
            <a:avLst/>
          </a:prstGeom>
          <a:solidFill>
            <a:srgbClr val="112911"/>
          </a:solidFill>
        </p:spPr>
        <p:txBody>
          <a:bodyPr wrap="square" rtlCol="0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EELNÕU KOOSTAMISE ALGUS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oktoober 2023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9B2B2B9-ED6E-F990-8748-F96772E54FB9}"/>
              </a:ext>
            </a:extLst>
          </p:cNvPr>
          <p:cNvSpPr txBox="1"/>
          <p:nvPr/>
        </p:nvSpPr>
        <p:spPr>
          <a:xfrm>
            <a:off x="6539040" y="5051641"/>
            <a:ext cx="10545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Töörühmad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sügis 2023 – talv 2024</a:t>
            </a:r>
          </a:p>
        </p:txBody>
      </p:sp>
      <p:sp>
        <p:nvSpPr>
          <p:cNvPr id="41" name="Ovaal 40">
            <a:extLst>
              <a:ext uri="{FF2B5EF4-FFF2-40B4-BE49-F238E27FC236}">
                <a16:creationId xmlns:a16="http://schemas.microsoft.com/office/drawing/2014/main" id="{5B870F91-A61D-989E-8DC0-C4F314140F1F}"/>
              </a:ext>
            </a:extLst>
          </p:cNvPr>
          <p:cNvSpPr/>
          <p:nvPr/>
        </p:nvSpPr>
        <p:spPr>
          <a:xfrm>
            <a:off x="9881605" y="4520471"/>
            <a:ext cx="414314" cy="34470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F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28C5405-A0A0-4CBB-086D-0A335FC34F35}"/>
              </a:ext>
            </a:extLst>
          </p:cNvPr>
          <p:cNvSpPr txBox="1"/>
          <p:nvPr/>
        </p:nvSpPr>
        <p:spPr>
          <a:xfrm>
            <a:off x="8557939" y="3716647"/>
            <a:ext cx="10545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Seaduseelnõu kooskõlastusele saatmine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aprill 2024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4831A05-76B7-C581-29B0-CB7F720CE593}"/>
              </a:ext>
            </a:extLst>
          </p:cNvPr>
          <p:cNvSpPr txBox="1"/>
          <p:nvPr/>
        </p:nvSpPr>
        <p:spPr>
          <a:xfrm>
            <a:off x="9607961" y="5145967"/>
            <a:ext cx="9616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Seaduseelnõu </a:t>
            </a:r>
            <a:r>
              <a:rPr kumimoji="0" lang="et-EE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VV´s</a:t>
            </a:r>
            <a:endParaRPr kumimoji="0" lang="et-EE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juuni 2024</a:t>
            </a:r>
          </a:p>
        </p:txBody>
      </p:sp>
      <p:pic>
        <p:nvPicPr>
          <p:cNvPr id="45" name="Pilt 44" descr="Document outline">
            <a:extLst>
              <a:ext uri="{FF2B5EF4-FFF2-40B4-BE49-F238E27FC236}">
                <a16:creationId xmlns:a16="http://schemas.microsoft.com/office/drawing/2014/main" id="{AE36F0B1-61D4-05E9-7135-E3F5AFBA3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3018" y="2920006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28A6CF-9C94-3F0A-A8D4-D8DB4E7C9F9C}"/>
              </a:ext>
            </a:extLst>
          </p:cNvPr>
          <p:cNvSpPr txBox="1"/>
          <p:nvPr/>
        </p:nvSpPr>
        <p:spPr>
          <a:xfrm>
            <a:off x="2596008" y="5023270"/>
            <a:ext cx="17310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20.09.2023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Avalik</a:t>
            </a: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üritus</a:t>
            </a: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kliimaseaduse</a:t>
            </a: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väljatöötamise</a:t>
            </a: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protsessi</a:t>
            </a: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algatamiseks</a:t>
            </a:r>
            <a:endParaRPr kumimoji="0" lang="et-EE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92B67E58-72B4-6BCF-A8BB-FA9F6444F9C3}"/>
              </a:ext>
            </a:extLst>
          </p:cNvPr>
          <p:cNvSpPr/>
          <p:nvPr/>
        </p:nvSpPr>
        <p:spPr>
          <a:xfrm>
            <a:off x="7962433" y="4510464"/>
            <a:ext cx="414314" cy="34470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F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51DF47-767C-28B9-1D99-AB2DF6013C2B}"/>
              </a:ext>
            </a:extLst>
          </p:cNvPr>
          <p:cNvSpPr txBox="1"/>
          <p:nvPr/>
        </p:nvSpPr>
        <p:spPr>
          <a:xfrm>
            <a:off x="7593630" y="5049494"/>
            <a:ext cx="11996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Arvamusrännakud Eesti eri piirkondades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Talv 2024</a:t>
            </a:r>
          </a:p>
        </p:txBody>
      </p:sp>
    </p:spTree>
    <p:extLst>
      <p:ext uri="{BB962C8B-B14F-4D97-AF65-F5344CB8AC3E}">
        <p14:creationId xmlns:p14="http://schemas.microsoft.com/office/powerpoint/2010/main" val="146840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0859-8415-E9F9-48DF-8153F28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EE" dirty="0"/>
              <a:t>Aitäh!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C66C47-5900-B8CC-28ED-7E77CB0807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/>
              <a:t>Kristi Klaas</a:t>
            </a:r>
            <a:endParaRPr lang="en-EE" dirty="0"/>
          </a:p>
          <a:p>
            <a:r>
              <a:rPr lang="et-EE" dirty="0"/>
              <a:t>25.08.2023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770633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Rohepööre värvid">
      <a:dk1>
        <a:srgbClr val="0E2516"/>
      </a:dk1>
      <a:lt1>
        <a:srgbClr val="FFFFFF"/>
      </a:lt1>
      <a:dk2>
        <a:srgbClr val="0E2516"/>
      </a:dk2>
      <a:lt2>
        <a:srgbClr val="FFFCD9"/>
      </a:lt2>
      <a:accent1>
        <a:srgbClr val="009100"/>
      </a:accent1>
      <a:accent2>
        <a:srgbClr val="FFC7C7"/>
      </a:accent2>
      <a:accent3>
        <a:srgbClr val="F0EBE1"/>
      </a:accent3>
      <a:accent4>
        <a:srgbClr val="71DF7C"/>
      </a:accent4>
      <a:accent5>
        <a:srgbClr val="032075"/>
      </a:accent5>
      <a:accent6>
        <a:srgbClr val="8DDC86"/>
      </a:accent6>
      <a:hlink>
        <a:srgbClr val="032075"/>
      </a:hlink>
      <a:folHlink>
        <a:srgbClr val="F77C7C"/>
      </a:folHlink>
    </a:clrScheme>
    <a:fontScheme name="Custom 1">
      <a:majorFont>
        <a:latin typeface="Roboto Mono Light"/>
        <a:ea typeface=""/>
        <a:cs typeface=""/>
      </a:majorFont>
      <a:minorFont>
        <a:latin typeface="Roboto Mon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hepöörde esitluspõhi_v1.pptx" id="{8FCFDB5E-EA1B-4EEA-B33A-A8D428C8BB84}" vid="{00ACC0CF-4CAE-41C0-893D-A728B055BA1F}"/>
    </a:ext>
  </a:extLst>
</a:theme>
</file>

<file path=ppt/theme/theme2.xml><?xml version="1.0" encoding="utf-8"?>
<a:theme xmlns:a="http://schemas.openxmlformats.org/drawingml/2006/main" name="1_Office'i kujundus">
  <a:themeElements>
    <a:clrScheme name="Rohepöörde värvid">
      <a:dk1>
        <a:srgbClr val="000000"/>
      </a:dk1>
      <a:lt1>
        <a:srgbClr val="FFFFFF"/>
      </a:lt1>
      <a:dk2>
        <a:srgbClr val="225322"/>
      </a:dk2>
      <a:lt2>
        <a:srgbClr val="FFFBDD"/>
      </a:lt2>
      <a:accent1>
        <a:srgbClr val="34AE4F"/>
      </a:accent1>
      <a:accent2>
        <a:srgbClr val="FFC7C7"/>
      </a:accent2>
      <a:accent3>
        <a:srgbClr val="D1D6D3"/>
      </a:accent3>
      <a:accent4>
        <a:srgbClr val="71DF7C"/>
      </a:accent4>
      <a:accent5>
        <a:srgbClr val="032075"/>
      </a:accent5>
      <a:accent6>
        <a:srgbClr val="8DDC86"/>
      </a:accent6>
      <a:hlink>
        <a:srgbClr val="032075"/>
      </a:hlink>
      <a:folHlink>
        <a:srgbClr val="F77C7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hepöörde esitlus_master.potx" id="{997D8912-0BB1-4AF0-9FCA-BD2E3CA5B2E9}" vid="{D3AF9AE8-2BD4-45C4-A340-AA4953AC7ACD}"/>
    </a:ext>
  </a:extLst>
</a:theme>
</file>

<file path=ppt/theme/theme3.xml><?xml version="1.0" encoding="utf-8"?>
<a:theme xmlns:a="http://schemas.openxmlformats.org/drawingml/2006/main" name="2_Office Theme">
  <a:themeElements>
    <a:clrScheme name="Rohepööre 1">
      <a:dk1>
        <a:srgbClr val="0E2516"/>
      </a:dk1>
      <a:lt1>
        <a:sysClr val="window" lastClr="FFFFFF"/>
      </a:lt1>
      <a:dk2>
        <a:srgbClr val="0E2516"/>
      </a:dk2>
      <a:lt2>
        <a:srgbClr val="F0EBE1"/>
      </a:lt2>
      <a:accent1>
        <a:srgbClr val="0E2516"/>
      </a:accent1>
      <a:accent2>
        <a:srgbClr val="009100"/>
      </a:accent2>
      <a:accent3>
        <a:srgbClr val="FABFBF"/>
      </a:accent3>
      <a:accent4>
        <a:srgbClr val="FFFCD9"/>
      </a:accent4>
      <a:accent5>
        <a:srgbClr val="00148C"/>
      </a:accent5>
      <a:accent6>
        <a:srgbClr val="9ADBF9"/>
      </a:accent6>
      <a:hlink>
        <a:srgbClr val="00148C"/>
      </a:hlink>
      <a:folHlink>
        <a:srgbClr val="FABFBF"/>
      </a:folHlink>
    </a:clrScheme>
    <a:fontScheme name="Rohepööre uus">
      <a:majorFont>
        <a:latin typeface="Roboto Mono"/>
        <a:ea typeface=""/>
        <a:cs typeface=""/>
      </a:majorFont>
      <a:minorFont>
        <a:latin typeface="Roboto Mon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'i kujundus">
  <a:themeElements>
    <a:clrScheme name="Rohepööre värvid">
      <a:dk1>
        <a:srgbClr val="0E2516"/>
      </a:dk1>
      <a:lt1>
        <a:srgbClr val="FFFFFF"/>
      </a:lt1>
      <a:dk2>
        <a:srgbClr val="0E2516"/>
      </a:dk2>
      <a:lt2>
        <a:srgbClr val="FFFCD9"/>
      </a:lt2>
      <a:accent1>
        <a:srgbClr val="009100"/>
      </a:accent1>
      <a:accent2>
        <a:srgbClr val="FFC7C7"/>
      </a:accent2>
      <a:accent3>
        <a:srgbClr val="F0EBE1"/>
      </a:accent3>
      <a:accent4>
        <a:srgbClr val="71DF7C"/>
      </a:accent4>
      <a:accent5>
        <a:srgbClr val="032075"/>
      </a:accent5>
      <a:accent6>
        <a:srgbClr val="8DDC86"/>
      </a:accent6>
      <a:hlink>
        <a:srgbClr val="032075"/>
      </a:hlink>
      <a:folHlink>
        <a:srgbClr val="F77C7C"/>
      </a:folHlink>
    </a:clrScheme>
    <a:fontScheme name="Custom 1">
      <a:majorFont>
        <a:latin typeface="Roboto Mono Light"/>
        <a:ea typeface=""/>
        <a:cs typeface=""/>
      </a:majorFont>
      <a:minorFont>
        <a:latin typeface="Roboto Mon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hepöörde esitluspõhi_v1.pptx" id="{8FCFDB5E-EA1B-4EEA-B33A-A8D428C8BB84}" vid="{00ACC0CF-4CAE-41C0-893D-A728B055BA1F}"/>
    </a:ext>
  </a:extLst>
</a:theme>
</file>

<file path=ppt/theme/theme5.xml><?xml version="1.0" encoding="utf-8"?>
<a:theme xmlns:a="http://schemas.openxmlformats.org/drawingml/2006/main" name="3_Office'i kujundus">
  <a:themeElements>
    <a:clrScheme name="Rohepööre 1">
      <a:dk1>
        <a:srgbClr val="0E2516"/>
      </a:dk1>
      <a:lt1>
        <a:sysClr val="window" lastClr="FFFFFF"/>
      </a:lt1>
      <a:dk2>
        <a:srgbClr val="0E2516"/>
      </a:dk2>
      <a:lt2>
        <a:srgbClr val="F0EBE1"/>
      </a:lt2>
      <a:accent1>
        <a:srgbClr val="0E2516"/>
      </a:accent1>
      <a:accent2>
        <a:srgbClr val="009100"/>
      </a:accent2>
      <a:accent3>
        <a:srgbClr val="FABFBF"/>
      </a:accent3>
      <a:accent4>
        <a:srgbClr val="FFFCD9"/>
      </a:accent4>
      <a:accent5>
        <a:srgbClr val="00148C"/>
      </a:accent5>
      <a:accent6>
        <a:srgbClr val="9ADBF9"/>
      </a:accent6>
      <a:hlink>
        <a:srgbClr val="00148C"/>
      </a:hlink>
      <a:folHlink>
        <a:srgbClr val="FABFB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Rohepöörde esitluspõhi_v1</Template>
  <TotalTime>1239</TotalTime>
  <Words>256</Words>
  <Application>Microsoft Office PowerPoint</Application>
  <PresentationFormat>Widescreen</PresentationFormat>
  <Paragraphs>69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Roboto Condensed</vt:lpstr>
      <vt:lpstr>Arial</vt:lpstr>
      <vt:lpstr>Calibri</vt:lpstr>
      <vt:lpstr>Roboto</vt:lpstr>
      <vt:lpstr>Roboto Mono</vt:lpstr>
      <vt:lpstr>Roboto Mono Light</vt:lpstr>
      <vt:lpstr>Times New Roman</vt:lpstr>
      <vt:lpstr>Calibri Light</vt:lpstr>
      <vt:lpstr>Office'i kujundus</vt:lpstr>
      <vt:lpstr>1_Office'i kujundus</vt:lpstr>
      <vt:lpstr>2_Office Theme</vt:lpstr>
      <vt:lpstr>2_Office'i kujundus</vt:lpstr>
      <vt:lpstr>3_Office'i kujundus</vt:lpstr>
      <vt:lpstr>4_Office'i kujundus</vt:lpstr>
      <vt:lpstr>Kliimaministeerium ja rohepööre:  koostöö ministeeriumide ning KOV´idega</vt:lpstr>
      <vt:lpstr>PowerPoint Presentation</vt:lpstr>
      <vt:lpstr>PowerPoint Presentation</vt:lpstr>
      <vt:lpstr>Mida vajame?</vt:lpstr>
      <vt:lpstr>Kohalike omavalitsuste roll rohereformide elluviimisel</vt:lpstr>
      <vt:lpstr>PowerPoint Presentation</vt:lpstr>
      <vt:lpstr>PowerPoint Presentation</vt:lpstr>
      <vt:lpstr>PowerPoint Presentation</vt:lpstr>
      <vt:lpstr>PowerPoint Presentation</vt:lpstr>
      <vt:lpstr>Ajakava</vt:lpstr>
      <vt:lpstr>Aitäh!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Rohepööre kohalikul tasandil</dc:title>
  <dc:creator>Ivo Krustok</dc:creator>
  <cp:lastModifiedBy>Sulev Lääne</cp:lastModifiedBy>
  <cp:revision>15</cp:revision>
  <dcterms:created xsi:type="dcterms:W3CDTF">2022-09-13T11:59:50Z</dcterms:created>
  <dcterms:modified xsi:type="dcterms:W3CDTF">2023-08-24T17:02:57Z</dcterms:modified>
</cp:coreProperties>
</file>