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71" r:id="rId3"/>
    <p:sldId id="257" r:id="rId4"/>
    <p:sldId id="272" r:id="rId5"/>
    <p:sldId id="273" r:id="rId6"/>
    <p:sldId id="274" r:id="rId7"/>
    <p:sldId id="275" r:id="rId8"/>
  </p:sldIdLst>
  <p:sldSz cx="9144000" cy="6858000" type="screen4x3"/>
  <p:notesSz cx="6858000" cy="9144000"/>
  <p:defaultTextStyle>
    <a:defPPr>
      <a:defRPr lang="et-E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/>
    <p:restoredTop sz="94677"/>
  </p:normalViewPr>
  <p:slideViewPr>
    <p:cSldViewPr>
      <p:cViewPr varScale="1">
        <p:scale>
          <a:sx n="101" d="100"/>
          <a:sy n="101" d="100"/>
        </p:scale>
        <p:origin x="196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0E26BB-D94B-5E47-98A6-58BF859FD4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327112-202C-1149-A5A7-5327B1A534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CD372B6-F0E2-F345-B19F-3844C97685D4}" type="datetimeFigureOut">
              <a:rPr lang="en-US" altLang="en-US"/>
              <a:pPr>
                <a:defRPr/>
              </a:pPr>
              <a:t>8/14/23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0A92E1-A039-9847-82E5-B4CE9B4F88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25E84B-2DA6-3F45-90AB-C427C8F312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F547065-3D88-5346-9167-C7040419A0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21E46C-4823-D349-9749-9B4061BBFD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72E98F-2912-F64C-A21E-C50F43A7031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CFA8E70-E1ED-8345-8B34-70FD6CCF7506}" type="datetimeFigureOut">
              <a:rPr lang="en-US" altLang="en-US"/>
              <a:pPr>
                <a:defRPr/>
              </a:pPr>
              <a:t>8/14/23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83F0245-147A-C248-8204-CFFFA615AF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DD52F01-1DCB-5C41-B367-858CB0B7A4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3D5D4-DA61-DB40-B7BF-E3BD901DC6E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36D8C0-834C-4841-A655-E20F074DB0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76B8D68-1E4E-EC41-9032-C6568638B9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6B8D68-1E4E-EC41-9032-C6568638B928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660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6B8D68-1E4E-EC41-9032-C6568638B928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394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F47960B3-D38D-1347-8FDE-E2CED829F9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C605F1CF-FF9C-BE4E-AEE1-ED021E4DFF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2F01FBC7-FF7E-EC45-A54A-A845DE5FF0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BD499DD-636D-9347-A0A6-7DFCD188A7F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l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t-EE"/>
              <a:t>Muutke tiitli laadi</a:t>
            </a:r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Klõpsake laadi muutmiseks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5338F0FF-7299-0340-90D0-A414441C4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9D697-43CD-0942-8AC7-65590ECFB48C}" type="datetimeFigureOut">
              <a:rPr lang="et-EE" altLang="en-US"/>
              <a:pPr>
                <a:defRPr/>
              </a:pPr>
              <a:t>14.08.23</a:t>
            </a:fld>
            <a:endParaRPr lang="et-EE" alt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CC11AE49-7275-D340-A96D-1D1A8935B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8B682596-65E8-7F48-8525-408509A0A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8CC42-9113-1242-A3DB-889E86B97EA1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75713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itel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tiitli laadi</a:t>
            </a: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9D3578E1-4C9E-034D-9871-221545686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E9E1F-6ACC-4C47-AC75-3BF0AA349C7C}" type="datetimeFigureOut">
              <a:rPr lang="et-EE" altLang="en-US"/>
              <a:pPr>
                <a:defRPr/>
              </a:pPr>
              <a:t>14.08.23</a:t>
            </a:fld>
            <a:endParaRPr lang="et-EE" alt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0D200A96-5BF8-0F49-B161-382CC7639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67D98FF4-4811-7245-A73D-833628FAD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E614C-856E-C44D-B9AF-84EE2F3786E0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1963511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t-EE"/>
              <a:t>Muutke tiitli laadi</a:t>
            </a:r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Muutke teksti laade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61B9B0A3-311D-2841-A849-C84ED71E1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1F4E3-3048-5A44-B207-1776CB0C02DB}" type="datetimeFigureOut">
              <a:rPr lang="et-EE" altLang="en-US"/>
              <a:pPr>
                <a:defRPr/>
              </a:pPr>
              <a:t>14.08.23</a:t>
            </a:fld>
            <a:endParaRPr lang="et-EE" alt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7F1A419C-C2E8-A146-A0DC-86349B5F9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1F25001C-20FF-1141-B341-B124853A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972AA-31A3-7941-B931-31FA255E93F3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664417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tiitli laadi</a:t>
            </a:r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Kuupäeva kohatäide 3">
            <a:extLst>
              <a:ext uri="{FF2B5EF4-FFF2-40B4-BE49-F238E27FC236}">
                <a16:creationId xmlns:a16="http://schemas.microsoft.com/office/drawing/2014/main" id="{83E5CFA5-9BD6-F44F-A796-CCE7CE45B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C85BA-C20A-D64A-9FDA-9685CA0F4471}" type="datetimeFigureOut">
              <a:rPr lang="et-EE" altLang="en-US"/>
              <a:pPr>
                <a:defRPr/>
              </a:pPr>
              <a:t>14.08.23</a:t>
            </a:fld>
            <a:endParaRPr lang="et-EE" altLang="en-US"/>
          </a:p>
        </p:txBody>
      </p:sp>
      <p:sp>
        <p:nvSpPr>
          <p:cNvPr id="6" name="Jaluse kohatäide 4">
            <a:extLst>
              <a:ext uri="{FF2B5EF4-FFF2-40B4-BE49-F238E27FC236}">
                <a16:creationId xmlns:a16="http://schemas.microsoft.com/office/drawing/2014/main" id="{1A25F0A0-E466-0C48-BA09-3003560DB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aidinumbri kohatäide 5">
            <a:extLst>
              <a:ext uri="{FF2B5EF4-FFF2-40B4-BE49-F238E27FC236}">
                <a16:creationId xmlns:a16="http://schemas.microsoft.com/office/drawing/2014/main" id="{5F39E86B-687C-F646-BC19-08E0607FF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8AC3E-FB50-7C40-BF2B-E82D3F0A9F79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701427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/>
              <a:t>Muutke tiitli laadi</a:t>
            </a:r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Muutke teksti laade</a:t>
            </a:r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Teksti kohatäid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Muutke teksti laade</a:t>
            </a:r>
          </a:p>
        </p:txBody>
      </p:sp>
      <p:sp>
        <p:nvSpPr>
          <p:cNvPr id="6" name="Sisu kohatäid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Kuupäeva kohatäide 3">
            <a:extLst>
              <a:ext uri="{FF2B5EF4-FFF2-40B4-BE49-F238E27FC236}">
                <a16:creationId xmlns:a16="http://schemas.microsoft.com/office/drawing/2014/main" id="{345ADF2A-5071-8F4E-B54A-BEDCEF6AB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D70BA-83CF-8742-B798-0F3A5CC69649}" type="datetimeFigureOut">
              <a:rPr lang="et-EE" altLang="en-US"/>
              <a:pPr>
                <a:defRPr/>
              </a:pPr>
              <a:t>14.08.23</a:t>
            </a:fld>
            <a:endParaRPr lang="et-EE" altLang="en-US"/>
          </a:p>
        </p:txBody>
      </p:sp>
      <p:sp>
        <p:nvSpPr>
          <p:cNvPr id="8" name="Jaluse kohatäide 4">
            <a:extLst>
              <a:ext uri="{FF2B5EF4-FFF2-40B4-BE49-F238E27FC236}">
                <a16:creationId xmlns:a16="http://schemas.microsoft.com/office/drawing/2014/main" id="{A7C6A5DC-1F44-C742-9298-D5410A11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aidinumbri kohatäide 5">
            <a:extLst>
              <a:ext uri="{FF2B5EF4-FFF2-40B4-BE49-F238E27FC236}">
                <a16:creationId xmlns:a16="http://schemas.microsoft.com/office/drawing/2014/main" id="{BD8AD4AA-2214-934B-8634-C104BDB0E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1E8EA-EEAB-E046-8908-6886E077ABD4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2536288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tiitli laadi</a:t>
            </a:r>
          </a:p>
        </p:txBody>
      </p:sp>
      <p:sp>
        <p:nvSpPr>
          <p:cNvPr id="3" name="Kuupäeva kohatäide 3">
            <a:extLst>
              <a:ext uri="{FF2B5EF4-FFF2-40B4-BE49-F238E27FC236}">
                <a16:creationId xmlns:a16="http://schemas.microsoft.com/office/drawing/2014/main" id="{99EF63AD-F540-794E-98A1-8F3FA6A86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C5E81-9677-E348-B5EE-ABD80D87D648}" type="datetimeFigureOut">
              <a:rPr lang="et-EE" altLang="en-US"/>
              <a:pPr>
                <a:defRPr/>
              </a:pPr>
              <a:t>14.08.23</a:t>
            </a:fld>
            <a:endParaRPr lang="et-EE" altLang="en-US"/>
          </a:p>
        </p:txBody>
      </p:sp>
      <p:sp>
        <p:nvSpPr>
          <p:cNvPr id="4" name="Jaluse kohatäide 4">
            <a:extLst>
              <a:ext uri="{FF2B5EF4-FFF2-40B4-BE49-F238E27FC236}">
                <a16:creationId xmlns:a16="http://schemas.microsoft.com/office/drawing/2014/main" id="{845D2A63-A7EE-2146-836A-1F78DE78A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aidinumbri kohatäide 5">
            <a:extLst>
              <a:ext uri="{FF2B5EF4-FFF2-40B4-BE49-F238E27FC236}">
                <a16:creationId xmlns:a16="http://schemas.microsoft.com/office/drawing/2014/main" id="{6ADE6B2E-5DA2-2D4A-B9AA-C9765B70A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4E2C-4702-F842-A2C1-B54A06C31B34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254405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3">
            <a:extLst>
              <a:ext uri="{FF2B5EF4-FFF2-40B4-BE49-F238E27FC236}">
                <a16:creationId xmlns:a16="http://schemas.microsoft.com/office/drawing/2014/main" id="{F08B4510-45A7-E64B-9D11-7084CBB5B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8BB87-086D-1348-99FA-2B9E17F9B03C}" type="datetimeFigureOut">
              <a:rPr lang="et-EE" altLang="en-US"/>
              <a:pPr>
                <a:defRPr/>
              </a:pPr>
              <a:t>14.08.23</a:t>
            </a:fld>
            <a:endParaRPr lang="et-EE" altLang="en-US"/>
          </a:p>
        </p:txBody>
      </p:sp>
      <p:sp>
        <p:nvSpPr>
          <p:cNvPr id="3" name="Jaluse kohatäide 4">
            <a:extLst>
              <a:ext uri="{FF2B5EF4-FFF2-40B4-BE49-F238E27FC236}">
                <a16:creationId xmlns:a16="http://schemas.microsoft.com/office/drawing/2014/main" id="{3E354DAD-06B2-D440-A9D9-23B22A36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aidinumbri kohatäide 5">
            <a:extLst>
              <a:ext uri="{FF2B5EF4-FFF2-40B4-BE49-F238E27FC236}">
                <a16:creationId xmlns:a16="http://schemas.microsoft.com/office/drawing/2014/main" id="{9CD3D0A4-AB7B-A144-980B-403AF156C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8DAEB-F946-BF49-AD98-0FD2AE4B848A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263273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/>
              <a:t>Muutke tiitli laadi</a:t>
            </a: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Muutke teksti laade</a:t>
            </a:r>
          </a:p>
        </p:txBody>
      </p:sp>
      <p:sp>
        <p:nvSpPr>
          <p:cNvPr id="5" name="Kuupäeva kohatäide 3">
            <a:extLst>
              <a:ext uri="{FF2B5EF4-FFF2-40B4-BE49-F238E27FC236}">
                <a16:creationId xmlns:a16="http://schemas.microsoft.com/office/drawing/2014/main" id="{C4ADF805-E6B6-2740-9C11-19747BD3A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FA12F-207E-9D49-9668-44CE4CDBFCC4}" type="datetimeFigureOut">
              <a:rPr lang="et-EE" altLang="en-US"/>
              <a:pPr>
                <a:defRPr/>
              </a:pPr>
              <a:t>14.08.23</a:t>
            </a:fld>
            <a:endParaRPr lang="et-EE" altLang="en-US"/>
          </a:p>
        </p:txBody>
      </p:sp>
      <p:sp>
        <p:nvSpPr>
          <p:cNvPr id="6" name="Jaluse kohatäide 4">
            <a:extLst>
              <a:ext uri="{FF2B5EF4-FFF2-40B4-BE49-F238E27FC236}">
                <a16:creationId xmlns:a16="http://schemas.microsoft.com/office/drawing/2014/main" id="{C925D9A1-4270-7A42-AB7F-D562504DC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aidinumbri kohatäide 5">
            <a:extLst>
              <a:ext uri="{FF2B5EF4-FFF2-40B4-BE49-F238E27FC236}">
                <a16:creationId xmlns:a16="http://schemas.microsoft.com/office/drawing/2014/main" id="{ED1219DC-4014-3744-873B-7380D7D91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730B7-548C-D44E-8377-4039BA0061AF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2382905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/>
              <a:t>Muutke tiitli laadi</a:t>
            </a:r>
          </a:p>
        </p:txBody>
      </p:sp>
      <p:sp>
        <p:nvSpPr>
          <p:cNvPr id="3" name="Pildi kohatäi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t-EE" noProof="0"/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Muutke teksti laade</a:t>
            </a:r>
          </a:p>
        </p:txBody>
      </p:sp>
      <p:sp>
        <p:nvSpPr>
          <p:cNvPr id="5" name="Kuupäeva kohatäide 3">
            <a:extLst>
              <a:ext uri="{FF2B5EF4-FFF2-40B4-BE49-F238E27FC236}">
                <a16:creationId xmlns:a16="http://schemas.microsoft.com/office/drawing/2014/main" id="{AA9475E6-F882-5D48-8C0D-014E0D14E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261C1-F806-3E4C-86FB-6F9DABDB8564}" type="datetimeFigureOut">
              <a:rPr lang="et-EE" altLang="en-US"/>
              <a:pPr>
                <a:defRPr/>
              </a:pPr>
              <a:t>14.08.23</a:t>
            </a:fld>
            <a:endParaRPr lang="et-EE" altLang="en-US"/>
          </a:p>
        </p:txBody>
      </p:sp>
      <p:sp>
        <p:nvSpPr>
          <p:cNvPr id="6" name="Jaluse kohatäide 4">
            <a:extLst>
              <a:ext uri="{FF2B5EF4-FFF2-40B4-BE49-F238E27FC236}">
                <a16:creationId xmlns:a16="http://schemas.microsoft.com/office/drawing/2014/main" id="{D09EE4F4-1FD0-EA49-9AE1-2BB2E1DE9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aidinumbri kohatäide 5">
            <a:extLst>
              <a:ext uri="{FF2B5EF4-FFF2-40B4-BE49-F238E27FC236}">
                <a16:creationId xmlns:a16="http://schemas.microsoft.com/office/drawing/2014/main" id="{67747CA2-3187-7A44-8DF6-6B0C2A3D1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F6C3F-BCCA-4147-8866-E9AC6DE24D0F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1413066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tiitli laadi</a:t>
            </a:r>
          </a:p>
        </p:txBody>
      </p:sp>
      <p:sp>
        <p:nvSpPr>
          <p:cNvPr id="3" name="Vertikaalteksti kohatäid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FC861339-EE06-8E44-930F-53EF0402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941C4-2ACB-204A-B427-DCCAE21D84BC}" type="datetimeFigureOut">
              <a:rPr lang="et-EE" altLang="en-US"/>
              <a:pPr>
                <a:defRPr/>
              </a:pPr>
              <a:t>14.08.23</a:t>
            </a:fld>
            <a:endParaRPr lang="et-EE" alt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23FB13BD-2755-1A4A-B9BF-E7F0F6F71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09745372-F131-1C40-8BAB-EC167D36C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222AD-FCE0-5B4A-B8A1-3FD890A0ED7E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2383966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t-EE"/>
              <a:t>Muutke tiitli laadi</a:t>
            </a:r>
          </a:p>
        </p:txBody>
      </p:sp>
      <p:sp>
        <p:nvSpPr>
          <p:cNvPr id="3" name="Vertikaalteksti kohatäid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C6661A0D-004D-7E40-B7C2-54E868719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20429-77EB-8C49-86D8-6F02BEE8B7A9}" type="datetimeFigureOut">
              <a:rPr lang="et-EE" altLang="en-US"/>
              <a:pPr>
                <a:defRPr/>
              </a:pPr>
              <a:t>14.08.23</a:t>
            </a:fld>
            <a:endParaRPr lang="et-EE" alt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8CA271C6-2893-DB4C-B569-1D9AB2613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9A3EDBCB-14ED-C147-91F8-0794DF0C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68463-4BF3-C544-B6FE-267B597D5922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122728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ealkirja kohatäide 1">
            <a:extLst>
              <a:ext uri="{FF2B5EF4-FFF2-40B4-BE49-F238E27FC236}">
                <a16:creationId xmlns:a16="http://schemas.microsoft.com/office/drawing/2014/main" id="{FF8927B3-890A-0849-B68B-A4702677BF6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t-EE" altLang="et-EE"/>
              <a:t>Muutke tiitli laadi</a:t>
            </a:r>
          </a:p>
        </p:txBody>
      </p:sp>
      <p:sp>
        <p:nvSpPr>
          <p:cNvPr id="1027" name="Teksti kohatäide 2">
            <a:extLst>
              <a:ext uri="{FF2B5EF4-FFF2-40B4-BE49-F238E27FC236}">
                <a16:creationId xmlns:a16="http://schemas.microsoft.com/office/drawing/2014/main" id="{EBAFEC89-A8A1-9746-9A69-EE166B0F8E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altLang="et-EE"/>
              <a:t>Muutke teksti laade</a:t>
            </a:r>
          </a:p>
          <a:p>
            <a:pPr lvl="1"/>
            <a:r>
              <a:rPr lang="et-EE" altLang="et-EE"/>
              <a:t>Teine tase</a:t>
            </a:r>
          </a:p>
          <a:p>
            <a:pPr lvl="2"/>
            <a:r>
              <a:rPr lang="et-EE" altLang="et-EE"/>
              <a:t>Kolmas tase</a:t>
            </a:r>
          </a:p>
          <a:p>
            <a:pPr lvl="3"/>
            <a:r>
              <a:rPr lang="et-EE" altLang="et-EE"/>
              <a:t>Neljas tase</a:t>
            </a:r>
          </a:p>
          <a:p>
            <a:pPr lvl="4"/>
            <a:r>
              <a:rPr lang="et-EE" alt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F5126389-0E62-A045-9A53-4BBD4A7617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76A5EDF-9A9F-BF46-975A-D3F149F805A7}" type="datetimeFigureOut">
              <a:rPr lang="et-EE" altLang="en-US"/>
              <a:pPr>
                <a:defRPr/>
              </a:pPr>
              <a:t>14.08.23</a:t>
            </a:fld>
            <a:endParaRPr lang="et-EE" alt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10F22CD3-FEFB-294E-95A6-D8A590C7C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BF539D7E-D135-7D41-888C-1A242A0D8C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79DD145-1431-C940-A1EE-DD2571F35866}" type="slidenum">
              <a:rPr lang="et-EE" altLang="en-US"/>
              <a:pPr>
                <a:defRPr/>
              </a:pPr>
              <a:t>‹#›</a:t>
            </a:fld>
            <a:endParaRPr lang="et-E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Pealkiri 1">
            <a:extLst>
              <a:ext uri="{FF2B5EF4-FFF2-40B4-BE49-F238E27FC236}">
                <a16:creationId xmlns:a16="http://schemas.microsoft.com/office/drawing/2014/main" id="{FE03CF93-12C8-1641-8F97-570453972D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672" y="1196752"/>
            <a:ext cx="6286602" cy="3615333"/>
          </a:xfrm>
        </p:spPr>
        <p:txBody>
          <a:bodyPr/>
          <a:lstStyle/>
          <a:p>
            <a:pPr eaLnBrk="1" hangingPunct="1"/>
            <a:r>
              <a:rPr lang="en-GB" sz="480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Rohepööre</a:t>
            </a:r>
            <a:r>
              <a:rPr lang="en-GB" sz="480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 – </a:t>
            </a:r>
            <a:r>
              <a:rPr lang="en-GB" sz="480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ideed</a:t>
            </a:r>
            <a:r>
              <a:rPr lang="en-GB" sz="480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sz="480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ja</a:t>
            </a:r>
            <a:r>
              <a:rPr lang="en-GB" sz="480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sz="480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tegelikkus</a:t>
            </a:r>
            <a:br>
              <a:rPr lang="en-GB" sz="3200" b="0" i="1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</a:br>
            <a:br>
              <a:rPr lang="en-GB" sz="4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et-EE" altLang="et-EE" sz="24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Aimur Liiva, Kiili vallavanem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25"/>
    </mc:Choice>
    <mc:Fallback xmlns="">
      <p:transition spd="slow" advTm="602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>
            <a:extLst>
              <a:ext uri="{FF2B5EF4-FFF2-40B4-BE49-F238E27FC236}">
                <a16:creationId xmlns:a16="http://schemas.microsoft.com/office/drawing/2014/main" id="{1AD8CC94-231D-1849-89B9-200153501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92696"/>
            <a:ext cx="4176464" cy="5057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isu kohatäide 2">
            <a:extLst>
              <a:ext uri="{FF2B5EF4-FFF2-40B4-BE49-F238E27FC236}">
                <a16:creationId xmlns:a16="http://schemas.microsoft.com/office/drawing/2014/main" id="{B70190D3-38EE-ECFA-61B4-95FED2400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5264" y="548680"/>
            <a:ext cx="3538736" cy="5201308"/>
          </a:xfrm>
        </p:spPr>
        <p:txBody>
          <a:bodyPr/>
          <a:lstStyle/>
          <a:p>
            <a:pPr eaLnBrk="1" hangingPunct="1"/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Elanike arv 6500 (20 aasta jooksul üle 2,5 kordne kasv)</a:t>
            </a:r>
          </a:p>
          <a:p>
            <a:pPr eaLnBrk="1" hangingPunct="1"/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Pindala 100,5 km2 </a:t>
            </a:r>
          </a:p>
          <a:p>
            <a:pPr eaLnBrk="1" hangingPunct="1"/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66% elanikest käib Tallinnas tööl (pendelränne) </a:t>
            </a:r>
          </a:p>
          <a:p>
            <a:pPr eaLnBrk="1" hangingPunct="1"/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4. kohal Eestis elanike keskmise palga poolest</a:t>
            </a:r>
          </a:p>
          <a:p>
            <a:pPr eaLnBrk="1" hangingPunct="1"/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Kõige autolembesem KOV </a:t>
            </a:r>
          </a:p>
          <a:p>
            <a:pPr eaLnBrk="1" hangingPunct="1"/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80% elanikest eramutes või paarismajades</a:t>
            </a:r>
          </a:p>
          <a:p>
            <a:pPr eaLnBrk="1" hangingPunct="1"/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90% LED tänavavalgustus </a:t>
            </a:r>
          </a:p>
          <a:p>
            <a:pPr eaLnBrk="1" hangingPunct="1"/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80% elanikest lähim bussipeatus vähem kui 1km</a:t>
            </a:r>
          </a:p>
          <a:p>
            <a:pPr eaLnBrk="1" hangingPunct="1"/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47 ühistranspordi väljumist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1">
            <a:extLst>
              <a:ext uri="{FF2B5EF4-FFF2-40B4-BE49-F238E27FC236}">
                <a16:creationId xmlns:a16="http://schemas.microsoft.com/office/drawing/2014/main" id="{3AF45BB7-5FD2-C368-86F9-49B4C5742594}"/>
              </a:ext>
            </a:extLst>
          </p:cNvPr>
          <p:cNvSpPr txBox="1">
            <a:spLocks/>
          </p:cNvSpPr>
          <p:nvPr/>
        </p:nvSpPr>
        <p:spPr bwMode="auto">
          <a:xfrm>
            <a:off x="1428699" y="260648"/>
            <a:ext cx="6286602" cy="7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GB" sz="4800" dirty="0" err="1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Paradoksid</a:t>
            </a:r>
            <a:endParaRPr lang="et-EE" altLang="et-EE" sz="2400" dirty="0">
              <a:solidFill>
                <a:schemeClr val="bg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57D85B8A-1AEB-6583-5AFB-1A405CF5E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340768"/>
            <a:ext cx="7920880" cy="5201308"/>
          </a:xfrm>
        </p:spPr>
        <p:txBody>
          <a:bodyPr/>
          <a:lstStyle/>
          <a:p>
            <a:pPr eaLnBrk="1" hangingPunct="1"/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Üks kõige paremini kättesaadava ühistranspordiga omavalitsusi, aga samal ajal ka kõige autolembesem. Bussiga sõidavad põhiliselt õpilased, tudengid ja pensionärid. </a:t>
            </a:r>
          </a:p>
          <a:p>
            <a:pPr eaLnBrk="1" hangingPunct="1"/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Korralik ja turvaline kergteede võrgustik vallaelanike enamuse jaoks, aga samal ajal ainult kolmandik õpilastest käib (soojal ajal) koolis </a:t>
            </a:r>
            <a:r>
              <a:rPr lang="et-EE" altLang="et-EE" sz="1800" dirty="0" err="1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kergliiklusvahendiga</a:t>
            </a: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 või jala. Teine kolmandik kasutab kooli saamiseks ühistransporti või koolibussi. Ülejäänud kolmandikku veavad vanemad kooli autoga, vahel ka väga lähedalt. </a:t>
            </a:r>
          </a:p>
          <a:p>
            <a:pPr eaLnBrk="1" hangingPunct="1"/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Suurem osa inimestest elab era- või paaris- või ridamajades, aga vähemalt pooltel neist ei ole korstnat ehk puudub autonoomse kütte võimalus kriisiolukorras või lihtsalt elektrikatkestuse puhul. </a:t>
            </a:r>
          </a:p>
          <a:p>
            <a:pPr eaLnBrk="1" hangingPunct="1"/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Inimesed on kolinud linnast välja, aga samal ajal soovivad elada nagu linnas. </a:t>
            </a:r>
          </a:p>
          <a:p>
            <a:pPr eaLnBrk="1" hangingPunct="1"/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Karu, hunt ja ilves ehk looduslik mitmekesisus, ei ole rõõm.</a:t>
            </a:r>
          </a:p>
          <a:p>
            <a:pPr eaLnBrk="1" hangingPunct="1"/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Roheline mõtteviis üldiselt OK, aga ise seda eriti ei järgi.  </a:t>
            </a:r>
          </a:p>
          <a:p>
            <a:pPr marL="0" indent="0" eaLnBrk="1" hangingPunct="1">
              <a:buNone/>
            </a:pPr>
            <a:endParaRPr lang="et-EE" altLang="et-EE" sz="1800" dirty="0">
              <a:solidFill>
                <a:schemeClr val="bg1">
                  <a:lumMod val="50000"/>
                </a:schemeClr>
              </a:solidFill>
              <a:latin typeface="Futura Medium" panose="020B0602020204020303" pitchFamily="34" charset="-79"/>
              <a:ea typeface="+mj-ea"/>
              <a:cs typeface="Futura Medium" panose="020B0602020204020303" pitchFamily="34" charset="-79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1">
            <a:extLst>
              <a:ext uri="{FF2B5EF4-FFF2-40B4-BE49-F238E27FC236}">
                <a16:creationId xmlns:a16="http://schemas.microsoft.com/office/drawing/2014/main" id="{7A2D4BF0-43A8-B2F9-3593-A21C30EBAB48}"/>
              </a:ext>
            </a:extLst>
          </p:cNvPr>
          <p:cNvSpPr txBox="1">
            <a:spLocks/>
          </p:cNvSpPr>
          <p:nvPr/>
        </p:nvSpPr>
        <p:spPr bwMode="auto">
          <a:xfrm>
            <a:off x="1428698" y="260648"/>
            <a:ext cx="6671693" cy="7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GB" sz="4800" dirty="0" err="1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Ruumiline</a:t>
            </a:r>
            <a:r>
              <a:rPr lang="en-GB" sz="4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sz="4800" dirty="0" err="1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planeerimine</a:t>
            </a:r>
            <a:endParaRPr lang="et-EE" altLang="et-EE" sz="2400" dirty="0">
              <a:solidFill>
                <a:schemeClr val="bg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70B0D474-93F9-9D58-BE9E-DB0F35E9170E}"/>
              </a:ext>
            </a:extLst>
          </p:cNvPr>
          <p:cNvSpPr txBox="1">
            <a:spLocks/>
          </p:cNvSpPr>
          <p:nvPr/>
        </p:nvSpPr>
        <p:spPr bwMode="auto">
          <a:xfrm>
            <a:off x="871259" y="1196752"/>
            <a:ext cx="7920880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On suures osas kahjuks ebaõnnestunud: </a:t>
            </a:r>
          </a:p>
          <a:p>
            <a:pPr eaLnBrk="1" hangingPunct="1">
              <a:buFontTx/>
              <a:buChar char="-"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lisanduv hoonestus eeldab peres kahe auto olemasolu (enamasti); </a:t>
            </a:r>
          </a:p>
          <a:p>
            <a:pPr eaLnBrk="1" hangingPunct="1">
              <a:buFontTx/>
              <a:buChar char="-"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tihti ei toimu olemasoleva asula laienemist, vaid kerkib nn põlluküla; </a:t>
            </a:r>
          </a:p>
          <a:p>
            <a:pPr eaLnBrk="1" hangingPunct="1">
              <a:buFontTx/>
              <a:buChar char="-"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hoonestus on kavandatud kohtadesse, kuhu seda rajama ei peaks (nt liigniisked alad või siis väärtuslikule põllumaale); </a:t>
            </a:r>
          </a:p>
          <a:p>
            <a:pPr eaLnBrk="1" hangingPunct="1">
              <a:buFontTx/>
              <a:buChar char="-"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suuri detailplaneeringuid on kehtestatud ka kohtadesse, kus puudub ligipääs avalikule teele; </a:t>
            </a:r>
          </a:p>
          <a:p>
            <a:pPr eaLnBrk="1" hangingPunct="1">
              <a:buFontTx/>
              <a:buChar char="-"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ja kõige suurem probleem - elanike arv kasvab KOV jaoks liiga kiiresti.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t-EE" altLang="et-EE" sz="1800" dirty="0">
              <a:solidFill>
                <a:schemeClr val="bg1">
                  <a:lumMod val="50000"/>
                </a:schemeClr>
              </a:solidFill>
              <a:latin typeface="Futura Medium" panose="020B0602020204020303" pitchFamily="34" charset="-79"/>
              <a:ea typeface="+mj-ea"/>
              <a:cs typeface="Futura Medium" panose="020B0602020204020303" pitchFamily="34" charset="-79"/>
            </a:endParaRP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631044D5-FDAB-F0A5-F447-A4AD5D92F223}"/>
              </a:ext>
            </a:extLst>
          </p:cNvPr>
          <p:cNvSpPr txBox="1">
            <a:spLocks/>
          </p:cNvSpPr>
          <p:nvPr/>
        </p:nvSpPr>
        <p:spPr bwMode="auto">
          <a:xfrm>
            <a:off x="877422" y="4036163"/>
            <a:ext cx="648072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Siiski on positiivset ka: </a:t>
            </a:r>
          </a:p>
          <a:p>
            <a:pPr eaLnBrk="1" hangingPunct="1">
              <a:buFontTx/>
              <a:buChar char="-"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suure asula teket „in </a:t>
            </a:r>
            <a:r>
              <a:rPr lang="et-EE" altLang="et-EE" sz="1800" dirty="0" err="1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the</a:t>
            </a: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 </a:t>
            </a:r>
            <a:r>
              <a:rPr lang="et-EE" altLang="et-EE" sz="1800" dirty="0" err="1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middle</a:t>
            </a: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 of </a:t>
            </a:r>
            <a:r>
              <a:rPr lang="et-EE" altLang="et-EE" sz="1800" dirty="0" err="1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nowhere</a:t>
            </a: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“ oleme suutnud vältida; </a:t>
            </a:r>
          </a:p>
          <a:p>
            <a:pPr eaLnBrk="1" hangingPunct="1">
              <a:buFontTx/>
              <a:buChar char="-"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elamualad ja tööstusalad ei ole läbisegi (on küll üksikuid hooneid); </a:t>
            </a:r>
          </a:p>
          <a:p>
            <a:pPr eaLnBrk="1" hangingPunct="1">
              <a:buFontTx/>
              <a:buChar char="-"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aastal 2023 oleme oluliselt targemad kui aastal 2005, aga toona tehtud otsused tekitavad senini probleeme. </a:t>
            </a:r>
          </a:p>
        </p:txBody>
      </p:sp>
    </p:spTree>
    <p:extLst>
      <p:ext uri="{BB962C8B-B14F-4D97-AF65-F5344CB8AC3E}">
        <p14:creationId xmlns:p14="http://schemas.microsoft.com/office/powerpoint/2010/main" val="664249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1">
            <a:extLst>
              <a:ext uri="{FF2B5EF4-FFF2-40B4-BE49-F238E27FC236}">
                <a16:creationId xmlns:a16="http://schemas.microsoft.com/office/drawing/2014/main" id="{46F4B91C-3E28-E93E-F135-73FD7B184B9D}"/>
              </a:ext>
            </a:extLst>
          </p:cNvPr>
          <p:cNvSpPr txBox="1">
            <a:spLocks/>
          </p:cNvSpPr>
          <p:nvPr/>
        </p:nvSpPr>
        <p:spPr bwMode="auto">
          <a:xfrm>
            <a:off x="1495852" y="260648"/>
            <a:ext cx="6671693" cy="7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GB" sz="4800" dirty="0" err="1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Taaskasutus</a:t>
            </a:r>
            <a:endParaRPr lang="et-EE" altLang="et-EE" sz="2400" dirty="0">
              <a:solidFill>
                <a:schemeClr val="bg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5BA27C1-485B-54C5-EA61-E81085E64419}"/>
              </a:ext>
            </a:extLst>
          </p:cNvPr>
          <p:cNvSpPr txBox="1">
            <a:spLocks/>
          </p:cNvSpPr>
          <p:nvPr/>
        </p:nvSpPr>
        <p:spPr bwMode="auto">
          <a:xfrm>
            <a:off x="871259" y="1196752"/>
            <a:ext cx="792088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Char char="-"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Ei saa öelda, et seda üldse ei ole, aga see ei ole kindlasti piisav; </a:t>
            </a:r>
          </a:p>
          <a:p>
            <a:pPr eaLnBrk="1" hangingPunct="1">
              <a:buFontTx/>
              <a:buChar char="-"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Senikaua, kuni liigiti kogumine pole sisuliselt ja vormiliselt lihtne, ei ole suurt edu loota; </a:t>
            </a:r>
          </a:p>
          <a:p>
            <a:pPr eaLnBrk="1" hangingPunct="1">
              <a:buFontTx/>
              <a:buChar char="-"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Avalike pakendikonteinerite mudel tänasel kujul on paras õnnetus; </a:t>
            </a:r>
          </a:p>
          <a:p>
            <a:pPr eaLnBrk="1" hangingPunct="1">
              <a:buFontTx/>
              <a:buChar char="-"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Nn „kollased kotid“ otse kliendi juurest on palju tõhusam; </a:t>
            </a:r>
          </a:p>
          <a:p>
            <a:pPr eaLnBrk="1" hangingPunct="1">
              <a:buFontTx/>
              <a:buChar char="-"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Kiirkompostreid ei saa 99% inimestest käima nii, nagu on eeldatud, neid kasutatakse lõpuks lihtsalt väga kalli </a:t>
            </a:r>
            <a:r>
              <a:rPr lang="et-EE" altLang="et-EE" sz="1800" dirty="0" err="1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biojäätmete</a:t>
            </a: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 kastina; </a:t>
            </a:r>
          </a:p>
          <a:p>
            <a:pPr eaLnBrk="1" hangingPunct="1">
              <a:buFontTx/>
              <a:buChar char="-"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Miks ei ole maksumärke veini- ja kange alkoholi pudelitel?; </a:t>
            </a:r>
          </a:p>
          <a:p>
            <a:pPr eaLnBrk="1" hangingPunct="1">
              <a:buFontTx/>
              <a:buChar char="-"/>
            </a:pPr>
            <a:r>
              <a:rPr lang="et-EE" altLang="et-EE" sz="1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rPr>
              <a:t>Valla avalik ruum on üldiselt puhas, aga see on nõudnud pingutusi ja ka seisukohtade ümber hindamist. </a:t>
            </a:r>
          </a:p>
          <a:p>
            <a:pPr eaLnBrk="1" hangingPunct="1">
              <a:buFontTx/>
              <a:buChar char="-"/>
            </a:pPr>
            <a:endParaRPr lang="et-EE" altLang="et-EE" sz="1800" dirty="0">
              <a:solidFill>
                <a:schemeClr val="bg1">
                  <a:lumMod val="50000"/>
                </a:schemeClr>
              </a:solidFill>
              <a:latin typeface="Futura Medium" panose="020B0602020204020303" pitchFamily="34" charset="-79"/>
              <a:ea typeface="+mj-ea"/>
              <a:cs typeface="Futura Medium" panose="020B0602020204020303" pitchFamily="34" charset="-79"/>
            </a:endParaRPr>
          </a:p>
          <a:p>
            <a:pPr eaLnBrk="1" hangingPunct="1">
              <a:buFontTx/>
              <a:buChar char="-"/>
            </a:pPr>
            <a:endParaRPr lang="et-EE" altLang="et-EE" sz="1800" dirty="0">
              <a:solidFill>
                <a:schemeClr val="bg1">
                  <a:lumMod val="50000"/>
                </a:schemeClr>
              </a:solidFill>
              <a:latin typeface="Futura Medium" panose="020B0602020204020303" pitchFamily="34" charset="-79"/>
              <a:ea typeface="+mj-ea"/>
              <a:cs typeface="Futura Medium" panose="020B0602020204020303" pitchFamily="34" charset="-79"/>
            </a:endParaRPr>
          </a:p>
          <a:p>
            <a:pPr eaLnBrk="1" hangingPunct="1">
              <a:buFontTx/>
              <a:buChar char="-"/>
            </a:pPr>
            <a:endParaRPr lang="et-EE" altLang="et-EE" sz="1800" dirty="0">
              <a:solidFill>
                <a:schemeClr val="bg1">
                  <a:lumMod val="50000"/>
                </a:schemeClr>
              </a:solidFill>
              <a:latin typeface="Futura Medium" panose="020B0602020204020303" pitchFamily="34" charset="-79"/>
              <a:ea typeface="+mj-ea"/>
              <a:cs typeface="Futura Medium" panose="020B0602020204020303" pitchFamily="34" charset="-79"/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t-EE" altLang="et-EE" sz="1800" dirty="0">
              <a:solidFill>
                <a:schemeClr val="bg1">
                  <a:lumMod val="50000"/>
                </a:schemeClr>
              </a:solidFill>
              <a:latin typeface="Futura Medium" panose="020B0602020204020303" pitchFamily="34" charset="-79"/>
              <a:ea typeface="+mj-ea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08046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4EEA8-7568-F21C-705E-12E657733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t-EE" sz="4800" dirty="0" err="1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Loogika</a:t>
            </a:r>
            <a:r>
              <a:rPr lang="en-GB" altLang="et-EE" sz="4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altLang="et-EE" sz="4800" dirty="0" err="1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meistriklass</a:t>
            </a:r>
            <a:r>
              <a:rPr lang="en-GB" altLang="et-EE" sz="4800" dirty="0">
                <a:solidFill>
                  <a:schemeClr val="bg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EE" sz="4800" dirty="0">
                <a:effectLst/>
              </a:rPr>
              <a:t>🤦‍♂️</a:t>
            </a:r>
            <a:endParaRPr lang="et-EE" altLang="et-EE" sz="4800" dirty="0">
              <a:solidFill>
                <a:schemeClr val="bg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5" name="Picture 4" descr="A blue trash can on wheels&#10;&#10;Description automatically generated">
            <a:extLst>
              <a:ext uri="{FF2B5EF4-FFF2-40B4-BE49-F238E27FC236}">
                <a16:creationId xmlns:a16="http://schemas.microsoft.com/office/drawing/2014/main" id="{EDB7F602-7EC7-E3DF-3151-8D8127115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053" y="1447044"/>
            <a:ext cx="4410747" cy="3312368"/>
          </a:xfrm>
          <a:prstGeom prst="rect">
            <a:avLst/>
          </a:prstGeom>
        </p:spPr>
      </p:pic>
      <p:pic>
        <p:nvPicPr>
          <p:cNvPr id="7" name="Picture 6" descr="A group of garbage cans in the snow&#10;&#10;Description automatically generated">
            <a:extLst>
              <a:ext uri="{FF2B5EF4-FFF2-40B4-BE49-F238E27FC236}">
                <a16:creationId xmlns:a16="http://schemas.microsoft.com/office/drawing/2014/main" id="{20F09699-C64D-597B-F01D-CF6DB7C0CC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1" y="3068960"/>
            <a:ext cx="4032448" cy="3024336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03B9D81-883A-EB2B-6DA0-B7F614B2A617}"/>
              </a:ext>
            </a:extLst>
          </p:cNvPr>
          <p:cNvCxnSpPr>
            <a:cxnSpLocks/>
          </p:cNvCxnSpPr>
          <p:nvPr/>
        </p:nvCxnSpPr>
        <p:spPr>
          <a:xfrm>
            <a:off x="1547664" y="2132856"/>
            <a:ext cx="864096" cy="20882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CCFAB27-84CA-FD3F-3578-BBB27371B0D9}"/>
              </a:ext>
            </a:extLst>
          </p:cNvPr>
          <p:cNvCxnSpPr>
            <a:cxnSpLocks/>
          </p:cNvCxnSpPr>
          <p:nvPr/>
        </p:nvCxnSpPr>
        <p:spPr>
          <a:xfrm flipV="1">
            <a:off x="6156176" y="2924944"/>
            <a:ext cx="432048" cy="23042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CC53D7A-CBCF-D7E3-8074-D9BA90FD3EB0}"/>
              </a:ext>
            </a:extLst>
          </p:cNvPr>
          <p:cNvSpPr txBox="1"/>
          <p:nvPr/>
        </p:nvSpPr>
        <p:spPr>
          <a:xfrm>
            <a:off x="1259632" y="1772816"/>
            <a:ext cx="1989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</a:t>
            </a:r>
            <a:r>
              <a:rPr lang="en-EE" dirty="0"/>
              <a:t>õib panna ajalehti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259ACC-6D6A-C4F3-76CC-6432A5F79EA3}"/>
              </a:ext>
            </a:extLst>
          </p:cNvPr>
          <p:cNvSpPr txBox="1"/>
          <p:nvPr/>
        </p:nvSpPr>
        <p:spPr>
          <a:xfrm>
            <a:off x="5161640" y="5410956"/>
            <a:ext cx="2118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või</a:t>
            </a:r>
            <a:r>
              <a:rPr lang="en-EE" dirty="0"/>
              <a:t> panna ajalehti</a:t>
            </a:r>
          </a:p>
        </p:txBody>
      </p:sp>
    </p:spTree>
    <p:extLst>
      <p:ext uri="{BB962C8B-B14F-4D97-AF65-F5344CB8AC3E}">
        <p14:creationId xmlns:p14="http://schemas.microsoft.com/office/powerpoint/2010/main" val="915360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436174B-A68B-CE2F-AFC8-B292BA222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EE" sz="4800" dirty="0">
                <a:effectLst/>
              </a:rPr>
              <a:t>🤔 🙄 🤯</a:t>
            </a:r>
            <a:endParaRPr lang="et-EE" altLang="et-EE" sz="4800" dirty="0">
              <a:solidFill>
                <a:schemeClr val="bg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6" name="Picture 5" descr="A newspaper with a newspaper and a newspaper&#10;&#10;Description automatically generated with medium confidence">
            <a:extLst>
              <a:ext uri="{FF2B5EF4-FFF2-40B4-BE49-F238E27FC236}">
                <a16:creationId xmlns:a16="http://schemas.microsoft.com/office/drawing/2014/main" id="{97A9064B-1F78-006D-A434-DEDDD7CFE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17638"/>
            <a:ext cx="3327834" cy="4437112"/>
          </a:xfrm>
          <a:prstGeom prst="rect">
            <a:avLst/>
          </a:prstGeom>
        </p:spPr>
      </p:pic>
      <p:pic>
        <p:nvPicPr>
          <p:cNvPr id="8" name="Picture 7" descr="A newspaper with text and images of plastic bottles and plastic spoons&#10;&#10;Description automatically generated">
            <a:extLst>
              <a:ext uri="{FF2B5EF4-FFF2-40B4-BE49-F238E27FC236}">
                <a16:creationId xmlns:a16="http://schemas.microsoft.com/office/drawing/2014/main" id="{C77817CF-F27D-A504-3782-1A8A80B3A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426" y="1417638"/>
            <a:ext cx="3327834" cy="4437112"/>
          </a:xfrm>
          <a:prstGeom prst="rect">
            <a:avLst/>
          </a:prstGeom>
        </p:spPr>
      </p:pic>
      <p:pic>
        <p:nvPicPr>
          <p:cNvPr id="10" name="Picture 9" descr="A close up of a package&#10;&#10;Description automatically generated">
            <a:extLst>
              <a:ext uri="{FF2B5EF4-FFF2-40B4-BE49-F238E27FC236}">
                <a16:creationId xmlns:a16="http://schemas.microsoft.com/office/drawing/2014/main" id="{D7F9D251-9533-5B3C-37BF-64F35EE4CF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774279"/>
            <a:ext cx="1713393" cy="12867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58F1013-F0B5-2399-0A30-EC506D16DC69}"/>
              </a:ext>
            </a:extLst>
          </p:cNvPr>
          <p:cNvSpPr txBox="1"/>
          <p:nvPr/>
        </p:nvSpPr>
        <p:spPr>
          <a:xfrm>
            <a:off x="899592" y="5949280"/>
            <a:ext cx="18359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E" sz="1200" dirty="0"/>
              <a:t>Maalehe lisa “Targu talita”</a:t>
            </a:r>
          </a:p>
        </p:txBody>
      </p:sp>
    </p:spTree>
    <p:extLst>
      <p:ext uri="{BB962C8B-B14F-4D97-AF65-F5344CB8AC3E}">
        <p14:creationId xmlns:p14="http://schemas.microsoft.com/office/powerpoint/2010/main" val="2645626930"/>
      </p:ext>
    </p:extLst>
  </p:cSld>
  <p:clrMapOvr>
    <a:masterClrMapping/>
  </p:clrMapOvr>
</p:sld>
</file>

<file path=ppt/theme/theme1.xml><?xml version="1.0" encoding="utf-8"?>
<a:theme xmlns:a="http://schemas.openxmlformats.org/drawingml/2006/main" name="Tarkvarakomplekti Office kujund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845</TotalTime>
  <Words>458</Words>
  <Application>Microsoft Macintosh PowerPoint</Application>
  <PresentationFormat>On-screen Show (4:3)</PresentationFormat>
  <Paragraphs>47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Futura Medium</vt:lpstr>
      <vt:lpstr>Times New Roman</vt:lpstr>
      <vt:lpstr>Tarkvarakomplekti Office kujundus</vt:lpstr>
      <vt:lpstr>Rohepööre – ideed ja tegelikkus  Aimur Liiva, Kiili vallavanem</vt:lpstr>
      <vt:lpstr>PowerPoint Presentation</vt:lpstr>
      <vt:lpstr>PowerPoint Presentation</vt:lpstr>
      <vt:lpstr>PowerPoint Presentation</vt:lpstr>
      <vt:lpstr>PowerPoint Presentation</vt:lpstr>
      <vt:lpstr>Loogika meistriklass 🤦‍♂️</vt:lpstr>
      <vt:lpstr>🤔 🙄 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Aimur Liiva</dc:creator>
  <cp:lastModifiedBy>Aimur Liiva</cp:lastModifiedBy>
  <cp:revision>103</cp:revision>
  <dcterms:created xsi:type="dcterms:W3CDTF">2013-02-07T17:45:18Z</dcterms:created>
  <dcterms:modified xsi:type="dcterms:W3CDTF">2023-08-14T13:27:17Z</dcterms:modified>
</cp:coreProperties>
</file>