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2" r:id="rId2"/>
  </p:sldMasterIdLst>
  <p:notesMasterIdLst>
    <p:notesMasterId r:id="rId18"/>
  </p:notesMasterIdLst>
  <p:sldIdLst>
    <p:sldId id="256" r:id="rId3"/>
    <p:sldId id="340" r:id="rId4"/>
    <p:sldId id="402" r:id="rId5"/>
    <p:sldId id="894" r:id="rId6"/>
    <p:sldId id="265" r:id="rId7"/>
    <p:sldId id="895" r:id="rId8"/>
    <p:sldId id="896" r:id="rId9"/>
    <p:sldId id="527" r:id="rId10"/>
    <p:sldId id="885" r:id="rId11"/>
    <p:sldId id="890" r:id="rId12"/>
    <p:sldId id="887" r:id="rId13"/>
    <p:sldId id="897" r:id="rId14"/>
    <p:sldId id="427" r:id="rId15"/>
    <p:sldId id="428" r:id="rId16"/>
    <p:sldId id="267" r:id="rId17"/>
  </p:sldIdLst>
  <p:sldSz cx="12192000" cy="6858000"/>
  <p:notesSz cx="6858000" cy="9144000"/>
  <p:defaultTextStyle>
    <a:defPPr>
      <a:defRPr lang="en-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71B9"/>
    <a:srgbClr val="2A98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48"/>
    <p:restoredTop sz="94674"/>
  </p:normalViewPr>
  <p:slideViewPr>
    <p:cSldViewPr snapToGrid="0" snapToObjects="1">
      <p:cViewPr varScale="1">
        <p:scale>
          <a:sx n="59" d="100"/>
          <a:sy n="59" d="100"/>
        </p:scale>
        <p:origin x="800" y="52"/>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äise kohatäid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t-EE"/>
          </a:p>
        </p:txBody>
      </p:sp>
      <p:sp>
        <p:nvSpPr>
          <p:cNvPr id="3" name="Kuupäeva kohatäid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ED7B40-A6BD-4E67-AEC3-15801951D96E}" type="datetimeFigureOut">
              <a:rPr lang="et-EE" smtClean="0"/>
              <a:t>23.05.2023</a:t>
            </a:fld>
            <a:endParaRPr lang="et-EE"/>
          </a:p>
        </p:txBody>
      </p:sp>
      <p:sp>
        <p:nvSpPr>
          <p:cNvPr id="4" name="Slaidi pildi kohatä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t-EE"/>
          </a:p>
        </p:txBody>
      </p:sp>
      <p:sp>
        <p:nvSpPr>
          <p:cNvPr id="5" name="Märkmete kohatäid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6" name="Jaluse kohatäid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t-EE"/>
          </a:p>
        </p:txBody>
      </p:sp>
      <p:sp>
        <p:nvSpPr>
          <p:cNvPr id="7" name="Slaidinumbri kohatä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E7C13A-BE47-4CFF-8C04-1A2DFD874255}" type="slidenum">
              <a:rPr lang="et-EE" smtClean="0"/>
              <a:t>‹#›</a:t>
            </a:fld>
            <a:endParaRPr lang="et-EE"/>
          </a:p>
        </p:txBody>
      </p:sp>
    </p:spTree>
    <p:extLst>
      <p:ext uri="{BB962C8B-B14F-4D97-AF65-F5344CB8AC3E}">
        <p14:creationId xmlns:p14="http://schemas.microsoft.com/office/powerpoint/2010/main" val="16102079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dirty="0"/>
              <a:t>Ida-Virumaa rahvaarvu drastiline muutus 1990-2020 ja prognoos 2030, kus elanike arv langes 221 807-lt 115 000-ni, esitab meile suured väljakutsed. Siin on mõned võimalikud lahendused toimetulekuks:</a:t>
            </a:r>
          </a:p>
          <a:p>
            <a:endParaRPr lang="et-EE" dirty="0"/>
          </a:p>
          <a:p>
            <a:r>
              <a:rPr lang="et-EE" dirty="0"/>
              <a:t>Majanduslik mitmekesistamine: Toetada uute tööstusharude ja ettevõtete teket, mis aitavad luua töökohti ja majanduslikku stabiilsust. Investeerida innovatsiooni, tehnoloogia ja uute ärivaldkondade arengusse.</a:t>
            </a:r>
          </a:p>
          <a:p>
            <a:endParaRPr lang="et-EE" dirty="0"/>
          </a:p>
          <a:p>
            <a:r>
              <a:rPr lang="et-EE" dirty="0"/>
              <a:t>Hariduse ja koolituse täiustamine: Pakkuda kvaliteetset haridust ja koolitust, mis vastab tööturu nõudmistele. Edendada elukestvat õpet ja kohandada õppekavasid vastavalt tulevastele vajadustele.</a:t>
            </a:r>
          </a:p>
          <a:p>
            <a:endParaRPr lang="et-EE" dirty="0"/>
          </a:p>
          <a:p>
            <a:r>
              <a:rPr lang="et-EE" dirty="0"/>
              <a:t>Sotsiaalsete meetmete rakendamine: Tagada sotsiaalne kaitse ja toetus kogukonna haavatavatele rühmadele, sealhulgas töötutele, noortele, eakatele ja sisserändajatele. Pakkuda vajalikke sotsiaalteenuseid, et tagada inimeste heaolu.</a:t>
            </a:r>
          </a:p>
          <a:p>
            <a:endParaRPr lang="et-EE" dirty="0"/>
          </a:p>
          <a:p>
            <a:r>
              <a:rPr lang="et-EE" dirty="0"/>
              <a:t>Elukvaliteedi parandamine: Arendada ja säilitada kvaliteetseid elukeskkondi, sealhulgas infrastruktuuri, elamispindu, tervishoiuteenuseid, kultuurilisi ja spordirajatisi. Edendada kohalikku identiteeti ja kogukonna kaasatust.</a:t>
            </a:r>
          </a:p>
          <a:p>
            <a:endParaRPr lang="et-EE" dirty="0"/>
          </a:p>
          <a:p>
            <a:r>
              <a:rPr lang="et-EE" dirty="0"/>
              <a:t>Koostöö ja partnerlus: Tugevdada koostööd kohalike omavalitsuste, ettevõtjate, haridusasutuste, kodanikuühenduste ja teiste sidusrühmadega. Ühise jõupingutusega saab leida ja ellu viia tõhusaid lahendusi.</a:t>
            </a:r>
          </a:p>
          <a:p>
            <a:endParaRPr lang="et-EE" dirty="0"/>
          </a:p>
          <a:p>
            <a:r>
              <a:rPr lang="et-EE" dirty="0"/>
              <a:t>Need on vaid mõned võimalikud lahendused Ida-Virumaa rahvaarvu vähenemisega seotud väljakutsetega toimetulekuks. Oluline on pidevalt jälgida olukorda, kohandada strateegiaid vastavalt vajadustele ning luua tugev ja jätkusuutlik alus piirkonna arenguks.</a:t>
            </a:r>
          </a:p>
        </p:txBody>
      </p:sp>
      <p:sp>
        <p:nvSpPr>
          <p:cNvPr id="4" name="Slaidinumbri kohatäide 3"/>
          <p:cNvSpPr>
            <a:spLocks noGrp="1"/>
          </p:cNvSpPr>
          <p:nvPr>
            <p:ph type="sldNum" sz="quarter" idx="5"/>
          </p:nvPr>
        </p:nvSpPr>
        <p:spPr/>
        <p:txBody>
          <a:bodyPr/>
          <a:lstStyle/>
          <a:p>
            <a:fld id="{B4E7C13A-BE47-4CFF-8C04-1A2DFD874255}" type="slidenum">
              <a:rPr lang="et-EE" smtClean="0"/>
              <a:t>2</a:t>
            </a:fld>
            <a:endParaRPr lang="et-EE"/>
          </a:p>
        </p:txBody>
      </p:sp>
    </p:spTree>
    <p:extLst>
      <p:ext uri="{BB962C8B-B14F-4D97-AF65-F5344CB8AC3E}">
        <p14:creationId xmlns:p14="http://schemas.microsoft.com/office/powerpoint/2010/main" val="3065443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fld id="{B4E7C13A-BE47-4CFF-8C04-1A2DFD874255}" type="slidenum">
              <a:rPr lang="et-EE" smtClean="0"/>
              <a:t>11</a:t>
            </a:fld>
            <a:endParaRPr lang="et-EE"/>
          </a:p>
        </p:txBody>
      </p:sp>
    </p:spTree>
    <p:extLst>
      <p:ext uri="{BB962C8B-B14F-4D97-AF65-F5344CB8AC3E}">
        <p14:creationId xmlns:p14="http://schemas.microsoft.com/office/powerpoint/2010/main" val="2696257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fld id="{B4E7C13A-BE47-4CFF-8C04-1A2DFD874255}" type="slidenum">
              <a:rPr lang="et-EE" smtClean="0"/>
              <a:t>12</a:t>
            </a:fld>
            <a:endParaRPr lang="et-EE"/>
          </a:p>
        </p:txBody>
      </p:sp>
    </p:spTree>
    <p:extLst>
      <p:ext uri="{BB962C8B-B14F-4D97-AF65-F5344CB8AC3E}">
        <p14:creationId xmlns:p14="http://schemas.microsoft.com/office/powerpoint/2010/main" val="35071039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Esislaid - sinine">
    <p:bg>
      <p:bgPr>
        <a:gradFill>
          <a:gsLst>
            <a:gs pos="0">
              <a:srgbClr val="2C71B9"/>
            </a:gs>
            <a:gs pos="99000">
              <a:srgbClr val="2A98D4"/>
            </a:gs>
          </a:gsLst>
          <a:lin ang="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B2732-B55D-4645-B726-901F022CA7F7}"/>
              </a:ext>
            </a:extLst>
          </p:cNvPr>
          <p:cNvSpPr>
            <a:spLocks noGrp="1"/>
          </p:cNvSpPr>
          <p:nvPr>
            <p:ph type="ctrTitle"/>
          </p:nvPr>
        </p:nvSpPr>
        <p:spPr>
          <a:xfrm>
            <a:off x="992659" y="1394211"/>
            <a:ext cx="9144000" cy="2387600"/>
          </a:xfrm>
        </p:spPr>
        <p:txBody>
          <a:bodyPr anchor="b"/>
          <a:lstStyle>
            <a:lvl1pPr algn="l">
              <a:defRPr sz="6000">
                <a:solidFill>
                  <a:schemeClr val="bg1"/>
                </a:solidFill>
              </a:defRPr>
            </a:lvl1pPr>
          </a:lstStyle>
          <a:p>
            <a:r>
              <a:rPr lang="en-GB"/>
              <a:t>Click to edit Master title style</a:t>
            </a:r>
            <a:endParaRPr lang="en-EE"/>
          </a:p>
        </p:txBody>
      </p:sp>
      <p:sp>
        <p:nvSpPr>
          <p:cNvPr id="3" name="Subtitle 2">
            <a:extLst>
              <a:ext uri="{FF2B5EF4-FFF2-40B4-BE49-F238E27FC236}">
                <a16:creationId xmlns:a16="http://schemas.microsoft.com/office/drawing/2014/main" id="{D4650E77-06DB-6644-9D52-426B5C9CFFE0}"/>
              </a:ext>
            </a:extLst>
          </p:cNvPr>
          <p:cNvSpPr>
            <a:spLocks noGrp="1"/>
          </p:cNvSpPr>
          <p:nvPr>
            <p:ph type="subTitle" idx="1"/>
          </p:nvPr>
        </p:nvSpPr>
        <p:spPr>
          <a:xfrm>
            <a:off x="992659" y="3873886"/>
            <a:ext cx="91440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EE" dirty="0"/>
          </a:p>
        </p:txBody>
      </p:sp>
      <p:pic>
        <p:nvPicPr>
          <p:cNvPr id="8" name="Graphic 7">
            <a:extLst>
              <a:ext uri="{FF2B5EF4-FFF2-40B4-BE49-F238E27FC236}">
                <a16:creationId xmlns:a16="http://schemas.microsoft.com/office/drawing/2014/main" id="{6AA309F9-DA99-F14D-9839-90625040873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458097" y="760337"/>
            <a:ext cx="10733903" cy="6097663"/>
          </a:xfrm>
          <a:prstGeom prst="rect">
            <a:avLst/>
          </a:prstGeom>
        </p:spPr>
      </p:pic>
      <p:sp>
        <p:nvSpPr>
          <p:cNvPr id="9" name="Subtitle 2">
            <a:extLst>
              <a:ext uri="{FF2B5EF4-FFF2-40B4-BE49-F238E27FC236}">
                <a16:creationId xmlns:a16="http://schemas.microsoft.com/office/drawing/2014/main" id="{5C5F458E-B19E-6844-BD2E-35F3707F1A7D}"/>
              </a:ext>
            </a:extLst>
          </p:cNvPr>
          <p:cNvSpPr txBox="1">
            <a:spLocks/>
          </p:cNvSpPr>
          <p:nvPr userDrawn="1"/>
        </p:nvSpPr>
        <p:spPr>
          <a:xfrm>
            <a:off x="10441459" y="6425515"/>
            <a:ext cx="1635210" cy="42630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Aino" panose="020006030405040202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ino" panose="020006030405040202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ino" panose="020006030405040202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ino" panose="020006030405040202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ino" panose="02000603040504020204"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GB" sz="1800" dirty="0"/>
              <a:t>ivol.ee</a:t>
            </a:r>
            <a:endParaRPr lang="en-EE" sz="1800" dirty="0"/>
          </a:p>
        </p:txBody>
      </p:sp>
    </p:spTree>
    <p:extLst>
      <p:ext uri="{BB962C8B-B14F-4D97-AF65-F5344CB8AC3E}">
        <p14:creationId xmlns:p14="http://schemas.microsoft.com/office/powerpoint/2010/main" val="3939157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Esislaid - valg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B2732-B55D-4645-B726-901F022CA7F7}"/>
              </a:ext>
            </a:extLst>
          </p:cNvPr>
          <p:cNvSpPr>
            <a:spLocks noGrp="1"/>
          </p:cNvSpPr>
          <p:nvPr>
            <p:ph type="ctrTitle"/>
          </p:nvPr>
        </p:nvSpPr>
        <p:spPr>
          <a:xfrm>
            <a:off x="992659" y="1394211"/>
            <a:ext cx="9144000" cy="2387600"/>
          </a:xfrm>
        </p:spPr>
        <p:txBody>
          <a:bodyPr anchor="b"/>
          <a:lstStyle>
            <a:lvl1pPr algn="l">
              <a:defRPr sz="6000">
                <a:solidFill>
                  <a:srgbClr val="2C71B9"/>
                </a:solidFill>
              </a:defRPr>
            </a:lvl1pPr>
          </a:lstStyle>
          <a:p>
            <a:r>
              <a:rPr lang="en-GB"/>
              <a:t>Click to edit Master title style</a:t>
            </a:r>
            <a:endParaRPr lang="en-EE"/>
          </a:p>
        </p:txBody>
      </p:sp>
      <p:sp>
        <p:nvSpPr>
          <p:cNvPr id="3" name="Subtitle 2">
            <a:extLst>
              <a:ext uri="{FF2B5EF4-FFF2-40B4-BE49-F238E27FC236}">
                <a16:creationId xmlns:a16="http://schemas.microsoft.com/office/drawing/2014/main" id="{D4650E77-06DB-6644-9D52-426B5C9CFFE0}"/>
              </a:ext>
            </a:extLst>
          </p:cNvPr>
          <p:cNvSpPr>
            <a:spLocks noGrp="1"/>
          </p:cNvSpPr>
          <p:nvPr>
            <p:ph type="subTitle" idx="1"/>
          </p:nvPr>
        </p:nvSpPr>
        <p:spPr>
          <a:xfrm>
            <a:off x="992659" y="3873886"/>
            <a:ext cx="9144000" cy="1655762"/>
          </a:xfrm>
        </p:spPr>
        <p:txBody>
          <a:bodyPr/>
          <a:lstStyle>
            <a:lvl1pPr marL="0" indent="0" algn="l">
              <a:buNone/>
              <a:defRPr sz="2400">
                <a:solidFill>
                  <a:srgbClr val="2C71B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EE" dirty="0"/>
          </a:p>
        </p:txBody>
      </p:sp>
      <p:pic>
        <p:nvPicPr>
          <p:cNvPr id="8" name="Graphic 7">
            <a:extLst>
              <a:ext uri="{FF2B5EF4-FFF2-40B4-BE49-F238E27FC236}">
                <a16:creationId xmlns:a16="http://schemas.microsoft.com/office/drawing/2014/main" id="{6AA309F9-DA99-F14D-9839-90625040873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458097" y="760337"/>
            <a:ext cx="10733903" cy="6097663"/>
          </a:xfrm>
          <a:prstGeom prst="rect">
            <a:avLst/>
          </a:prstGeom>
        </p:spPr>
      </p:pic>
      <p:sp>
        <p:nvSpPr>
          <p:cNvPr id="9" name="Subtitle 2">
            <a:extLst>
              <a:ext uri="{FF2B5EF4-FFF2-40B4-BE49-F238E27FC236}">
                <a16:creationId xmlns:a16="http://schemas.microsoft.com/office/drawing/2014/main" id="{5C5F458E-B19E-6844-BD2E-35F3707F1A7D}"/>
              </a:ext>
            </a:extLst>
          </p:cNvPr>
          <p:cNvSpPr txBox="1">
            <a:spLocks/>
          </p:cNvSpPr>
          <p:nvPr userDrawn="1"/>
        </p:nvSpPr>
        <p:spPr>
          <a:xfrm>
            <a:off x="10441459" y="6425515"/>
            <a:ext cx="1635210" cy="42630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Aino" panose="020006030405040202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ino" panose="020006030405040202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ino" panose="020006030405040202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ino" panose="020006030405040202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ino" panose="02000603040504020204"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GB" sz="1800" dirty="0">
                <a:solidFill>
                  <a:srgbClr val="2C71B9"/>
                </a:solidFill>
              </a:rPr>
              <a:t>ivol.ee</a:t>
            </a:r>
            <a:endParaRPr lang="en-EE" sz="1800" dirty="0">
              <a:solidFill>
                <a:srgbClr val="2C71B9"/>
              </a:solidFill>
            </a:endParaRPr>
          </a:p>
        </p:txBody>
      </p:sp>
    </p:spTree>
    <p:extLst>
      <p:ext uri="{BB962C8B-B14F-4D97-AF65-F5344CB8AC3E}">
        <p14:creationId xmlns:p14="http://schemas.microsoft.com/office/powerpoint/2010/main" val="180761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Sisuslai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B2732-B55D-4645-B726-901F022CA7F7}"/>
              </a:ext>
            </a:extLst>
          </p:cNvPr>
          <p:cNvSpPr>
            <a:spLocks noGrp="1"/>
          </p:cNvSpPr>
          <p:nvPr>
            <p:ph type="ctrTitle"/>
          </p:nvPr>
        </p:nvSpPr>
        <p:spPr>
          <a:xfrm>
            <a:off x="992659" y="1394211"/>
            <a:ext cx="9144000" cy="2387600"/>
          </a:xfrm>
        </p:spPr>
        <p:txBody>
          <a:bodyPr anchor="b"/>
          <a:lstStyle>
            <a:lvl1pPr algn="l">
              <a:defRPr sz="6000">
                <a:solidFill>
                  <a:srgbClr val="2C71B9"/>
                </a:solidFill>
              </a:defRPr>
            </a:lvl1pPr>
          </a:lstStyle>
          <a:p>
            <a:r>
              <a:rPr lang="en-GB"/>
              <a:t>Click to edit Master title style</a:t>
            </a:r>
            <a:endParaRPr lang="en-EE"/>
          </a:p>
        </p:txBody>
      </p:sp>
      <p:sp>
        <p:nvSpPr>
          <p:cNvPr id="3" name="Subtitle 2">
            <a:extLst>
              <a:ext uri="{FF2B5EF4-FFF2-40B4-BE49-F238E27FC236}">
                <a16:creationId xmlns:a16="http://schemas.microsoft.com/office/drawing/2014/main" id="{D4650E77-06DB-6644-9D52-426B5C9CFFE0}"/>
              </a:ext>
            </a:extLst>
          </p:cNvPr>
          <p:cNvSpPr>
            <a:spLocks noGrp="1"/>
          </p:cNvSpPr>
          <p:nvPr>
            <p:ph type="subTitle" idx="1"/>
          </p:nvPr>
        </p:nvSpPr>
        <p:spPr>
          <a:xfrm>
            <a:off x="992659" y="3873886"/>
            <a:ext cx="9144000" cy="1655762"/>
          </a:xfrm>
        </p:spPr>
        <p:txBody>
          <a:bodyPr/>
          <a:lstStyle>
            <a:lvl1pPr marL="0" indent="0" algn="l">
              <a:buNone/>
              <a:defRPr sz="2400">
                <a:solidFill>
                  <a:srgbClr val="2C71B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EE" dirty="0"/>
          </a:p>
        </p:txBody>
      </p:sp>
      <p:sp>
        <p:nvSpPr>
          <p:cNvPr id="9" name="Subtitle 2">
            <a:extLst>
              <a:ext uri="{FF2B5EF4-FFF2-40B4-BE49-F238E27FC236}">
                <a16:creationId xmlns:a16="http://schemas.microsoft.com/office/drawing/2014/main" id="{5C5F458E-B19E-6844-BD2E-35F3707F1A7D}"/>
              </a:ext>
            </a:extLst>
          </p:cNvPr>
          <p:cNvSpPr txBox="1">
            <a:spLocks/>
          </p:cNvSpPr>
          <p:nvPr userDrawn="1"/>
        </p:nvSpPr>
        <p:spPr>
          <a:xfrm>
            <a:off x="10441459" y="6425515"/>
            <a:ext cx="1635210" cy="42630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Aino" panose="020006030405040202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ino" panose="020006030405040202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ino" panose="020006030405040202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ino" panose="020006030405040202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ino" panose="02000603040504020204"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GB" sz="1800" dirty="0">
                <a:solidFill>
                  <a:srgbClr val="2C71B9"/>
                </a:solidFill>
              </a:rPr>
              <a:t>ivol.ee</a:t>
            </a:r>
            <a:endParaRPr lang="en-EE" sz="1800" dirty="0">
              <a:solidFill>
                <a:srgbClr val="2C71B9"/>
              </a:solidFill>
            </a:endParaRPr>
          </a:p>
        </p:txBody>
      </p:sp>
    </p:spTree>
    <p:extLst>
      <p:ext uri="{BB962C8B-B14F-4D97-AF65-F5344CB8AC3E}">
        <p14:creationId xmlns:p14="http://schemas.microsoft.com/office/powerpoint/2010/main" val="2371462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837881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itel">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9034" y="-36390"/>
            <a:ext cx="12380332" cy="6927596"/>
          </a:xfrm>
          <a:prstGeom prst="rect">
            <a:avLst/>
          </a:prstGeom>
        </p:spPr>
      </p:pic>
      <p:sp>
        <p:nvSpPr>
          <p:cNvPr id="2" name="Title 1"/>
          <p:cNvSpPr>
            <a:spLocks noGrp="1"/>
          </p:cNvSpPr>
          <p:nvPr>
            <p:ph type="ctrTitle" hasCustomPrompt="1"/>
          </p:nvPr>
        </p:nvSpPr>
        <p:spPr>
          <a:xfrm>
            <a:off x="914400" y="2130426"/>
            <a:ext cx="10363200" cy="1470025"/>
          </a:xfrm>
        </p:spPr>
        <p:txBody>
          <a:bodyPr anchor="b">
            <a:normAutofit/>
          </a:bodyPr>
          <a:lstStyle>
            <a:lvl1pPr algn="ctr">
              <a:defRPr sz="4267" b="0" baseline="0">
                <a:solidFill>
                  <a:schemeClr val="bg1"/>
                </a:solidFill>
                <a:latin typeface="+mj-lt"/>
                <a:cs typeface="Merriweather Sans Extrabold"/>
              </a:defRPr>
            </a:lvl1pPr>
          </a:lstStyle>
          <a:p>
            <a:r>
              <a:rPr lang="et-EE" dirty="0"/>
              <a:t>PRESENTATION HEADER</a:t>
            </a:r>
            <a:endParaRPr lang="en-US" dirty="0"/>
          </a:p>
        </p:txBody>
      </p:sp>
      <p:sp>
        <p:nvSpPr>
          <p:cNvPr id="3" name="Subtitle 2"/>
          <p:cNvSpPr>
            <a:spLocks noGrp="1"/>
          </p:cNvSpPr>
          <p:nvPr>
            <p:ph type="subTitle" idx="1" hasCustomPrompt="1"/>
          </p:nvPr>
        </p:nvSpPr>
        <p:spPr>
          <a:xfrm>
            <a:off x="1828800" y="3886200"/>
            <a:ext cx="8534400" cy="1752600"/>
          </a:xfrm>
        </p:spPr>
        <p:txBody>
          <a:bodyPr>
            <a:normAutofit/>
          </a:bodyPr>
          <a:lstStyle>
            <a:lvl1pPr marL="0" indent="0" algn="ctr">
              <a:buNone/>
              <a:defRPr sz="2267">
                <a:solidFill>
                  <a:schemeClr val="bg1"/>
                </a:solidFill>
                <a:latin typeface="+mj-lt"/>
                <a:cs typeface="Merriweather Sans Ligh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t-EE" dirty="0"/>
              <a:t>PRESENTATION SUBHEADER</a:t>
            </a:r>
            <a:endParaRPr lang="en-US" dirty="0"/>
          </a:p>
        </p:txBody>
      </p:sp>
      <p:sp>
        <p:nvSpPr>
          <p:cNvPr id="7" name="Date Placeholder 3"/>
          <p:cNvSpPr>
            <a:spLocks noGrp="1"/>
          </p:cNvSpPr>
          <p:nvPr>
            <p:ph type="dt" sz="half" idx="2"/>
          </p:nvPr>
        </p:nvSpPr>
        <p:spPr>
          <a:xfrm>
            <a:off x="4673600" y="6025790"/>
            <a:ext cx="2844800" cy="365125"/>
          </a:xfrm>
          <a:prstGeom prst="rect">
            <a:avLst/>
          </a:prstGeom>
        </p:spPr>
        <p:txBody>
          <a:bodyPr vert="horz" lIns="91440" tIns="45720" rIns="91440" bIns="45720" rtlCol="0" anchor="ctr"/>
          <a:lstStyle>
            <a:lvl1pPr algn="ctr">
              <a:defRPr sz="1600">
                <a:solidFill>
                  <a:srgbClr val="FFFFFF"/>
                </a:solidFill>
              </a:defRPr>
            </a:lvl1pPr>
          </a:lstStyle>
          <a:p>
            <a:fld id="{79796EB9-74BE-D04E-AB72-EE7AE0CB8472}" type="datetime1">
              <a:rPr lang="et-EE" smtClean="0"/>
              <a:t>23.05.2023</a:t>
            </a:fld>
            <a:endParaRPr lang="en-US" dirty="0"/>
          </a:p>
        </p:txBody>
      </p:sp>
      <p:pic>
        <p:nvPicPr>
          <p:cNvPr id="6" name="Picture 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281295" y="539315"/>
            <a:ext cx="1629411" cy="534844"/>
          </a:xfrm>
          <a:prstGeom prst="rect">
            <a:avLst/>
          </a:prstGeom>
        </p:spPr>
      </p:pic>
    </p:spTree>
    <p:extLst>
      <p:ext uri="{BB962C8B-B14F-4D97-AF65-F5344CB8AC3E}">
        <p14:creationId xmlns:p14="http://schemas.microsoft.com/office/powerpoint/2010/main" val="1936969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2_Tiitel">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9034" y="-36390"/>
            <a:ext cx="12380332" cy="6927596"/>
          </a:xfrm>
          <a:prstGeom prst="rect">
            <a:avLst/>
          </a:prstGeom>
        </p:spPr>
      </p:pic>
      <p:sp>
        <p:nvSpPr>
          <p:cNvPr id="2" name="Title 1"/>
          <p:cNvSpPr>
            <a:spLocks noGrp="1"/>
          </p:cNvSpPr>
          <p:nvPr>
            <p:ph type="ctrTitle" hasCustomPrompt="1"/>
          </p:nvPr>
        </p:nvSpPr>
        <p:spPr>
          <a:xfrm>
            <a:off x="914400" y="2130426"/>
            <a:ext cx="10363200" cy="1470025"/>
          </a:xfrm>
        </p:spPr>
        <p:txBody>
          <a:bodyPr anchor="b">
            <a:normAutofit/>
          </a:bodyPr>
          <a:lstStyle>
            <a:lvl1pPr algn="l">
              <a:defRPr sz="4267" b="0" baseline="0">
                <a:solidFill>
                  <a:schemeClr val="bg1"/>
                </a:solidFill>
                <a:latin typeface="+mj-lt"/>
                <a:cs typeface="Merriweather Sans Extrabold"/>
              </a:defRPr>
            </a:lvl1pPr>
          </a:lstStyle>
          <a:p>
            <a:r>
              <a:rPr lang="et-EE" dirty="0"/>
              <a:t>Never mistake motion for action.</a:t>
            </a:r>
            <a:endParaRPr lang="en-US" dirty="0"/>
          </a:p>
        </p:txBody>
      </p:sp>
      <p:sp>
        <p:nvSpPr>
          <p:cNvPr id="3" name="Subtitle 2"/>
          <p:cNvSpPr>
            <a:spLocks noGrp="1"/>
          </p:cNvSpPr>
          <p:nvPr>
            <p:ph type="subTitle" idx="1" hasCustomPrompt="1"/>
          </p:nvPr>
        </p:nvSpPr>
        <p:spPr>
          <a:xfrm>
            <a:off x="914400" y="3886200"/>
            <a:ext cx="10363200" cy="1752600"/>
          </a:xfrm>
        </p:spPr>
        <p:txBody>
          <a:bodyPr>
            <a:normAutofit/>
          </a:bodyPr>
          <a:lstStyle>
            <a:lvl1pPr marL="0" indent="0" algn="l">
              <a:buNone/>
              <a:defRPr sz="2267">
                <a:solidFill>
                  <a:schemeClr val="bg1"/>
                </a:solidFill>
                <a:latin typeface="+mj-lt"/>
                <a:cs typeface="Merriweather Sans Ligh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t-EE" dirty="0"/>
              <a:t>Ernest Hemingway</a:t>
            </a:r>
            <a:endParaRPr lang="en-US" dirty="0"/>
          </a:p>
        </p:txBody>
      </p:sp>
      <p:pic>
        <p:nvPicPr>
          <p:cNvPr id="5" name="Picture 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97912" y="583791"/>
            <a:ext cx="1320371" cy="1167581"/>
          </a:xfrm>
          <a:prstGeom prst="rect">
            <a:avLst/>
          </a:prstGeom>
        </p:spPr>
      </p:pic>
    </p:spTree>
    <p:extLst>
      <p:ext uri="{BB962C8B-B14F-4D97-AF65-F5344CB8AC3E}">
        <p14:creationId xmlns:p14="http://schemas.microsoft.com/office/powerpoint/2010/main" val="3806295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itel">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9034" y="-36390"/>
            <a:ext cx="12380332" cy="6927596"/>
          </a:xfrm>
          <a:prstGeom prst="rect">
            <a:avLst/>
          </a:prstGeom>
        </p:spPr>
      </p:pic>
      <p:pic>
        <p:nvPicPr>
          <p:cNvPr id="5" name="Picture 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61067" y="2968683"/>
            <a:ext cx="7440128" cy="917448"/>
          </a:xfrm>
          <a:prstGeom prst="rect">
            <a:avLst/>
          </a:prstGeom>
        </p:spPr>
      </p:pic>
    </p:spTree>
    <p:extLst>
      <p:ext uri="{BB962C8B-B14F-4D97-AF65-F5344CB8AC3E}">
        <p14:creationId xmlns:p14="http://schemas.microsoft.com/office/powerpoint/2010/main" val="1314406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itel hele">
    <p:bg>
      <p:bgRef idx="1001">
        <a:schemeClr val="bg2"/>
      </p:bgRef>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1980" y="0"/>
            <a:ext cx="12255957" cy="6858000"/>
          </a:xfrm>
          <a:prstGeom prst="rect">
            <a:avLst/>
          </a:prstGeom>
        </p:spPr>
      </p:pic>
      <p:sp>
        <p:nvSpPr>
          <p:cNvPr id="2" name="Title 1"/>
          <p:cNvSpPr>
            <a:spLocks noGrp="1"/>
          </p:cNvSpPr>
          <p:nvPr>
            <p:ph type="ctrTitle" hasCustomPrompt="1"/>
          </p:nvPr>
        </p:nvSpPr>
        <p:spPr>
          <a:xfrm>
            <a:off x="914400" y="2130426"/>
            <a:ext cx="10363200" cy="1470025"/>
          </a:xfrm>
        </p:spPr>
        <p:txBody>
          <a:bodyPr anchor="b">
            <a:normAutofit/>
          </a:bodyPr>
          <a:lstStyle>
            <a:lvl1pPr algn="ctr">
              <a:defRPr sz="4267" b="0" baseline="0">
                <a:solidFill>
                  <a:schemeClr val="tx1"/>
                </a:solidFill>
                <a:latin typeface="+mj-lt"/>
                <a:cs typeface="Merriweather Sans Extrabold"/>
              </a:defRPr>
            </a:lvl1pPr>
          </a:lstStyle>
          <a:p>
            <a:r>
              <a:rPr lang="et-EE" dirty="0"/>
              <a:t>PRESENTATION HEADER</a:t>
            </a:r>
            <a:endParaRPr lang="en-US" dirty="0"/>
          </a:p>
        </p:txBody>
      </p:sp>
      <p:sp>
        <p:nvSpPr>
          <p:cNvPr id="3" name="Subtitle 2"/>
          <p:cNvSpPr>
            <a:spLocks noGrp="1"/>
          </p:cNvSpPr>
          <p:nvPr>
            <p:ph type="subTitle" idx="1" hasCustomPrompt="1"/>
          </p:nvPr>
        </p:nvSpPr>
        <p:spPr>
          <a:xfrm>
            <a:off x="1828800" y="3886200"/>
            <a:ext cx="8534400" cy="1752600"/>
          </a:xfrm>
        </p:spPr>
        <p:txBody>
          <a:bodyPr>
            <a:normAutofit/>
          </a:bodyPr>
          <a:lstStyle>
            <a:lvl1pPr marL="0" indent="0" algn="ctr">
              <a:buNone/>
              <a:defRPr sz="2267">
                <a:solidFill>
                  <a:schemeClr val="tx1"/>
                </a:solidFill>
                <a:latin typeface="+mj-lt"/>
                <a:cs typeface="Merriweather Sans Ligh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t-EE" dirty="0"/>
              <a:t>PRESENTATION SUBHEADER</a:t>
            </a:r>
            <a:endParaRPr lang="en-US" dirty="0"/>
          </a:p>
        </p:txBody>
      </p:sp>
      <p:sp>
        <p:nvSpPr>
          <p:cNvPr id="6" name="Date Placeholder 3"/>
          <p:cNvSpPr>
            <a:spLocks noGrp="1"/>
          </p:cNvSpPr>
          <p:nvPr>
            <p:ph type="dt" sz="half" idx="2"/>
          </p:nvPr>
        </p:nvSpPr>
        <p:spPr>
          <a:xfrm>
            <a:off x="4673600" y="6025790"/>
            <a:ext cx="2844800" cy="365125"/>
          </a:xfrm>
          <a:prstGeom prst="rect">
            <a:avLst/>
          </a:prstGeom>
        </p:spPr>
        <p:txBody>
          <a:bodyPr vert="horz" lIns="91440" tIns="45720" rIns="91440" bIns="45720" rtlCol="0" anchor="ctr"/>
          <a:lstStyle>
            <a:lvl1pPr algn="ctr">
              <a:defRPr sz="1600">
                <a:solidFill>
                  <a:schemeClr val="tx1"/>
                </a:solidFill>
              </a:defRPr>
            </a:lvl1pPr>
          </a:lstStyle>
          <a:p>
            <a:fld id="{3138A320-B3BF-0B48-9C22-A625CFBC39D9}" type="datetime1">
              <a:rPr lang="et-EE" smtClean="0"/>
              <a:pPr/>
              <a:t>23.05.2023</a:t>
            </a:fld>
            <a:endParaRPr lang="en-US" dirty="0"/>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281295" y="539315"/>
            <a:ext cx="1629411" cy="534844"/>
          </a:xfrm>
          <a:prstGeom prst="rect">
            <a:avLst/>
          </a:prstGeom>
        </p:spPr>
      </p:pic>
    </p:spTree>
    <p:extLst>
      <p:ext uri="{BB962C8B-B14F-4D97-AF65-F5344CB8AC3E}">
        <p14:creationId xmlns:p14="http://schemas.microsoft.com/office/powerpoint/2010/main" val="3764208133"/>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itel + loetelu">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1980" y="0"/>
            <a:ext cx="12255957" cy="6858000"/>
          </a:xfrm>
          <a:prstGeom prst="rect">
            <a:avLst/>
          </a:prstGeom>
        </p:spPr>
      </p:pic>
      <p:sp>
        <p:nvSpPr>
          <p:cNvPr id="2" name="Title 1"/>
          <p:cNvSpPr>
            <a:spLocks noGrp="1"/>
          </p:cNvSpPr>
          <p:nvPr>
            <p:ph type="title" hasCustomPrompt="1"/>
          </p:nvPr>
        </p:nvSpPr>
        <p:spPr>
          <a:xfrm>
            <a:off x="609600" y="1403528"/>
            <a:ext cx="10972800" cy="1143000"/>
          </a:xfrm>
        </p:spPr>
        <p:txBody>
          <a:bodyPr anchor="b">
            <a:noAutofit/>
          </a:bodyPr>
          <a:lstStyle>
            <a:lvl1pPr algn="l">
              <a:defRPr sz="6667" baseline="0">
                <a:solidFill>
                  <a:schemeClr val="tx1"/>
                </a:solidFill>
                <a:latin typeface="Roboto Condensed" panose="02000000000000000000" pitchFamily="2" charset="0"/>
                <a:cs typeface="Merriweather Sans Bold"/>
              </a:defRPr>
            </a:lvl1pPr>
          </a:lstStyle>
          <a:p>
            <a:r>
              <a:rPr lang="et-EE" dirty="0"/>
              <a:t>Pealkiri</a:t>
            </a:r>
            <a:endParaRPr lang="en-US" dirty="0"/>
          </a:p>
        </p:txBody>
      </p:sp>
      <p:sp>
        <p:nvSpPr>
          <p:cNvPr id="8" name="Content Placeholder 2"/>
          <p:cNvSpPr>
            <a:spLocks noGrp="1"/>
          </p:cNvSpPr>
          <p:nvPr>
            <p:ph sz="half" idx="13" hasCustomPrompt="1"/>
          </p:nvPr>
        </p:nvSpPr>
        <p:spPr>
          <a:xfrm>
            <a:off x="609600" y="3263515"/>
            <a:ext cx="10972800" cy="2658021"/>
          </a:xfrm>
        </p:spPr>
        <p:txBody>
          <a:bodyPr>
            <a:normAutofit/>
          </a:bodyPr>
          <a:lstStyle>
            <a:lvl1pPr>
              <a:defRPr sz="1600">
                <a:solidFill>
                  <a:schemeClr val="tx1"/>
                </a:solidFill>
                <a:latin typeface="+mj-lt"/>
              </a:defRPr>
            </a:lvl1pPr>
            <a:lvl2pPr>
              <a:defRPr sz="1600">
                <a:solidFill>
                  <a:schemeClr val="tx1"/>
                </a:solidFill>
                <a:latin typeface="+mj-lt"/>
              </a:defRPr>
            </a:lvl2pPr>
            <a:lvl3pPr>
              <a:defRPr sz="1600">
                <a:solidFill>
                  <a:schemeClr val="tx1"/>
                </a:solidFill>
                <a:latin typeface="+mj-lt"/>
              </a:defRPr>
            </a:lvl3pPr>
            <a:lvl4pPr>
              <a:defRPr sz="1600">
                <a:solidFill>
                  <a:schemeClr val="tx1"/>
                </a:solidFill>
                <a:latin typeface="+mj-lt"/>
              </a:defRPr>
            </a:lvl4pPr>
            <a:lvl5pPr>
              <a:defRPr sz="1600">
                <a:solidFill>
                  <a:schemeClr val="tx1"/>
                </a:solidFill>
                <a:latin typeface="+mj-lt"/>
              </a:defRPr>
            </a:lvl5pPr>
            <a:lvl6pPr>
              <a:defRPr sz="2400"/>
            </a:lvl6pPr>
            <a:lvl7pPr>
              <a:defRPr sz="2400"/>
            </a:lvl7pPr>
            <a:lvl8pPr>
              <a:defRPr sz="2400"/>
            </a:lvl8pPr>
            <a:lvl9pPr>
              <a:defRPr sz="2400"/>
            </a:lvl9pPr>
          </a:lstStyle>
          <a:p>
            <a:pPr lvl="0"/>
            <a:r>
              <a:rPr lang="et-EE" dirty="0"/>
              <a:t>Loetelu</a:t>
            </a:r>
          </a:p>
          <a:p>
            <a:pPr lvl="1"/>
            <a:r>
              <a:rPr lang="en-US" dirty="0" err="1"/>
              <a:t>Loetelu</a:t>
            </a:r>
            <a:endParaRPr lang="et-EE" dirty="0"/>
          </a:p>
          <a:p>
            <a:pPr lvl="2"/>
            <a:r>
              <a:rPr lang="en-US" dirty="0" err="1"/>
              <a:t>Loetelu</a:t>
            </a:r>
            <a:endParaRPr lang="et-EE" dirty="0"/>
          </a:p>
          <a:p>
            <a:pPr lvl="3"/>
            <a:r>
              <a:rPr lang="en-US" dirty="0" err="1"/>
              <a:t>Loetelu</a:t>
            </a:r>
            <a:endParaRPr lang="et-EE" dirty="0"/>
          </a:p>
          <a:p>
            <a:pPr lvl="4"/>
            <a:r>
              <a:rPr lang="en-US" dirty="0" err="1"/>
              <a:t>Loetelu</a:t>
            </a:r>
            <a:endParaRPr lang="en-US" dirty="0"/>
          </a:p>
        </p:txBody>
      </p:sp>
      <p:sp>
        <p:nvSpPr>
          <p:cNvPr id="9" name="Slide Number Placeholder 5"/>
          <p:cNvSpPr>
            <a:spLocks noGrp="1"/>
          </p:cNvSpPr>
          <p:nvPr>
            <p:ph type="sldNum" sz="quarter" idx="4"/>
          </p:nvPr>
        </p:nvSpPr>
        <p:spPr>
          <a:xfrm>
            <a:off x="8737600" y="6243458"/>
            <a:ext cx="2844800" cy="365125"/>
          </a:xfrm>
          <a:prstGeom prst="rect">
            <a:avLst/>
          </a:prstGeom>
        </p:spPr>
        <p:txBody>
          <a:bodyPr vert="horz" lIns="91440" tIns="45720" rIns="91440" bIns="45720" rtlCol="0" anchor="ctr"/>
          <a:lstStyle>
            <a:lvl1pPr algn="r">
              <a:defRPr sz="1600">
                <a:solidFill>
                  <a:schemeClr val="tx1"/>
                </a:solidFill>
                <a:latin typeface="+mj-lt"/>
                <a:cs typeface="Merriweather Sans Light"/>
              </a:defRPr>
            </a:lvl1pPr>
          </a:lstStyle>
          <a:p>
            <a:fld id="{7E8712BA-C824-6747-80B5-FDAB061CE3D8}" type="slidenum">
              <a:rPr lang="en-US" smtClean="0"/>
              <a:pPr/>
              <a:t>‹#›</a:t>
            </a:fld>
            <a:endParaRPr lang="en-US" dirty="0"/>
          </a:p>
        </p:txBody>
      </p:sp>
      <p:pic>
        <p:nvPicPr>
          <p:cNvPr id="6" name="Picture 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507643" y="539315"/>
            <a:ext cx="1074757" cy="352783"/>
          </a:xfrm>
          <a:prstGeom prst="rect">
            <a:avLst/>
          </a:prstGeom>
        </p:spPr>
      </p:pic>
    </p:spTree>
    <p:extLst>
      <p:ext uri="{BB962C8B-B14F-4D97-AF65-F5344CB8AC3E}">
        <p14:creationId xmlns:p14="http://schemas.microsoft.com/office/powerpoint/2010/main" val="3643231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itel + 2 loetelu">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1980" y="0"/>
            <a:ext cx="12255957" cy="6858000"/>
          </a:xfrm>
          <a:prstGeom prst="rect">
            <a:avLst/>
          </a:prstGeom>
        </p:spPr>
      </p:pic>
      <p:sp>
        <p:nvSpPr>
          <p:cNvPr id="3" name="Content Placeholder 2"/>
          <p:cNvSpPr>
            <a:spLocks noGrp="1"/>
          </p:cNvSpPr>
          <p:nvPr>
            <p:ph sz="half" idx="1" hasCustomPrompt="1"/>
          </p:nvPr>
        </p:nvSpPr>
        <p:spPr>
          <a:xfrm>
            <a:off x="609600" y="3263515"/>
            <a:ext cx="5384800" cy="2658021"/>
          </a:xfrm>
        </p:spPr>
        <p:txBody>
          <a:bodyPr>
            <a:normAutofit/>
          </a:bodyPr>
          <a:lstStyle>
            <a:lvl1pPr>
              <a:defRPr sz="1467">
                <a:solidFill>
                  <a:schemeClr val="tx1"/>
                </a:solidFill>
                <a:latin typeface="+mj-lt"/>
              </a:defRPr>
            </a:lvl1pPr>
            <a:lvl2pPr>
              <a:defRPr sz="1467">
                <a:solidFill>
                  <a:schemeClr val="tx1"/>
                </a:solidFill>
                <a:latin typeface="+mj-lt"/>
              </a:defRPr>
            </a:lvl2pPr>
            <a:lvl3pPr>
              <a:defRPr sz="1467">
                <a:solidFill>
                  <a:schemeClr val="tx1"/>
                </a:solidFill>
                <a:latin typeface="+mj-lt"/>
              </a:defRPr>
            </a:lvl3pPr>
            <a:lvl4pPr>
              <a:defRPr sz="1467">
                <a:solidFill>
                  <a:schemeClr val="tx1"/>
                </a:solidFill>
                <a:latin typeface="+mj-lt"/>
              </a:defRPr>
            </a:lvl4pPr>
            <a:lvl5pPr>
              <a:defRPr sz="1467">
                <a:solidFill>
                  <a:schemeClr val="tx1"/>
                </a:solidFill>
                <a:latin typeface="+mj-lt"/>
              </a:defRPr>
            </a:lvl5pPr>
            <a:lvl6pPr>
              <a:defRPr sz="2400"/>
            </a:lvl6pPr>
            <a:lvl7pPr>
              <a:defRPr sz="2400"/>
            </a:lvl7pPr>
            <a:lvl8pPr>
              <a:defRPr sz="2400"/>
            </a:lvl8pPr>
            <a:lvl9pPr>
              <a:defRPr sz="2400"/>
            </a:lvl9pPr>
          </a:lstStyle>
          <a:p>
            <a:pPr lvl="0"/>
            <a:r>
              <a:rPr lang="et-EE" dirty="0"/>
              <a:t>Loetelu</a:t>
            </a:r>
          </a:p>
          <a:p>
            <a:pPr lvl="1"/>
            <a:r>
              <a:rPr lang="en-US" dirty="0" err="1"/>
              <a:t>Loetelu</a:t>
            </a:r>
            <a:endParaRPr lang="et-EE" dirty="0"/>
          </a:p>
          <a:p>
            <a:pPr lvl="2"/>
            <a:r>
              <a:rPr lang="en-US" dirty="0" err="1"/>
              <a:t>Loetelu</a:t>
            </a:r>
            <a:endParaRPr lang="et-EE" dirty="0"/>
          </a:p>
          <a:p>
            <a:pPr lvl="3"/>
            <a:r>
              <a:rPr lang="en-US" dirty="0" err="1"/>
              <a:t>Loetelu</a:t>
            </a:r>
            <a:endParaRPr lang="et-EE" dirty="0"/>
          </a:p>
          <a:p>
            <a:pPr lvl="4"/>
            <a:r>
              <a:rPr lang="en-US" dirty="0" err="1"/>
              <a:t>Loetelu</a:t>
            </a:r>
            <a:endParaRPr lang="en-US" dirty="0"/>
          </a:p>
        </p:txBody>
      </p:sp>
      <p:sp>
        <p:nvSpPr>
          <p:cNvPr id="4" name="Content Placeholder 3"/>
          <p:cNvSpPr>
            <a:spLocks noGrp="1"/>
          </p:cNvSpPr>
          <p:nvPr>
            <p:ph sz="half" idx="2" hasCustomPrompt="1"/>
          </p:nvPr>
        </p:nvSpPr>
        <p:spPr>
          <a:xfrm>
            <a:off x="6197600" y="3263514"/>
            <a:ext cx="5384800" cy="2658023"/>
          </a:xfrm>
        </p:spPr>
        <p:txBody>
          <a:bodyPr>
            <a:normAutofit/>
          </a:bodyPr>
          <a:lstStyle>
            <a:lvl1pPr>
              <a:defRPr sz="1467">
                <a:solidFill>
                  <a:schemeClr val="tx1"/>
                </a:solidFill>
                <a:latin typeface="+mj-lt"/>
              </a:defRPr>
            </a:lvl1pPr>
            <a:lvl2pPr>
              <a:defRPr sz="1467">
                <a:solidFill>
                  <a:schemeClr val="tx1"/>
                </a:solidFill>
                <a:latin typeface="+mj-lt"/>
              </a:defRPr>
            </a:lvl2pPr>
            <a:lvl3pPr>
              <a:defRPr sz="1467">
                <a:solidFill>
                  <a:schemeClr val="tx1"/>
                </a:solidFill>
                <a:latin typeface="+mj-lt"/>
              </a:defRPr>
            </a:lvl3pPr>
            <a:lvl4pPr>
              <a:defRPr sz="1467">
                <a:solidFill>
                  <a:schemeClr val="tx1"/>
                </a:solidFill>
                <a:latin typeface="+mj-lt"/>
              </a:defRPr>
            </a:lvl4pPr>
            <a:lvl5pPr>
              <a:defRPr sz="1467">
                <a:solidFill>
                  <a:schemeClr val="tx1"/>
                </a:solidFill>
                <a:latin typeface="+mj-lt"/>
              </a:defRPr>
            </a:lvl5pPr>
            <a:lvl6pPr>
              <a:defRPr sz="2400"/>
            </a:lvl6pPr>
            <a:lvl7pPr>
              <a:defRPr sz="2400"/>
            </a:lvl7pPr>
            <a:lvl8pPr>
              <a:defRPr sz="2400"/>
            </a:lvl8pPr>
            <a:lvl9pPr>
              <a:defRPr sz="2400"/>
            </a:lvl9pPr>
          </a:lstStyle>
          <a:p>
            <a:pPr lvl="0"/>
            <a:r>
              <a:rPr lang="et-EE" dirty="0"/>
              <a:t>Loetelu</a:t>
            </a:r>
          </a:p>
          <a:p>
            <a:pPr lvl="1"/>
            <a:r>
              <a:rPr lang="en-US" dirty="0" err="1"/>
              <a:t>Loetelu</a:t>
            </a:r>
            <a:endParaRPr lang="et-EE" dirty="0"/>
          </a:p>
          <a:p>
            <a:pPr lvl="2"/>
            <a:r>
              <a:rPr lang="en-US" dirty="0" err="1"/>
              <a:t>Loetelu</a:t>
            </a:r>
            <a:endParaRPr lang="et-EE" dirty="0"/>
          </a:p>
          <a:p>
            <a:pPr lvl="3"/>
            <a:r>
              <a:rPr lang="en-US" dirty="0" err="1"/>
              <a:t>Loetelu</a:t>
            </a:r>
            <a:endParaRPr lang="et-EE" dirty="0"/>
          </a:p>
          <a:p>
            <a:pPr lvl="4"/>
            <a:r>
              <a:rPr lang="en-US" dirty="0" err="1"/>
              <a:t>Loetelu</a:t>
            </a:r>
            <a:endParaRPr lang="en-US" dirty="0"/>
          </a:p>
        </p:txBody>
      </p:sp>
      <p:sp>
        <p:nvSpPr>
          <p:cNvPr id="8" name="Slide Number Placeholder 5"/>
          <p:cNvSpPr>
            <a:spLocks noGrp="1"/>
          </p:cNvSpPr>
          <p:nvPr>
            <p:ph type="sldNum" sz="quarter" idx="4"/>
          </p:nvPr>
        </p:nvSpPr>
        <p:spPr>
          <a:xfrm>
            <a:off x="8737600" y="6243458"/>
            <a:ext cx="2844800" cy="365125"/>
          </a:xfrm>
          <a:prstGeom prst="rect">
            <a:avLst/>
          </a:prstGeom>
        </p:spPr>
        <p:txBody>
          <a:bodyPr vert="horz" lIns="91440" tIns="45720" rIns="91440" bIns="45720" rtlCol="0" anchor="ctr"/>
          <a:lstStyle>
            <a:lvl1pPr algn="r">
              <a:defRPr sz="1600" b="1">
                <a:solidFill>
                  <a:schemeClr val="tx1"/>
                </a:solidFill>
                <a:latin typeface="+mj-lt"/>
                <a:cs typeface="Merriweather Sans Light"/>
              </a:defRPr>
            </a:lvl1pPr>
          </a:lstStyle>
          <a:p>
            <a:fld id="{7E8712BA-C824-6747-80B5-FDAB061CE3D8}" type="slidenum">
              <a:rPr lang="en-US" smtClean="0"/>
              <a:pPr/>
              <a:t>‹#›</a:t>
            </a:fld>
            <a:endParaRPr lang="en-US" dirty="0"/>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507643" y="539315"/>
            <a:ext cx="1074757" cy="352783"/>
          </a:xfrm>
          <a:prstGeom prst="rect">
            <a:avLst/>
          </a:prstGeom>
        </p:spPr>
      </p:pic>
      <p:sp>
        <p:nvSpPr>
          <p:cNvPr id="9" name="Title 1"/>
          <p:cNvSpPr>
            <a:spLocks noGrp="1"/>
          </p:cNvSpPr>
          <p:nvPr>
            <p:ph type="title" hasCustomPrompt="1"/>
          </p:nvPr>
        </p:nvSpPr>
        <p:spPr>
          <a:xfrm>
            <a:off x="609600" y="1403528"/>
            <a:ext cx="10972800" cy="1143000"/>
          </a:xfrm>
        </p:spPr>
        <p:txBody>
          <a:bodyPr anchor="b">
            <a:noAutofit/>
          </a:bodyPr>
          <a:lstStyle>
            <a:lvl1pPr algn="l">
              <a:defRPr sz="6667" baseline="0">
                <a:solidFill>
                  <a:schemeClr val="tx1"/>
                </a:solidFill>
                <a:latin typeface="Roboto Condensed" panose="02000000000000000000" pitchFamily="2" charset="0"/>
                <a:cs typeface="Merriweather Sans Bold"/>
              </a:defRPr>
            </a:lvl1pPr>
          </a:lstStyle>
          <a:p>
            <a:r>
              <a:rPr lang="et-EE" dirty="0"/>
              <a:t>Pealkiri</a:t>
            </a:r>
            <a:endParaRPr lang="en-US" dirty="0"/>
          </a:p>
        </p:txBody>
      </p:sp>
    </p:spTree>
    <p:extLst>
      <p:ext uri="{BB962C8B-B14F-4D97-AF65-F5344CB8AC3E}">
        <p14:creationId xmlns:p14="http://schemas.microsoft.com/office/powerpoint/2010/main" val="2812180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ogomärk + tiitel + sisu">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Slide Number Placeholder 5"/>
          <p:cNvSpPr>
            <a:spLocks noGrp="1"/>
          </p:cNvSpPr>
          <p:nvPr>
            <p:ph type="sldNum" sz="quarter" idx="10"/>
          </p:nvPr>
        </p:nvSpPr>
        <p:spPr>
          <a:xfrm>
            <a:off x="8737600" y="6243458"/>
            <a:ext cx="2844800" cy="365125"/>
          </a:xfrm>
          <a:prstGeom prst="rect">
            <a:avLst/>
          </a:prstGeom>
        </p:spPr>
        <p:txBody>
          <a:bodyPr vert="horz" lIns="91440" tIns="45720" rIns="91440" bIns="45720" rtlCol="0" anchor="ctr"/>
          <a:lstStyle>
            <a:lvl1pPr algn="r">
              <a:defRPr sz="1067">
                <a:solidFill>
                  <a:schemeClr val="bg1"/>
                </a:solidFill>
                <a:latin typeface="Merriweather Sans Light"/>
                <a:cs typeface="Merriweather Sans Light"/>
              </a:defRPr>
            </a:lvl1pPr>
          </a:lstStyle>
          <a:p>
            <a:fld id="{7E8712BA-C824-6747-80B5-FDAB061CE3D8}" type="slidenum">
              <a:rPr lang="en-US" smtClean="0"/>
              <a:pPr/>
              <a:t>‹#›</a:t>
            </a:fld>
            <a:endParaRPr lang="en-US" dirty="0"/>
          </a:p>
        </p:txBody>
      </p:sp>
      <p:sp>
        <p:nvSpPr>
          <p:cNvPr id="8" name="Subtitle 2"/>
          <p:cNvSpPr>
            <a:spLocks noGrp="1"/>
          </p:cNvSpPr>
          <p:nvPr>
            <p:ph type="subTitle" idx="1" hasCustomPrompt="1"/>
          </p:nvPr>
        </p:nvSpPr>
        <p:spPr>
          <a:xfrm>
            <a:off x="488176" y="4890134"/>
            <a:ext cx="11465931" cy="1353324"/>
          </a:xfrm>
        </p:spPr>
        <p:txBody>
          <a:bodyPr>
            <a:normAutofit/>
          </a:bodyPr>
          <a:lstStyle>
            <a:lvl1pPr marL="0" indent="0" algn="l">
              <a:buNone/>
              <a:defRPr sz="1600">
                <a:solidFill>
                  <a:schemeClr val="bg1"/>
                </a:solidFill>
                <a:latin typeface="+mj-lt"/>
                <a:cs typeface="Merriweather Sans Ligh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t-EE" dirty="0"/>
              <a:t>Lorem ipsum dolor sit amet, consectetur adipiscing elit. Duis sit amet ipsum id sem fringilla viverra eu nec justo. Integer in velit lacus. Quisque lobortis fermentum mauris sed feugiat. Curabitur interdum, enim eget pharetra convallis, dui erat rutrum dui, et eleifend nisl dolor ac leo. Aliquam congue ligula ut pharetra eleifend. </a:t>
            </a:r>
            <a:endParaRPr lang="en-US" dirty="0"/>
          </a:p>
        </p:txBody>
      </p:sp>
    </p:spTree>
    <p:extLst>
      <p:ext uri="{BB962C8B-B14F-4D97-AF65-F5344CB8AC3E}">
        <p14:creationId xmlns:p14="http://schemas.microsoft.com/office/powerpoint/2010/main" val="1217313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Logomärk + tiitel + sisu">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Slide Number Placeholder 5"/>
          <p:cNvSpPr>
            <a:spLocks noGrp="1"/>
          </p:cNvSpPr>
          <p:nvPr>
            <p:ph type="sldNum" sz="quarter" idx="10"/>
          </p:nvPr>
        </p:nvSpPr>
        <p:spPr>
          <a:xfrm>
            <a:off x="8737600" y="6243458"/>
            <a:ext cx="2844800" cy="365125"/>
          </a:xfrm>
          <a:prstGeom prst="rect">
            <a:avLst/>
          </a:prstGeom>
        </p:spPr>
        <p:txBody>
          <a:bodyPr vert="horz" lIns="91440" tIns="45720" rIns="91440" bIns="45720" rtlCol="0" anchor="ctr"/>
          <a:lstStyle>
            <a:lvl1pPr algn="r">
              <a:defRPr sz="1067">
                <a:solidFill>
                  <a:schemeClr val="bg1"/>
                </a:solidFill>
                <a:latin typeface="Merriweather Sans Light"/>
                <a:cs typeface="Merriweather Sans Light"/>
              </a:defRPr>
            </a:lvl1pPr>
          </a:lstStyle>
          <a:p>
            <a:fld id="{7E8712BA-C824-6747-80B5-FDAB061CE3D8}" type="slidenum">
              <a:rPr lang="en-US" smtClean="0"/>
              <a:pPr/>
              <a:t>‹#›</a:t>
            </a:fld>
            <a:endParaRPr lang="en-US" dirty="0"/>
          </a:p>
        </p:txBody>
      </p:sp>
      <p:sp>
        <p:nvSpPr>
          <p:cNvPr id="8" name="Subtitle 2"/>
          <p:cNvSpPr>
            <a:spLocks noGrp="1"/>
          </p:cNvSpPr>
          <p:nvPr>
            <p:ph type="subTitle" idx="1" hasCustomPrompt="1"/>
          </p:nvPr>
        </p:nvSpPr>
        <p:spPr>
          <a:xfrm>
            <a:off x="488176" y="4890134"/>
            <a:ext cx="11465931" cy="1353324"/>
          </a:xfrm>
        </p:spPr>
        <p:txBody>
          <a:bodyPr>
            <a:normAutofit/>
          </a:bodyPr>
          <a:lstStyle>
            <a:lvl1pPr marL="0" indent="0" algn="l">
              <a:buNone/>
              <a:defRPr sz="1600">
                <a:solidFill>
                  <a:schemeClr val="bg1"/>
                </a:solidFill>
                <a:latin typeface="+mj-lt"/>
                <a:cs typeface="Merriweather Sans Ligh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t-EE" dirty="0"/>
              <a:t>Lorem ipsum dolor sit amet, consectetur adipiscing elit. Duis sit amet ipsum id sem fringilla viverra eu nec justo. Integer in velit lacus. Quisque lobortis fermentum mauris sed feugiat. Curabitur interdum, enim eget pharetra convallis, dui erat rutrum dui, et eleifend nisl dolor ac leo. Aliquam congue ligula ut pharetra eleifend. </a:t>
            </a:r>
            <a:endParaRPr lang="en-US" dirty="0"/>
          </a:p>
        </p:txBody>
      </p:sp>
    </p:spTree>
    <p:extLst>
      <p:ext uri="{BB962C8B-B14F-4D97-AF65-F5344CB8AC3E}">
        <p14:creationId xmlns:p14="http://schemas.microsoft.com/office/powerpoint/2010/main" val="21334287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itel + foto taust 2">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Subtitle 2"/>
          <p:cNvSpPr>
            <a:spLocks noGrp="1"/>
          </p:cNvSpPr>
          <p:nvPr>
            <p:ph type="subTitle" idx="1" hasCustomPrompt="1"/>
          </p:nvPr>
        </p:nvSpPr>
        <p:spPr>
          <a:xfrm>
            <a:off x="914400" y="2048416"/>
            <a:ext cx="10363200" cy="1752600"/>
          </a:xfrm>
        </p:spPr>
        <p:txBody>
          <a:bodyPr>
            <a:normAutofit/>
          </a:bodyPr>
          <a:lstStyle>
            <a:lvl1pPr marL="0" indent="0" algn="l">
              <a:buNone/>
              <a:defRPr sz="3200">
                <a:solidFill>
                  <a:schemeClr val="bg1"/>
                </a:solidFill>
                <a:latin typeface="+mj-lt"/>
                <a:cs typeface="Merriweather Sans Ligh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t-EE" dirty="0"/>
              <a:t>Lorem ipsum dolor sit amet, consectetur adipiscing elit. Duis sit amet ipsum id sem fringilla viverra eu nec justo. Integer in velit lacus. Quisque lobortis fermentum mauris sed feugiat. Curabitur interdum, enim eget pharetra convallis, dui erat rutrum dui, et eleifend nisl dolor ac leo. </a:t>
            </a:r>
            <a:endParaRPr lang="en-US" dirty="0"/>
          </a:p>
        </p:txBody>
      </p:sp>
      <p:pic>
        <p:nvPicPr>
          <p:cNvPr id="11" name="Pictur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493939" y="528310"/>
            <a:ext cx="1108284" cy="363788"/>
          </a:xfrm>
          <a:prstGeom prst="rect">
            <a:avLst/>
          </a:prstGeom>
        </p:spPr>
      </p:pic>
    </p:spTree>
    <p:extLst>
      <p:ext uri="{BB962C8B-B14F-4D97-AF65-F5344CB8AC3E}">
        <p14:creationId xmlns:p14="http://schemas.microsoft.com/office/powerpoint/2010/main" val="13727515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itel + foto taust">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Subtitle 2"/>
          <p:cNvSpPr>
            <a:spLocks noGrp="1"/>
          </p:cNvSpPr>
          <p:nvPr>
            <p:ph type="subTitle" idx="1" hasCustomPrompt="1"/>
          </p:nvPr>
        </p:nvSpPr>
        <p:spPr>
          <a:xfrm>
            <a:off x="914400" y="2048416"/>
            <a:ext cx="10363200" cy="1752600"/>
          </a:xfrm>
        </p:spPr>
        <p:txBody>
          <a:bodyPr>
            <a:normAutofit/>
          </a:bodyPr>
          <a:lstStyle>
            <a:lvl1pPr marL="0" indent="0" algn="l">
              <a:buNone/>
              <a:defRPr sz="3200">
                <a:solidFill>
                  <a:schemeClr val="bg1"/>
                </a:solidFill>
                <a:latin typeface="+mj-lt"/>
                <a:cs typeface="Merriweather Sans Ligh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t-EE" dirty="0"/>
              <a:t>Lorem ipsum dolor sit amet, consectetur adipiscing elit. Duis sit amet ipsum id sem fringilla viverra eu nec justo. Integer in velit lacus. Quisque lobortis fermentum mauris sed feugiat. Curabitur interdum, enim eget pharetra convallis, dui erat rutrum dui, et eleifend nisl dolor ac leo. </a:t>
            </a:r>
            <a:endParaRPr lang="en-US" dirty="0"/>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493939" y="528310"/>
            <a:ext cx="1108284" cy="363788"/>
          </a:xfrm>
          <a:prstGeom prst="rect">
            <a:avLst/>
          </a:prstGeom>
        </p:spPr>
      </p:pic>
    </p:spTree>
    <p:extLst>
      <p:ext uri="{BB962C8B-B14F-4D97-AF65-F5344CB8AC3E}">
        <p14:creationId xmlns:p14="http://schemas.microsoft.com/office/powerpoint/2010/main" val="35091559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to + loetelu">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1980" y="0"/>
            <a:ext cx="12255957" cy="6858000"/>
          </a:xfrm>
          <a:prstGeom prst="rect">
            <a:avLst/>
          </a:prstGeom>
        </p:spPr>
      </p:pic>
      <p:sp>
        <p:nvSpPr>
          <p:cNvPr id="9" name="Picture Placeholder 8"/>
          <p:cNvSpPr>
            <a:spLocks noGrp="1"/>
          </p:cNvSpPr>
          <p:nvPr>
            <p:ph type="pic" sz="quarter" idx="13" hasCustomPrompt="1"/>
          </p:nvPr>
        </p:nvSpPr>
        <p:spPr>
          <a:xfrm>
            <a:off x="609600" y="539314"/>
            <a:ext cx="5621867" cy="5804491"/>
          </a:xfrm>
        </p:spPr>
        <p:txBody>
          <a:bodyPr anchor="ctr"/>
          <a:lstStyle>
            <a:lvl1pPr marL="0" indent="0" algn="ctr">
              <a:buNone/>
              <a:defRPr>
                <a:solidFill>
                  <a:schemeClr val="tx1"/>
                </a:solidFill>
              </a:defRPr>
            </a:lvl1pPr>
          </a:lstStyle>
          <a:p>
            <a:r>
              <a:rPr lang="en-US" dirty="0" err="1"/>
              <a:t>Foto</a:t>
            </a:r>
            <a:endParaRPr lang="en-US" dirty="0"/>
          </a:p>
        </p:txBody>
      </p:sp>
      <p:sp>
        <p:nvSpPr>
          <p:cNvPr id="6" name="Content Placeholder 3"/>
          <p:cNvSpPr>
            <a:spLocks noGrp="1"/>
          </p:cNvSpPr>
          <p:nvPr>
            <p:ph sz="half" idx="2" hasCustomPrompt="1"/>
          </p:nvPr>
        </p:nvSpPr>
        <p:spPr>
          <a:xfrm>
            <a:off x="6649155" y="1919111"/>
            <a:ext cx="4933245" cy="3971639"/>
          </a:xfrm>
        </p:spPr>
        <p:txBody>
          <a:bodyPr>
            <a:normAutofit/>
          </a:bodyPr>
          <a:lstStyle>
            <a:lvl1pPr>
              <a:defRPr sz="1467">
                <a:solidFill>
                  <a:schemeClr val="tx1"/>
                </a:solidFill>
                <a:latin typeface="+mj-lt"/>
              </a:defRPr>
            </a:lvl1pPr>
            <a:lvl2pPr>
              <a:defRPr sz="1467">
                <a:solidFill>
                  <a:schemeClr val="tx1"/>
                </a:solidFill>
                <a:latin typeface="+mj-lt"/>
              </a:defRPr>
            </a:lvl2pPr>
            <a:lvl3pPr>
              <a:defRPr sz="1467">
                <a:solidFill>
                  <a:schemeClr val="tx1"/>
                </a:solidFill>
                <a:latin typeface="+mj-lt"/>
              </a:defRPr>
            </a:lvl3pPr>
            <a:lvl4pPr>
              <a:defRPr sz="1467">
                <a:solidFill>
                  <a:schemeClr val="tx1"/>
                </a:solidFill>
                <a:latin typeface="+mj-lt"/>
              </a:defRPr>
            </a:lvl4pPr>
            <a:lvl5pPr>
              <a:defRPr sz="1467">
                <a:solidFill>
                  <a:schemeClr val="tx1"/>
                </a:solidFill>
                <a:latin typeface="+mj-lt"/>
              </a:defRPr>
            </a:lvl5pPr>
            <a:lvl6pPr>
              <a:defRPr sz="2400"/>
            </a:lvl6pPr>
            <a:lvl7pPr>
              <a:defRPr sz="2400"/>
            </a:lvl7pPr>
            <a:lvl8pPr>
              <a:defRPr sz="2400"/>
            </a:lvl8pPr>
            <a:lvl9pPr>
              <a:defRPr sz="2400"/>
            </a:lvl9pPr>
          </a:lstStyle>
          <a:p>
            <a:pPr lvl="0"/>
            <a:r>
              <a:rPr lang="et-EE" dirty="0"/>
              <a:t>Loetelu</a:t>
            </a:r>
          </a:p>
          <a:p>
            <a:pPr lvl="1"/>
            <a:r>
              <a:rPr lang="en-US" dirty="0" err="1"/>
              <a:t>Loetelu</a:t>
            </a:r>
            <a:endParaRPr lang="et-EE" dirty="0"/>
          </a:p>
          <a:p>
            <a:pPr lvl="2"/>
            <a:r>
              <a:rPr lang="en-US" dirty="0" err="1"/>
              <a:t>Loetelu</a:t>
            </a:r>
            <a:endParaRPr lang="et-EE" dirty="0"/>
          </a:p>
          <a:p>
            <a:pPr lvl="3"/>
            <a:r>
              <a:rPr lang="en-US" dirty="0" err="1"/>
              <a:t>Loetelu</a:t>
            </a:r>
            <a:endParaRPr lang="et-EE" dirty="0"/>
          </a:p>
          <a:p>
            <a:pPr lvl="4"/>
            <a:r>
              <a:rPr lang="en-US" dirty="0" err="1"/>
              <a:t>Loetelu</a:t>
            </a:r>
            <a:endParaRPr lang="en-US" dirty="0"/>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507643" y="539315"/>
            <a:ext cx="1074757" cy="352783"/>
          </a:xfrm>
          <a:prstGeom prst="rect">
            <a:avLst/>
          </a:prstGeom>
        </p:spPr>
      </p:pic>
      <p:sp>
        <p:nvSpPr>
          <p:cNvPr id="11" name="Slide Number Placeholder 5"/>
          <p:cNvSpPr>
            <a:spLocks noGrp="1"/>
          </p:cNvSpPr>
          <p:nvPr>
            <p:ph type="sldNum" sz="quarter" idx="4"/>
          </p:nvPr>
        </p:nvSpPr>
        <p:spPr>
          <a:xfrm>
            <a:off x="8737600" y="6243458"/>
            <a:ext cx="2844800" cy="365125"/>
          </a:xfrm>
          <a:prstGeom prst="rect">
            <a:avLst/>
          </a:prstGeom>
        </p:spPr>
        <p:txBody>
          <a:bodyPr vert="horz" lIns="91440" tIns="45720" rIns="91440" bIns="45720" rtlCol="0" anchor="ctr"/>
          <a:lstStyle>
            <a:lvl1pPr algn="r">
              <a:defRPr sz="1600" b="1">
                <a:solidFill>
                  <a:schemeClr val="tx1"/>
                </a:solidFill>
                <a:latin typeface="+mj-lt"/>
                <a:cs typeface="Merriweather Sans Light"/>
              </a:defRPr>
            </a:lvl1pPr>
          </a:lstStyle>
          <a:p>
            <a:fld id="{7E8712BA-C824-6747-80B5-FDAB061CE3D8}" type="slidenum">
              <a:rPr lang="en-US" smtClean="0"/>
              <a:pPr/>
              <a:t>‹#›</a:t>
            </a:fld>
            <a:endParaRPr lang="en-US" dirty="0"/>
          </a:p>
        </p:txBody>
      </p:sp>
    </p:spTree>
    <p:extLst>
      <p:ext uri="{BB962C8B-B14F-4D97-AF65-F5344CB8AC3E}">
        <p14:creationId xmlns:p14="http://schemas.microsoft.com/office/powerpoint/2010/main" val="26484958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Foto + tiitel + alampealkiri">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1980" y="0"/>
            <a:ext cx="12255957" cy="6858000"/>
          </a:xfrm>
          <a:prstGeom prst="rect">
            <a:avLst/>
          </a:prstGeom>
        </p:spPr>
      </p:pic>
      <p:sp>
        <p:nvSpPr>
          <p:cNvPr id="2" name="Title 1"/>
          <p:cNvSpPr>
            <a:spLocks noGrp="1"/>
          </p:cNvSpPr>
          <p:nvPr>
            <p:ph type="title" hasCustomPrompt="1"/>
          </p:nvPr>
        </p:nvSpPr>
        <p:spPr>
          <a:xfrm>
            <a:off x="609600" y="452589"/>
            <a:ext cx="7315200" cy="655161"/>
          </a:xfrm>
        </p:spPr>
        <p:txBody>
          <a:bodyPr anchor="t">
            <a:normAutofit/>
          </a:bodyPr>
          <a:lstStyle>
            <a:lvl1pPr algn="l">
              <a:defRPr sz="1867" b="0">
                <a:solidFill>
                  <a:schemeClr val="tx1"/>
                </a:solidFill>
                <a:latin typeface="+mj-lt"/>
                <a:cs typeface="Merriweather Sans Bold"/>
              </a:defRPr>
            </a:lvl1pPr>
          </a:lstStyle>
          <a:p>
            <a:r>
              <a:rPr lang="et-EE" dirty="0"/>
              <a:t>Pealkiri</a:t>
            </a:r>
            <a:endParaRPr lang="en-US" dirty="0"/>
          </a:p>
        </p:txBody>
      </p:sp>
      <p:sp>
        <p:nvSpPr>
          <p:cNvPr id="3" name="Picture Placeholder 2"/>
          <p:cNvSpPr>
            <a:spLocks noGrp="1"/>
          </p:cNvSpPr>
          <p:nvPr>
            <p:ph type="pic" idx="1" hasCustomPrompt="1"/>
          </p:nvPr>
        </p:nvSpPr>
        <p:spPr>
          <a:xfrm>
            <a:off x="609600" y="1388533"/>
            <a:ext cx="10972800" cy="3842687"/>
          </a:xfrm>
        </p:spPr>
        <p:txBody>
          <a:bodyPr anchor="ctr">
            <a:normAutofit/>
          </a:bodyPr>
          <a:lstStyle>
            <a:lvl1pPr marL="0" indent="0" algn="ctr">
              <a:buNone/>
              <a:defRPr sz="1467">
                <a:solidFill>
                  <a:schemeClr val="tx1"/>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err="1"/>
              <a:t>Foto</a:t>
            </a:r>
            <a:endParaRPr lang="en-US" dirty="0"/>
          </a:p>
        </p:txBody>
      </p:sp>
      <p:sp>
        <p:nvSpPr>
          <p:cNvPr id="4" name="Text Placeholder 3"/>
          <p:cNvSpPr>
            <a:spLocks noGrp="1"/>
          </p:cNvSpPr>
          <p:nvPr>
            <p:ph type="body" sz="half" idx="2" hasCustomPrompt="1"/>
          </p:nvPr>
        </p:nvSpPr>
        <p:spPr>
          <a:xfrm>
            <a:off x="609600" y="5509599"/>
            <a:ext cx="10972800" cy="487164"/>
          </a:xfrm>
        </p:spPr>
        <p:txBody>
          <a:bodyPr>
            <a:normAutofit/>
          </a:bodyPr>
          <a:lstStyle>
            <a:lvl1pPr marL="0" indent="0">
              <a:buNone/>
              <a:defRPr sz="1067">
                <a:solidFill>
                  <a:schemeClr val="tx1"/>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t-EE" dirty="0"/>
              <a:t>Alampealkiri</a:t>
            </a:r>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507643" y="539315"/>
            <a:ext cx="1074757" cy="352783"/>
          </a:xfrm>
          <a:prstGeom prst="rect">
            <a:avLst/>
          </a:prstGeom>
        </p:spPr>
      </p:pic>
      <p:sp>
        <p:nvSpPr>
          <p:cNvPr id="10" name="Slide Number Placeholder 5"/>
          <p:cNvSpPr>
            <a:spLocks noGrp="1"/>
          </p:cNvSpPr>
          <p:nvPr>
            <p:ph type="sldNum" sz="quarter" idx="4"/>
          </p:nvPr>
        </p:nvSpPr>
        <p:spPr>
          <a:xfrm>
            <a:off x="8737600" y="6243458"/>
            <a:ext cx="2844800" cy="365125"/>
          </a:xfrm>
          <a:prstGeom prst="rect">
            <a:avLst/>
          </a:prstGeom>
        </p:spPr>
        <p:txBody>
          <a:bodyPr vert="horz" lIns="91440" tIns="45720" rIns="91440" bIns="45720" rtlCol="0" anchor="ctr"/>
          <a:lstStyle>
            <a:lvl1pPr algn="r">
              <a:defRPr sz="1600" b="1">
                <a:solidFill>
                  <a:schemeClr val="tx1"/>
                </a:solidFill>
                <a:latin typeface="+mj-lt"/>
                <a:cs typeface="Merriweather Sans Light"/>
              </a:defRPr>
            </a:lvl1pPr>
          </a:lstStyle>
          <a:p>
            <a:fld id="{7E8712BA-C824-6747-80B5-FDAB061CE3D8}" type="slidenum">
              <a:rPr lang="en-US" smtClean="0"/>
              <a:pPr/>
              <a:t>‹#›</a:t>
            </a:fld>
            <a:endParaRPr lang="en-US" dirty="0"/>
          </a:p>
        </p:txBody>
      </p:sp>
    </p:spTree>
    <p:extLst>
      <p:ext uri="{BB962C8B-B14F-4D97-AF65-F5344CB8AC3E}">
        <p14:creationId xmlns:p14="http://schemas.microsoft.com/office/powerpoint/2010/main" val="5751090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to">
    <p:bg>
      <p:bgPr>
        <a:solidFill>
          <a:schemeClr val="bg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1980" y="0"/>
            <a:ext cx="12255957" cy="6858000"/>
          </a:xfrm>
          <a:prstGeom prst="rect">
            <a:avLst/>
          </a:prstGeom>
        </p:spPr>
      </p:pic>
      <p:sp>
        <p:nvSpPr>
          <p:cNvPr id="4" name="Picture Placeholder 2"/>
          <p:cNvSpPr>
            <a:spLocks noGrp="1"/>
          </p:cNvSpPr>
          <p:nvPr>
            <p:ph type="pic" idx="1" hasCustomPrompt="1"/>
          </p:nvPr>
        </p:nvSpPr>
        <p:spPr>
          <a:xfrm>
            <a:off x="609600" y="564996"/>
            <a:ext cx="10972800" cy="5729248"/>
          </a:xfrm>
        </p:spPr>
        <p:txBody>
          <a:bodyPr anchor="ctr">
            <a:normAutofit/>
          </a:bodyPr>
          <a:lstStyle>
            <a:lvl1pPr marL="0" indent="0" algn="ctr">
              <a:buNone/>
              <a:defRPr sz="1467">
                <a:solidFill>
                  <a:schemeClr val="tx1"/>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err="1"/>
              <a:t>Foto</a:t>
            </a:r>
            <a:endParaRPr lang="en-US" dirty="0"/>
          </a:p>
        </p:txBody>
      </p:sp>
    </p:spTree>
    <p:extLst>
      <p:ext uri="{BB962C8B-B14F-4D97-AF65-F5344CB8AC3E}">
        <p14:creationId xmlns:p14="http://schemas.microsoft.com/office/powerpoint/2010/main" val="2571750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ühi valg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2645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ühi must">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22764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2" Type="http://schemas.openxmlformats.org/officeDocument/2006/relationships/slideLayout" Target="../slideLayouts/slideLayout6.xml"/><Relationship Id="rId16" Type="http://schemas.openxmlformats.org/officeDocument/2006/relationships/theme" Target="../theme/theme2.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slideLayout" Target="../slideLayouts/slideLayout1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DF0917-2212-DC44-8259-BF00B49E99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EE"/>
          </a:p>
        </p:txBody>
      </p:sp>
      <p:sp>
        <p:nvSpPr>
          <p:cNvPr id="3" name="Text Placeholder 2">
            <a:extLst>
              <a:ext uri="{FF2B5EF4-FFF2-40B4-BE49-F238E27FC236}">
                <a16:creationId xmlns:a16="http://schemas.microsoft.com/office/drawing/2014/main" id="{4699F1DB-765D-5F49-B6E9-62626DEB03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E"/>
          </a:p>
        </p:txBody>
      </p:sp>
    </p:spTree>
    <p:extLst>
      <p:ext uri="{BB962C8B-B14F-4D97-AF65-F5344CB8AC3E}">
        <p14:creationId xmlns:p14="http://schemas.microsoft.com/office/powerpoint/2010/main" val="2943001036"/>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78" r:id="rId4"/>
  </p:sldLayoutIdLst>
  <p:txStyles>
    <p:titleStyle>
      <a:lvl1pPr algn="l" defTabSz="914400" rtl="0" eaLnBrk="1" latinLnBrk="0" hangingPunct="1">
        <a:lnSpc>
          <a:spcPct val="90000"/>
        </a:lnSpc>
        <a:spcBef>
          <a:spcPct val="0"/>
        </a:spcBef>
        <a:buNone/>
        <a:defRPr sz="4400" b="0" i="0" kern="1200">
          <a:solidFill>
            <a:schemeClr val="tx1"/>
          </a:solidFill>
          <a:latin typeface="Aino Headline" panose="02000603040504020204"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ino" panose="020006030405040202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ino" panose="020006030405040202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ino" panose="020006030405040202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panose="020006030405040202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panose="020006030405040202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t-EE" dirty="0"/>
              <a:t>Header</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t-EE" dirty="0"/>
              <a:t> Bullet one</a:t>
            </a:r>
            <a:endParaRPr lang="en-US" dirty="0"/>
          </a:p>
        </p:txBody>
      </p:sp>
      <p:sp>
        <p:nvSpPr>
          <p:cNvPr id="4" name="Date Placeholder 3"/>
          <p:cNvSpPr>
            <a:spLocks noGrp="1"/>
          </p:cNvSpPr>
          <p:nvPr>
            <p:ph type="dt" sz="half" idx="2"/>
          </p:nvPr>
        </p:nvSpPr>
        <p:spPr>
          <a:xfrm>
            <a:off x="609600" y="6243458"/>
            <a:ext cx="2844800" cy="365125"/>
          </a:xfrm>
          <a:prstGeom prst="rect">
            <a:avLst/>
          </a:prstGeom>
        </p:spPr>
        <p:txBody>
          <a:bodyPr vert="horz" lIns="91440" tIns="45720" rIns="91440" bIns="45720" rtlCol="0" anchor="ctr"/>
          <a:lstStyle>
            <a:lvl1pPr algn="l">
              <a:defRPr sz="1600">
                <a:solidFill>
                  <a:schemeClr val="tx1"/>
                </a:solidFill>
              </a:defRPr>
            </a:lvl1pPr>
          </a:lstStyle>
          <a:p>
            <a:fld id="{C513E755-7F6D-F54A-B782-D954D62540AB}" type="datetime1">
              <a:rPr lang="et-EE" smtClean="0"/>
              <a:pPr/>
              <a:t>23.05.2023</a:t>
            </a:fld>
            <a:endParaRPr lang="en-US" dirty="0"/>
          </a:p>
        </p:txBody>
      </p:sp>
      <p:sp>
        <p:nvSpPr>
          <p:cNvPr id="5" name="Footer Placeholder 4"/>
          <p:cNvSpPr>
            <a:spLocks noGrp="1"/>
          </p:cNvSpPr>
          <p:nvPr>
            <p:ph type="ftr" sz="quarter" idx="3"/>
          </p:nvPr>
        </p:nvSpPr>
        <p:spPr>
          <a:xfrm>
            <a:off x="4165600" y="6247243"/>
            <a:ext cx="3860800" cy="365125"/>
          </a:xfrm>
          <a:prstGeom prst="rect">
            <a:avLst/>
          </a:prstGeom>
        </p:spPr>
        <p:txBody>
          <a:bodyPr vert="horz" lIns="91440" tIns="45720" rIns="91440" bIns="45720" rtlCol="0" anchor="ctr"/>
          <a:lstStyle>
            <a:lvl1pPr algn="ctr">
              <a:defRPr sz="1600">
                <a:solidFill>
                  <a:schemeClr val="tx1"/>
                </a:solidFill>
              </a:defRPr>
            </a:lvl1pPr>
          </a:lstStyle>
          <a:p>
            <a:endParaRPr lang="en-US" dirty="0"/>
          </a:p>
        </p:txBody>
      </p:sp>
      <p:sp>
        <p:nvSpPr>
          <p:cNvPr id="6" name="Slide Number Placeholder 5"/>
          <p:cNvSpPr>
            <a:spLocks noGrp="1"/>
          </p:cNvSpPr>
          <p:nvPr>
            <p:ph type="sldNum" sz="quarter" idx="4"/>
          </p:nvPr>
        </p:nvSpPr>
        <p:spPr>
          <a:xfrm>
            <a:off x="8737600" y="6243458"/>
            <a:ext cx="2844800" cy="365125"/>
          </a:xfrm>
          <a:prstGeom prst="rect">
            <a:avLst/>
          </a:prstGeom>
        </p:spPr>
        <p:txBody>
          <a:bodyPr vert="horz" lIns="91440" tIns="45720" rIns="91440" bIns="45720" rtlCol="0" anchor="ctr"/>
          <a:lstStyle>
            <a:lvl1pPr algn="r">
              <a:defRPr sz="1600">
                <a:solidFill>
                  <a:schemeClr val="tx1"/>
                </a:solidFill>
                <a:latin typeface="+mj-lt"/>
                <a:cs typeface="Merriweather Sans Light"/>
              </a:defRPr>
            </a:lvl1pPr>
          </a:lstStyle>
          <a:p>
            <a:fld id="{7E8712BA-C824-6747-80B5-FDAB061CE3D8}" type="slidenum">
              <a:rPr lang="en-US" smtClean="0"/>
              <a:pPr/>
              <a:t>‹#›</a:t>
            </a:fld>
            <a:endParaRPr lang="en-US" dirty="0"/>
          </a:p>
        </p:txBody>
      </p:sp>
    </p:spTree>
    <p:extLst>
      <p:ext uri="{BB962C8B-B14F-4D97-AF65-F5344CB8AC3E}">
        <p14:creationId xmlns:p14="http://schemas.microsoft.com/office/powerpoint/2010/main" val="1664738063"/>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Lst>
  <p:hf hdr="0" ftr="0"/>
  <p:txStyles>
    <p:titleStyle>
      <a:lvl1pPr algn="l" defTabSz="609585" rtl="0" eaLnBrk="1" latinLnBrk="0" hangingPunct="1">
        <a:spcBef>
          <a:spcPct val="0"/>
        </a:spcBef>
        <a:buNone/>
        <a:defRPr sz="4267" b="1" i="0" kern="1200" baseline="0">
          <a:solidFill>
            <a:srgbClr val="000000"/>
          </a:solidFill>
          <a:latin typeface="Roboto Condensed" panose="02000000000000000000" pitchFamily="2" charset="0"/>
          <a:ea typeface="+mj-ea"/>
          <a:cs typeface="Merriweather Sans Bold"/>
        </a:defRPr>
      </a:lvl1pPr>
    </p:titleStyle>
    <p:bodyStyle>
      <a:lvl1pPr marL="457189" indent="-457189" algn="l" defTabSz="609585" rtl="0" eaLnBrk="1" latinLnBrk="0" hangingPunct="1">
        <a:spcBef>
          <a:spcPts val="400"/>
        </a:spcBef>
        <a:spcAft>
          <a:spcPts val="400"/>
        </a:spcAft>
        <a:buFont typeface="Arial"/>
        <a:buChar char="•"/>
        <a:defRPr sz="1600" b="1" i="0" kern="1200" baseline="0">
          <a:solidFill>
            <a:schemeClr val="tx1"/>
          </a:solidFill>
          <a:latin typeface="Roboto Condensed Bold" panose="02000000000000000000" pitchFamily="2" charset="0"/>
          <a:ea typeface="+mn-ea"/>
          <a:cs typeface="Merriweather Sans"/>
        </a:defRPr>
      </a:lvl1pPr>
      <a:lvl2pPr marL="990575" indent="-380990" algn="l" defTabSz="609585" rtl="0" eaLnBrk="1" latinLnBrk="0" hangingPunct="1">
        <a:spcBef>
          <a:spcPts val="400"/>
        </a:spcBef>
        <a:spcAft>
          <a:spcPts val="400"/>
        </a:spcAft>
        <a:buFont typeface="Arial"/>
        <a:buChar char="•"/>
        <a:defRPr sz="1467" kern="1200">
          <a:solidFill>
            <a:srgbClr val="00A995"/>
          </a:solidFill>
          <a:latin typeface="Merriweather Sans"/>
          <a:ea typeface="+mn-ea"/>
          <a:cs typeface="Merriweather Sans"/>
        </a:defRPr>
      </a:lvl2pPr>
      <a:lvl3pPr marL="1523962" indent="-304792" algn="l" defTabSz="609585" rtl="0" eaLnBrk="1" latinLnBrk="0" hangingPunct="1">
        <a:spcBef>
          <a:spcPts val="400"/>
        </a:spcBef>
        <a:spcAft>
          <a:spcPts val="400"/>
        </a:spcAft>
        <a:buFont typeface="Arial"/>
        <a:buChar char="•"/>
        <a:defRPr sz="1467" kern="1200">
          <a:solidFill>
            <a:srgbClr val="00A995"/>
          </a:solidFill>
          <a:latin typeface="Merriweather Sans"/>
          <a:ea typeface="+mn-ea"/>
          <a:cs typeface="Merriweather Sans"/>
        </a:defRPr>
      </a:lvl3pPr>
      <a:lvl4pPr marL="2133547" indent="-304792" algn="l" defTabSz="609585" rtl="0" eaLnBrk="1" latinLnBrk="0" hangingPunct="1">
        <a:spcBef>
          <a:spcPts val="400"/>
        </a:spcBef>
        <a:spcAft>
          <a:spcPts val="400"/>
        </a:spcAft>
        <a:buFont typeface="Arial"/>
        <a:buChar char="•"/>
        <a:defRPr sz="1467" kern="1200">
          <a:solidFill>
            <a:srgbClr val="00A995"/>
          </a:solidFill>
          <a:latin typeface="Merriweather Sans"/>
          <a:ea typeface="+mn-ea"/>
          <a:cs typeface="Merriweather Sans"/>
        </a:defRPr>
      </a:lvl4pPr>
      <a:lvl5pPr marL="2743131" indent="-304792" algn="l" defTabSz="609585" rtl="0" eaLnBrk="1" latinLnBrk="0" hangingPunct="1">
        <a:spcBef>
          <a:spcPts val="400"/>
        </a:spcBef>
        <a:spcAft>
          <a:spcPts val="400"/>
        </a:spcAft>
        <a:buFont typeface="Arial"/>
        <a:buChar char="•"/>
        <a:defRPr sz="1467" kern="1200">
          <a:solidFill>
            <a:srgbClr val="00A995"/>
          </a:solidFill>
          <a:latin typeface="Merriweather Sans"/>
          <a:ea typeface="+mn-ea"/>
          <a:cs typeface="Merriweather San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B1687-FBB7-BC47-BF01-3639A14D01D8}"/>
              </a:ext>
            </a:extLst>
          </p:cNvPr>
          <p:cNvSpPr>
            <a:spLocks noGrp="1"/>
          </p:cNvSpPr>
          <p:nvPr>
            <p:ph type="ctrTitle"/>
          </p:nvPr>
        </p:nvSpPr>
        <p:spPr>
          <a:xfrm>
            <a:off x="494718" y="2408200"/>
            <a:ext cx="9144000" cy="2387600"/>
          </a:xfrm>
        </p:spPr>
        <p:txBody>
          <a:bodyPr>
            <a:normAutofit fontScale="90000"/>
          </a:bodyPr>
          <a:lstStyle/>
          <a:p>
            <a:r>
              <a:rPr lang="et-EE" dirty="0"/>
              <a:t>Ida-Virumaa arengust ja õiglase ülemineku fondist</a:t>
            </a:r>
            <a:br>
              <a:rPr lang="et-EE" dirty="0"/>
            </a:br>
            <a:endParaRPr lang="en-EE" dirty="0"/>
          </a:p>
        </p:txBody>
      </p:sp>
      <p:sp>
        <p:nvSpPr>
          <p:cNvPr id="3" name="Subtitle 2">
            <a:extLst>
              <a:ext uri="{FF2B5EF4-FFF2-40B4-BE49-F238E27FC236}">
                <a16:creationId xmlns:a16="http://schemas.microsoft.com/office/drawing/2014/main" id="{21767960-BE44-C076-91A8-DBDAA7FB58FF}"/>
              </a:ext>
            </a:extLst>
          </p:cNvPr>
          <p:cNvSpPr>
            <a:spLocks noGrp="1"/>
          </p:cNvSpPr>
          <p:nvPr>
            <p:ph type="subTitle" idx="1"/>
          </p:nvPr>
        </p:nvSpPr>
        <p:spPr>
          <a:xfrm>
            <a:off x="941385" y="5138663"/>
            <a:ext cx="9144000" cy="1655762"/>
          </a:xfrm>
        </p:spPr>
        <p:txBody>
          <a:bodyPr/>
          <a:lstStyle/>
          <a:p>
            <a:r>
              <a:rPr lang="et-EE" dirty="0"/>
              <a:t>24. mai 2023.</a:t>
            </a:r>
          </a:p>
          <a:p>
            <a:r>
              <a:rPr lang="et-EE" i="1" dirty="0"/>
              <a:t>Eve East/Meelis Kuusk</a:t>
            </a:r>
          </a:p>
          <a:p>
            <a:r>
              <a:rPr lang="et-EE" i="1" dirty="0"/>
              <a:t>Ida-Virumaa Omavalitsuste Liit</a:t>
            </a:r>
            <a:endParaRPr lang="en-EE" i="1" dirty="0"/>
          </a:p>
        </p:txBody>
      </p:sp>
    </p:spTree>
    <p:extLst>
      <p:ext uri="{BB962C8B-B14F-4D97-AF65-F5344CB8AC3E}">
        <p14:creationId xmlns:p14="http://schemas.microsoft.com/office/powerpoint/2010/main" val="431663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text on a black background&#10;&#10;Description generated with high confidence">
            <a:extLst>
              <a:ext uri="{FF2B5EF4-FFF2-40B4-BE49-F238E27FC236}">
                <a16:creationId xmlns:a16="http://schemas.microsoft.com/office/drawing/2014/main" id="{427B6F00-82D7-4E65-B3FA-3351A8AD9F4C}"/>
              </a:ext>
            </a:extLst>
          </p:cNvPr>
          <p:cNvPicPr>
            <a:picLocks noChangeAspect="1"/>
          </p:cNvPicPr>
          <p:nvPr/>
        </p:nvPicPr>
        <p:blipFill>
          <a:blip r:embed="rId3"/>
          <a:stretch>
            <a:fillRect/>
          </a:stretch>
        </p:blipFill>
        <p:spPr>
          <a:xfrm>
            <a:off x="268600" y="5500301"/>
            <a:ext cx="1106664" cy="1168347"/>
          </a:xfrm>
          <a:prstGeom prst="rect">
            <a:avLst/>
          </a:prstGeom>
        </p:spPr>
      </p:pic>
      <p:pic>
        <p:nvPicPr>
          <p:cNvPr id="3" name="Picture 2">
            <a:extLst>
              <a:ext uri="{FF2B5EF4-FFF2-40B4-BE49-F238E27FC236}">
                <a16:creationId xmlns:a16="http://schemas.microsoft.com/office/drawing/2014/main" id="{7D0DDBCD-62D5-4C5C-8FE8-4E0B473A7954}"/>
              </a:ext>
            </a:extLst>
          </p:cNvPr>
          <p:cNvPicPr>
            <a:picLocks noChangeAspect="1"/>
          </p:cNvPicPr>
          <p:nvPr/>
        </p:nvPicPr>
        <p:blipFill>
          <a:blip r:embed="rId4"/>
          <a:stretch>
            <a:fillRect/>
          </a:stretch>
        </p:blipFill>
        <p:spPr>
          <a:xfrm>
            <a:off x="0" y="1"/>
            <a:ext cx="12192000" cy="6858000"/>
          </a:xfrm>
          <a:prstGeom prst="rect">
            <a:avLst/>
          </a:prstGeom>
        </p:spPr>
      </p:pic>
      <p:sp>
        <p:nvSpPr>
          <p:cNvPr id="7" name="Title 5">
            <a:extLst>
              <a:ext uri="{FF2B5EF4-FFF2-40B4-BE49-F238E27FC236}">
                <a16:creationId xmlns:a16="http://schemas.microsoft.com/office/drawing/2014/main" id="{4604C3B1-8A7A-4E1E-A900-2BDA8A687C8B}"/>
              </a:ext>
            </a:extLst>
          </p:cNvPr>
          <p:cNvSpPr>
            <a:spLocks noGrp="1"/>
          </p:cNvSpPr>
          <p:nvPr>
            <p:ph type="ctrTitle"/>
          </p:nvPr>
        </p:nvSpPr>
        <p:spPr>
          <a:xfrm>
            <a:off x="4425064" y="0"/>
            <a:ext cx="7766936" cy="1149292"/>
          </a:xfrm>
        </p:spPr>
        <p:txBody>
          <a:bodyPr/>
          <a:lstStyle/>
          <a:p>
            <a:pPr algn="ctr"/>
            <a:r>
              <a:rPr lang="et-EE" sz="2800" dirty="0"/>
              <a:t>Ida-Viru maakonna rahvaarvu muutus 1990-2020 ja prognoos 2030</a:t>
            </a:r>
          </a:p>
        </p:txBody>
      </p:sp>
    </p:spTree>
    <p:extLst>
      <p:ext uri="{BB962C8B-B14F-4D97-AF65-F5344CB8AC3E}">
        <p14:creationId xmlns:p14="http://schemas.microsoft.com/office/powerpoint/2010/main" val="2593569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ap&#10;&#10;Description automatically generated">
            <a:extLst>
              <a:ext uri="{FF2B5EF4-FFF2-40B4-BE49-F238E27FC236}">
                <a16:creationId xmlns:a16="http://schemas.microsoft.com/office/drawing/2014/main" id="{81F319AD-A89E-4E63-B4F1-292ED335185D}"/>
              </a:ext>
            </a:extLst>
          </p:cNvPr>
          <p:cNvPicPr>
            <a:picLocks noChangeAspect="1"/>
          </p:cNvPicPr>
          <p:nvPr/>
        </p:nvPicPr>
        <p:blipFill>
          <a:blip r:embed="rId2"/>
          <a:stretch>
            <a:fillRect/>
          </a:stretch>
        </p:blipFill>
        <p:spPr>
          <a:xfrm>
            <a:off x="0" y="-10486"/>
            <a:ext cx="12192000" cy="6961834"/>
          </a:xfrm>
          <a:prstGeom prst="rect">
            <a:avLst/>
          </a:prstGeom>
        </p:spPr>
      </p:pic>
    </p:spTree>
    <p:extLst>
      <p:ext uri="{BB962C8B-B14F-4D97-AF65-F5344CB8AC3E}">
        <p14:creationId xmlns:p14="http://schemas.microsoft.com/office/powerpoint/2010/main" val="2185070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1BCB8A9-3308-14C1-8B54-C726359FD0AB}"/>
              </a:ext>
            </a:extLst>
          </p:cNvPr>
          <p:cNvPicPr>
            <a:picLocks noChangeAspect="1"/>
          </p:cNvPicPr>
          <p:nvPr/>
        </p:nvPicPr>
        <p:blipFill>
          <a:blip r:embed="rId2"/>
          <a:stretch>
            <a:fillRect/>
          </a:stretch>
        </p:blipFill>
        <p:spPr>
          <a:xfrm>
            <a:off x="1142570" y="36282"/>
            <a:ext cx="9906859" cy="6785436"/>
          </a:xfrm>
          <a:prstGeom prst="rect">
            <a:avLst/>
          </a:prstGeom>
        </p:spPr>
      </p:pic>
    </p:spTree>
    <p:extLst>
      <p:ext uri="{BB962C8B-B14F-4D97-AF65-F5344CB8AC3E}">
        <p14:creationId xmlns:p14="http://schemas.microsoft.com/office/powerpoint/2010/main" val="32374416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868A78-A270-1C34-6D66-4937E610E238}"/>
              </a:ext>
            </a:extLst>
          </p:cNvPr>
          <p:cNvPicPr>
            <a:picLocks noChangeAspect="1"/>
          </p:cNvPicPr>
          <p:nvPr/>
        </p:nvPicPr>
        <p:blipFill>
          <a:blip r:embed="rId2"/>
          <a:stretch>
            <a:fillRect/>
          </a:stretch>
        </p:blipFill>
        <p:spPr>
          <a:xfrm>
            <a:off x="217284" y="1080410"/>
            <a:ext cx="10968369" cy="5584420"/>
          </a:xfrm>
          <a:prstGeom prst="rect">
            <a:avLst/>
          </a:prstGeom>
        </p:spPr>
      </p:pic>
      <p:sp>
        <p:nvSpPr>
          <p:cNvPr id="5" name="Oval 4">
            <a:extLst>
              <a:ext uri="{FF2B5EF4-FFF2-40B4-BE49-F238E27FC236}">
                <a16:creationId xmlns:a16="http://schemas.microsoft.com/office/drawing/2014/main" id="{A31E8491-EE8B-F1C8-A47F-F9814003AB03}"/>
              </a:ext>
            </a:extLst>
          </p:cNvPr>
          <p:cNvSpPr/>
          <p:nvPr/>
        </p:nvSpPr>
        <p:spPr>
          <a:xfrm>
            <a:off x="5649362" y="1167898"/>
            <a:ext cx="3087232" cy="280657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a:p>
        </p:txBody>
      </p:sp>
    </p:spTree>
    <p:extLst>
      <p:ext uri="{BB962C8B-B14F-4D97-AF65-F5344CB8AC3E}">
        <p14:creationId xmlns:p14="http://schemas.microsoft.com/office/powerpoint/2010/main" val="962421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F1A15-F572-4106-0130-2B9F94B7B7C0}"/>
              </a:ext>
            </a:extLst>
          </p:cNvPr>
          <p:cNvSpPr txBox="1">
            <a:spLocks/>
          </p:cNvSpPr>
          <p:nvPr/>
        </p:nvSpPr>
        <p:spPr>
          <a:xfrm>
            <a:off x="738445" y="496202"/>
            <a:ext cx="8596668" cy="1320800"/>
          </a:xfrm>
          <a:prstGeom prst="rect">
            <a:avLst/>
          </a:prstGeom>
        </p:spPr>
        <p:txBody>
          <a:bodyPr vert="horz" lIns="91440" tIns="45720" rIns="91440" bIns="45720" rtlCol="0" anchor="b">
            <a:normAutofit fontScale="92500" lnSpcReduction="20000"/>
          </a:bodyPr>
          <a:lstStyle>
            <a:lvl1pPr algn="l" defTabSz="914400" rtl="0" eaLnBrk="1" latinLnBrk="0" hangingPunct="1">
              <a:lnSpc>
                <a:spcPct val="90000"/>
              </a:lnSpc>
              <a:spcBef>
                <a:spcPct val="0"/>
              </a:spcBef>
              <a:buNone/>
              <a:defRPr sz="6000" b="0" i="0" kern="1200">
                <a:solidFill>
                  <a:srgbClr val="2C71B9"/>
                </a:solidFill>
                <a:latin typeface="Aino Headline" panose="02000603040504020204" pitchFamily="2" charset="77"/>
                <a:ea typeface="+mj-ea"/>
                <a:cs typeface="+mj-cs"/>
              </a:defRPr>
            </a:lvl1pPr>
          </a:lstStyle>
          <a:p>
            <a:r>
              <a:rPr lang="et-EE" dirty="0"/>
              <a:t>Maakonna uuendatud arenguvisioon</a:t>
            </a:r>
          </a:p>
        </p:txBody>
      </p:sp>
      <p:sp>
        <p:nvSpPr>
          <p:cNvPr id="3" name="Content Placeholder 2">
            <a:extLst>
              <a:ext uri="{FF2B5EF4-FFF2-40B4-BE49-F238E27FC236}">
                <a16:creationId xmlns:a16="http://schemas.microsoft.com/office/drawing/2014/main" id="{37522316-BF85-EE73-9C2A-45531BFDB25E}"/>
              </a:ext>
            </a:extLst>
          </p:cNvPr>
          <p:cNvSpPr txBox="1">
            <a:spLocks/>
          </p:cNvSpPr>
          <p:nvPr/>
        </p:nvSpPr>
        <p:spPr>
          <a:xfrm>
            <a:off x="611697" y="2009415"/>
            <a:ext cx="10919368" cy="47346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7000"/>
              </a:lnSpc>
              <a:spcBef>
                <a:spcPts val="1000"/>
              </a:spcBef>
              <a:spcAft>
                <a:spcPts val="800"/>
              </a:spcAft>
              <a:buClrTx/>
              <a:buSzTx/>
              <a:buFont typeface="Arial" panose="020B0604020202020204" pitchFamily="34" charset="0"/>
              <a:buChar char="•"/>
              <a:tabLst/>
              <a:defRPr/>
            </a:pPr>
            <a:r>
              <a:rPr kumimoji="0" lang="et-EE" sz="2800" b="1" i="0" u="none" strike="noStrike" kern="120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Times New Roman" panose="02020603050405020304" pitchFamily="18" charset="0"/>
              </a:rPr>
              <a:t>Ida-Virumaa on aastaks 2035 uue teadmiste p</a:t>
            </a:r>
            <a:r>
              <a:rPr kumimoji="0" lang="et-EE" sz="2800" b="1"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õ</a:t>
            </a:r>
            <a:r>
              <a:rPr kumimoji="0" lang="et-EE" sz="2800" b="1" i="0" u="none" strike="noStrike" kern="120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Times New Roman" panose="02020603050405020304" pitchFamily="18" charset="0"/>
              </a:rPr>
              <a:t>hise kliimas</a:t>
            </a:r>
            <a:r>
              <a:rPr kumimoji="0" lang="et-EE" sz="2800" b="1"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õ</a:t>
            </a:r>
            <a:r>
              <a:rPr kumimoji="0" lang="et-EE" sz="2800" b="1" i="0" u="none" strike="noStrike" kern="120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Times New Roman" panose="02020603050405020304" pitchFamily="18" charset="0"/>
              </a:rPr>
              <a:t>braliku majandusmudeli arendamise tunnustatud eestvedaja</a:t>
            </a:r>
            <a:endParaRPr kumimoji="0" lang="et-EE" sz="2800" b="0" i="0" u="none" strike="noStrike" kern="120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228600" marR="0" lvl="0" indent="-228600" algn="l" defTabSz="914400" rtl="0" eaLnBrk="1" fontAlgn="auto" latinLnBrk="0" hangingPunct="1">
              <a:lnSpc>
                <a:spcPct val="107000"/>
              </a:lnSpc>
              <a:spcBef>
                <a:spcPts val="1000"/>
              </a:spcBef>
              <a:spcAft>
                <a:spcPts val="800"/>
              </a:spcAft>
              <a:buClrTx/>
              <a:buSzTx/>
              <a:buFont typeface="Arial" panose="020B0604020202020204" pitchFamily="34" charset="0"/>
              <a:buChar char="•"/>
              <a:tabLst/>
              <a:defRPr/>
            </a:pPr>
            <a:r>
              <a:rPr kumimoji="0" lang="et-EE" sz="2100" b="1" i="0" u="none" strike="noStrike" kern="120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Times New Roman" panose="02020603050405020304" pitchFamily="18" charset="0"/>
              </a:rPr>
              <a:t>Maakonnas on teadus-, haridus- ja ettev</a:t>
            </a:r>
            <a:r>
              <a:rPr kumimoji="0" lang="et-EE" sz="2100" b="1"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õ</a:t>
            </a:r>
            <a:r>
              <a:rPr kumimoji="0" lang="et-EE" sz="2100" b="1" i="0" u="none" strike="noStrike" kern="120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Times New Roman" panose="02020603050405020304" pitchFamily="18" charset="0"/>
              </a:rPr>
              <a:t>tluskogukonna toel h</a:t>
            </a:r>
            <a:r>
              <a:rPr kumimoji="0" lang="et-EE" sz="2100" b="1"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ä</a:t>
            </a:r>
            <a:r>
              <a:rPr kumimoji="0" lang="et-EE" sz="2100" b="1" i="0" u="none" strike="noStrike" kern="120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Times New Roman" panose="02020603050405020304" pitchFamily="18" charset="0"/>
              </a:rPr>
              <a:t>sti arenenud kliimas</a:t>
            </a:r>
            <a:r>
              <a:rPr kumimoji="0" lang="et-EE" sz="2100" b="1"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õ</a:t>
            </a:r>
            <a:r>
              <a:rPr kumimoji="0" lang="et-EE" sz="2100" b="1" i="0" u="none" strike="noStrike" kern="120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Times New Roman" panose="02020603050405020304" pitchFamily="18" charset="0"/>
              </a:rPr>
              <a:t>bralik rahvusvaheliselt atraktiivne ja mitmekesine ettev</a:t>
            </a:r>
            <a:r>
              <a:rPr kumimoji="0" lang="et-EE" sz="2100" b="1"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õ</a:t>
            </a:r>
            <a:r>
              <a:rPr kumimoji="0" lang="et-EE" sz="2100" b="1" i="0" u="none" strike="noStrike" kern="120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Times New Roman" panose="02020603050405020304" pitchFamily="18" charset="0"/>
              </a:rPr>
              <a:t>tlus</a:t>
            </a:r>
            <a:endParaRPr kumimoji="0" lang="et-EE" sz="2100" b="0" i="0" u="none" strike="noStrike" kern="120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228600" marR="0" lvl="0" indent="-228600" algn="l" defTabSz="914400" rtl="0" eaLnBrk="1" fontAlgn="auto" latinLnBrk="0" hangingPunct="1">
              <a:lnSpc>
                <a:spcPct val="107000"/>
              </a:lnSpc>
              <a:spcBef>
                <a:spcPts val="1000"/>
              </a:spcBef>
              <a:spcAft>
                <a:spcPts val="800"/>
              </a:spcAft>
              <a:buClrTx/>
              <a:buSzTx/>
              <a:buFont typeface="Arial" panose="020B0604020202020204" pitchFamily="34" charset="0"/>
              <a:buChar char="•"/>
              <a:tabLst/>
              <a:defRPr/>
            </a:pPr>
            <a:r>
              <a:rPr kumimoji="0" lang="et-EE" sz="2100" b="1" i="0" u="none" strike="noStrike" kern="120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Times New Roman" panose="02020603050405020304" pitchFamily="18" charset="0"/>
              </a:rPr>
              <a:t>Maakonna elukeskkond on </a:t>
            </a:r>
            <a:r>
              <a:rPr kumimoji="0" lang="et-EE" sz="2100" b="1" i="0" u="none" strike="noStrike" kern="120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cs typeface="Times New Roman" panose="02020603050405020304" pitchFamily="18" charset="0"/>
              </a:rPr>
              <a:t>inimkeskne</a:t>
            </a:r>
            <a:r>
              <a:rPr kumimoji="0" lang="et-EE" sz="2100" b="1" i="0" u="none" strike="noStrike" kern="120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Times New Roman" panose="02020603050405020304" pitchFamily="18" charset="0"/>
              </a:rPr>
              <a:t>, kaasaegse ja kvaliteetse elu- ja teeninduskeskkonnaga ning aktiivse haridus-, t</a:t>
            </a:r>
            <a:r>
              <a:rPr kumimoji="0" lang="et-EE" sz="2100" b="1"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öö</a:t>
            </a:r>
            <a:r>
              <a:rPr kumimoji="0" lang="et-EE" sz="2100" b="1" i="0" u="none" strike="noStrike" kern="120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Times New Roman" panose="02020603050405020304" pitchFamily="18" charset="0"/>
              </a:rPr>
              <a:t>-, kultuuri- ja spordieluga. </a:t>
            </a:r>
            <a:endParaRPr kumimoji="0" lang="et-EE" sz="2100" b="0" i="0" u="none" strike="noStrike" kern="120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228600" marR="0" lvl="0" indent="-228600" algn="l" defTabSz="914400" rtl="0" eaLnBrk="1" fontAlgn="auto" latinLnBrk="0" hangingPunct="1">
              <a:lnSpc>
                <a:spcPct val="107000"/>
              </a:lnSpc>
              <a:spcBef>
                <a:spcPts val="1000"/>
              </a:spcBef>
              <a:spcAft>
                <a:spcPts val="800"/>
              </a:spcAft>
              <a:buClrTx/>
              <a:buSzTx/>
              <a:buFont typeface="Arial" panose="020B0604020202020204" pitchFamily="34" charset="0"/>
              <a:buChar char="•"/>
              <a:tabLst/>
              <a:defRPr/>
            </a:pPr>
            <a:r>
              <a:rPr kumimoji="0" lang="et-EE" sz="2100" b="1" i="0" u="none" strike="noStrike" kern="120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Times New Roman" panose="02020603050405020304" pitchFamily="18" charset="0"/>
              </a:rPr>
              <a:t>Maakond on seotud Soome lahe kasvupiirkonnaga kiirete ja kvaliteetsete raudtee, maantee, veeteede ja </a:t>
            </a:r>
            <a:r>
              <a:rPr kumimoji="0" lang="et-EE" sz="2100" b="1"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õ</a:t>
            </a:r>
            <a:r>
              <a:rPr kumimoji="0" lang="et-EE" sz="2100" b="1" i="0" u="none" strike="noStrike" kern="120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Times New Roman" panose="02020603050405020304" pitchFamily="18" charset="0"/>
              </a:rPr>
              <a:t>hu</a:t>
            </a:r>
            <a:r>
              <a:rPr kumimoji="0" lang="et-EE" sz="2100" b="1"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ü</a:t>
            </a:r>
            <a:r>
              <a:rPr kumimoji="0" lang="et-EE" sz="2100" b="1" i="0" u="none" strike="noStrike" kern="120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Times New Roman" panose="02020603050405020304" pitchFamily="18" charset="0"/>
              </a:rPr>
              <a:t>henduste sujuvalt toimivate v</a:t>
            </a:r>
            <a:r>
              <a:rPr kumimoji="0" lang="et-EE" sz="2100" b="1"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õ</a:t>
            </a:r>
            <a:r>
              <a:rPr kumimoji="0" lang="et-EE" sz="2100" b="1" i="0" u="none" strike="noStrike" kern="120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Times New Roman" panose="02020603050405020304" pitchFamily="18" charset="0"/>
              </a:rPr>
              <a:t>rgustike kaudu.</a:t>
            </a:r>
            <a:endParaRPr kumimoji="0" lang="et-EE" sz="2100" b="0" i="0" u="none" strike="noStrike" kern="120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None/>
              <a:tabLst/>
              <a:defRPr/>
            </a:pPr>
            <a:endParaRPr kumimoji="0" lang="et-EE"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8654A581-4BB4-5048-AF15-77EE0291D4C2}"/>
              </a:ext>
            </a:extLst>
          </p:cNvPr>
          <p:cNvSpPr txBox="1">
            <a:spLocks/>
          </p:cNvSpPr>
          <p:nvPr/>
        </p:nvSpPr>
        <p:spPr>
          <a:xfrm>
            <a:off x="660935" y="5405405"/>
            <a:ext cx="10534628" cy="1320800"/>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6000" b="0" i="0" kern="1200">
                <a:solidFill>
                  <a:srgbClr val="2C71B9"/>
                </a:solidFill>
                <a:latin typeface="Aino Headline" panose="02000603040504020204" pitchFamily="2" charset="77"/>
                <a:ea typeface="+mj-ea"/>
                <a:cs typeface="+mj-cs"/>
              </a:defRPr>
            </a:lvl1pPr>
          </a:lstStyle>
          <a:p>
            <a:r>
              <a:rPr lang="et-EE" dirty="0">
                <a:solidFill>
                  <a:srgbClr val="00B050"/>
                </a:solidFill>
              </a:rPr>
              <a:t>Eesti rohepöörde eestvedaja</a:t>
            </a:r>
          </a:p>
        </p:txBody>
      </p:sp>
    </p:spTree>
    <p:extLst>
      <p:ext uri="{BB962C8B-B14F-4D97-AF65-F5344CB8AC3E}">
        <p14:creationId xmlns:p14="http://schemas.microsoft.com/office/powerpoint/2010/main" val="3260862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1C75EF8C-29BA-A21A-2458-5FABDA47F845}"/>
              </a:ext>
            </a:extLst>
          </p:cNvPr>
          <p:cNvSpPr txBox="1">
            <a:spLocks/>
          </p:cNvSpPr>
          <p:nvPr/>
        </p:nvSpPr>
        <p:spPr>
          <a:xfrm>
            <a:off x="498130" y="201695"/>
            <a:ext cx="11465989" cy="525139"/>
          </a:xfrm>
          <a:prstGeom prst="rect">
            <a:avLst/>
          </a:prstGeom>
        </p:spPr>
        <p:txBody>
          <a:bodyPr vert="horz" lIns="91440" tIns="45720" rIns="91440" bIns="45720" rtlCol="0" anchor="b">
            <a:normAutofit fontScale="92500" lnSpcReduction="20000"/>
          </a:bodyPr>
          <a:lstStyle>
            <a:lvl1pPr algn="l" defTabSz="914400" rtl="0" eaLnBrk="1" latinLnBrk="0" hangingPunct="1">
              <a:lnSpc>
                <a:spcPct val="90000"/>
              </a:lnSpc>
              <a:spcBef>
                <a:spcPct val="0"/>
              </a:spcBef>
              <a:buNone/>
              <a:defRPr sz="6000" b="0" i="0" kern="1200">
                <a:solidFill>
                  <a:srgbClr val="2C71B9"/>
                </a:solidFill>
                <a:latin typeface="Aino Headline" panose="02000603040504020204" pitchFamily="2" charset="77"/>
                <a:ea typeface="+mj-ea"/>
                <a:cs typeface="+mj-cs"/>
              </a:defRPr>
            </a:lvl1pPr>
          </a:lstStyle>
          <a:p>
            <a:r>
              <a:rPr lang="et-EE" sz="4000" dirty="0"/>
              <a:t>Strateegilised eesmärgid:</a:t>
            </a:r>
          </a:p>
        </p:txBody>
      </p:sp>
      <p:sp>
        <p:nvSpPr>
          <p:cNvPr id="4" name="TextBox 3">
            <a:extLst>
              <a:ext uri="{FF2B5EF4-FFF2-40B4-BE49-F238E27FC236}">
                <a16:creationId xmlns:a16="http://schemas.microsoft.com/office/drawing/2014/main" id="{B2B800A1-E3AB-698E-4833-9EFD2E9B1401}"/>
              </a:ext>
            </a:extLst>
          </p:cNvPr>
          <p:cNvSpPr txBox="1"/>
          <p:nvPr/>
        </p:nvSpPr>
        <p:spPr>
          <a:xfrm>
            <a:off x="579801" y="745524"/>
            <a:ext cx="11302645" cy="6925742"/>
          </a:xfrm>
          <a:prstGeom prst="rect">
            <a:avLst/>
          </a:prstGeom>
          <a:noFill/>
        </p:spPr>
        <p:txBody>
          <a:bodyPr wrap="square">
            <a:spAutoFit/>
          </a:bodyPr>
          <a:lstStyle/>
          <a:p>
            <a:pPr>
              <a:lnSpc>
                <a:spcPct val="107000"/>
              </a:lnSpc>
              <a:spcAft>
                <a:spcPts val="800"/>
              </a:spcAft>
            </a:pPr>
            <a:r>
              <a:rPr lang="et-EE" sz="2400" b="1" dirty="0">
                <a:effectLst/>
                <a:latin typeface="Calibri" panose="020F0502020204030204" pitchFamily="34" charset="0"/>
                <a:ea typeface="Times New Roman" panose="02020603050405020304" pitchFamily="18" charset="0"/>
                <a:cs typeface="Times New Roman" panose="02020603050405020304" pitchFamily="18" charset="0"/>
              </a:rPr>
              <a:t>Haridusvaldkonna eesm</a:t>
            </a:r>
            <a:r>
              <a:rPr lang="et-EE" sz="2400" b="1" dirty="0">
                <a:effectLst/>
                <a:latin typeface="Times New Roman" panose="02020603050405020304" pitchFamily="18" charset="0"/>
                <a:ea typeface="Times New Roman" panose="02020603050405020304" pitchFamily="18" charset="0"/>
                <a:cs typeface="Times New Roman" panose="02020603050405020304" pitchFamily="18" charset="0"/>
              </a:rPr>
              <a:t>ä</a:t>
            </a:r>
            <a:r>
              <a:rPr lang="et-EE" sz="2400" b="1" dirty="0">
                <a:effectLst/>
                <a:latin typeface="Calibri" panose="020F0502020204030204" pitchFamily="34" charset="0"/>
                <a:ea typeface="Times New Roman" panose="02020603050405020304" pitchFamily="18" charset="0"/>
                <a:cs typeface="Times New Roman" panose="02020603050405020304" pitchFamily="18" charset="0"/>
              </a:rPr>
              <a:t>rk H1</a:t>
            </a:r>
            <a:endParaRPr lang="et-EE"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t-EE" sz="2400" dirty="0">
                <a:effectLst/>
                <a:latin typeface="Calibri" panose="020F0502020204030204" pitchFamily="34" charset="0"/>
                <a:ea typeface="Times New Roman" panose="02020603050405020304" pitchFamily="18" charset="0"/>
                <a:cs typeface="Times New Roman" panose="02020603050405020304" pitchFamily="18" charset="0"/>
              </a:rPr>
              <a:t>Aastaks 2035 pakutakse Ida-Viru maakonnas individuaalsetel </a:t>
            </a: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õ</a:t>
            </a:r>
            <a:r>
              <a:rPr lang="et-EE" sz="2400" dirty="0">
                <a:effectLst/>
                <a:latin typeface="Calibri" panose="020F0502020204030204" pitchFamily="34" charset="0"/>
                <a:ea typeface="Times New Roman" panose="02020603050405020304" pitchFamily="18" charset="0"/>
                <a:cs typeface="Times New Roman" panose="02020603050405020304" pitchFamily="18" charset="0"/>
              </a:rPr>
              <a:t>piradadel p</a:t>
            </a: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õ</a:t>
            </a:r>
            <a:r>
              <a:rPr lang="et-EE" sz="2400" dirty="0">
                <a:effectLst/>
                <a:latin typeface="Calibri" panose="020F0502020204030204" pitchFamily="34" charset="0"/>
                <a:ea typeface="Times New Roman" panose="02020603050405020304" pitchFamily="18" charset="0"/>
                <a:cs typeface="Times New Roman" panose="02020603050405020304" pitchFamily="18" charset="0"/>
              </a:rPr>
              <a:t>hinevat teadmiste p</a:t>
            </a: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õ</a:t>
            </a:r>
            <a:r>
              <a:rPr lang="et-EE" sz="2400" dirty="0">
                <a:effectLst/>
                <a:latin typeface="Calibri" panose="020F0502020204030204" pitchFamily="34" charset="0"/>
                <a:ea typeface="Times New Roman" panose="02020603050405020304" pitchFamily="18" charset="0"/>
                <a:cs typeface="Times New Roman" panose="02020603050405020304" pitchFamily="18" charset="0"/>
              </a:rPr>
              <a:t>hise s</a:t>
            </a: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ää</a:t>
            </a:r>
            <a:r>
              <a:rPr lang="et-EE" sz="2400" dirty="0">
                <a:effectLst/>
                <a:latin typeface="Calibri" panose="020F0502020204030204" pitchFamily="34" charset="0"/>
                <a:ea typeface="Times New Roman" panose="02020603050405020304" pitchFamily="18" charset="0"/>
                <a:cs typeface="Times New Roman" panose="02020603050405020304" pitchFamily="18" charset="0"/>
              </a:rPr>
              <a:t>stva arengu p</a:t>
            </a: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õ</a:t>
            </a:r>
            <a:r>
              <a:rPr lang="et-EE" sz="2400" dirty="0">
                <a:effectLst/>
                <a:latin typeface="Calibri" panose="020F0502020204030204" pitchFamily="34" charset="0"/>
                <a:ea typeface="Times New Roman" panose="02020603050405020304" pitchFamily="18" charset="0"/>
                <a:cs typeface="Times New Roman" panose="02020603050405020304" pitchFamily="18" charset="0"/>
              </a:rPr>
              <a:t>him</a:t>
            </a: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õ</a:t>
            </a:r>
            <a:r>
              <a:rPr lang="et-EE" sz="2400" dirty="0">
                <a:effectLst/>
                <a:latin typeface="Calibri" panose="020F0502020204030204" pitchFamily="34" charset="0"/>
                <a:ea typeface="Times New Roman" panose="02020603050405020304" pitchFamily="18" charset="0"/>
                <a:cs typeface="Times New Roman" panose="02020603050405020304" pitchFamily="18" charset="0"/>
              </a:rPr>
              <a:t>tteid j</a:t>
            </a: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ä</a:t>
            </a:r>
            <a:r>
              <a:rPr lang="et-EE" sz="2400" dirty="0">
                <a:effectLst/>
                <a:latin typeface="Calibri" panose="020F0502020204030204" pitchFamily="34" charset="0"/>
                <a:ea typeface="Times New Roman" panose="02020603050405020304" pitchFamily="18" charset="0"/>
                <a:cs typeface="Times New Roman" panose="02020603050405020304" pitchFamily="18" charset="0"/>
              </a:rPr>
              <a:t>rgivat elukaare</a:t>
            </a: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ü</a:t>
            </a:r>
            <a:r>
              <a:rPr lang="et-EE" sz="2400" dirty="0">
                <a:effectLst/>
                <a:latin typeface="Calibri" panose="020F0502020204030204" pitchFamily="34" charset="0"/>
                <a:ea typeface="Times New Roman" panose="02020603050405020304" pitchFamily="18" charset="0"/>
                <a:cs typeface="Times New Roman" panose="02020603050405020304" pitchFamily="18" charset="0"/>
              </a:rPr>
              <a:t>lest kvaliteetset haridust. Haridus Ida-Virumaal annab lisaks valdkondlikele teadmistele v</a:t>
            </a: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õ</a:t>
            </a:r>
            <a:r>
              <a:rPr lang="et-EE" sz="2400" dirty="0">
                <a:effectLst/>
                <a:latin typeface="Calibri" panose="020F0502020204030204" pitchFamily="34" charset="0"/>
                <a:ea typeface="Times New Roman" panose="02020603050405020304" pitchFamily="18" charset="0"/>
                <a:cs typeface="Times New Roman" panose="02020603050405020304" pitchFamily="18" charset="0"/>
              </a:rPr>
              <a:t>imekuse </a:t>
            </a:r>
            <a:r>
              <a:rPr lang="et-EE" sz="2400" dirty="0" err="1">
                <a:effectLst/>
                <a:latin typeface="Calibri" panose="020F0502020204030204" pitchFamily="34" charset="0"/>
                <a:ea typeface="Times New Roman" panose="02020603050405020304" pitchFamily="18" charset="0"/>
                <a:cs typeface="Times New Roman" panose="02020603050405020304" pitchFamily="18" charset="0"/>
              </a:rPr>
              <a:t>hakkama-saamiseks</a:t>
            </a:r>
            <a:r>
              <a:rPr lang="et-EE" sz="2400" dirty="0">
                <a:effectLst/>
                <a:latin typeface="Calibri" panose="020F0502020204030204" pitchFamily="34" charset="0"/>
                <a:ea typeface="Times New Roman" panose="02020603050405020304" pitchFamily="18" charset="0"/>
                <a:cs typeface="Times New Roman" panose="02020603050405020304" pitchFamily="18" charset="0"/>
              </a:rPr>
              <a:t> erinevates keelekeskkondades, IT p</a:t>
            </a: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ä</a:t>
            </a:r>
            <a:r>
              <a:rPr lang="et-EE" sz="2400" dirty="0">
                <a:effectLst/>
                <a:latin typeface="Calibri" panose="020F0502020204030204" pitchFamily="34" charset="0"/>
                <a:ea typeface="Times New Roman" panose="02020603050405020304" pitchFamily="18" charset="0"/>
                <a:cs typeface="Times New Roman" panose="02020603050405020304" pitchFamily="18" charset="0"/>
              </a:rPr>
              <a:t>devused ja ettev</a:t>
            </a: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õ</a:t>
            </a:r>
            <a:r>
              <a:rPr lang="et-EE" sz="2400" dirty="0">
                <a:effectLst/>
                <a:latin typeface="Calibri" panose="020F0502020204030204" pitchFamily="34" charset="0"/>
                <a:ea typeface="Times New Roman" panose="02020603050405020304" pitchFamily="18" charset="0"/>
                <a:cs typeface="Times New Roman" panose="02020603050405020304" pitchFamily="18" charset="0"/>
              </a:rPr>
              <a:t>tliku ellusuhtumise</a:t>
            </a:r>
            <a:endParaRPr lang="et-EE" sz="240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t-EE" sz="2400" b="1" dirty="0">
                <a:effectLst/>
                <a:latin typeface="Calibri" panose="020F0502020204030204" pitchFamily="34" charset="0"/>
                <a:ea typeface="Times New Roman" panose="02020603050405020304" pitchFamily="18" charset="0"/>
                <a:cs typeface="Times New Roman" panose="02020603050405020304" pitchFamily="18" charset="0"/>
              </a:rPr>
              <a:t>Haridusvaldkonna eesm</a:t>
            </a:r>
            <a:r>
              <a:rPr lang="et-EE" sz="2400" b="1" dirty="0">
                <a:effectLst/>
                <a:latin typeface="Times New Roman" panose="02020603050405020304" pitchFamily="18" charset="0"/>
                <a:ea typeface="Times New Roman" panose="02020603050405020304" pitchFamily="18" charset="0"/>
                <a:cs typeface="Times New Roman" panose="02020603050405020304" pitchFamily="18" charset="0"/>
              </a:rPr>
              <a:t>ä</a:t>
            </a:r>
            <a:r>
              <a:rPr lang="et-EE" sz="2400" b="1" dirty="0">
                <a:effectLst/>
                <a:latin typeface="Calibri" panose="020F0502020204030204" pitchFamily="34" charset="0"/>
                <a:ea typeface="Times New Roman" panose="02020603050405020304" pitchFamily="18" charset="0"/>
                <a:cs typeface="Times New Roman" panose="02020603050405020304" pitchFamily="18" charset="0"/>
              </a:rPr>
              <a:t>rk H2</a:t>
            </a:r>
            <a:endParaRPr lang="et-EE"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t-EE" sz="2400" dirty="0">
                <a:effectLst/>
                <a:latin typeface="Calibri" panose="020F0502020204030204" pitchFamily="34" charset="0"/>
                <a:ea typeface="Times New Roman" panose="02020603050405020304" pitchFamily="18" charset="0"/>
                <a:cs typeface="Times New Roman" panose="02020603050405020304" pitchFamily="18" charset="0"/>
              </a:rPr>
              <a:t>Aastaks 2035 on Ida-Viru maakond rahvusvaheliselt tuntud ja atraktiivne koht k</a:t>
            </a: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õ</a:t>
            </a:r>
            <a:r>
              <a:rPr lang="et-EE" sz="2400" dirty="0">
                <a:effectLst/>
                <a:latin typeface="Calibri" panose="020F0502020204030204" pitchFamily="34" charset="0"/>
                <a:ea typeface="Times New Roman" panose="02020603050405020304" pitchFamily="18" charset="0"/>
                <a:cs typeface="Times New Roman" panose="02020603050405020304" pitchFamily="18" charset="0"/>
              </a:rPr>
              <a:t>rghariduse omandamiseks.</a:t>
            </a:r>
          </a:p>
          <a:p>
            <a:pPr>
              <a:lnSpc>
                <a:spcPct val="107000"/>
              </a:lnSpc>
              <a:spcAft>
                <a:spcPts val="800"/>
              </a:spcAft>
            </a:pPr>
            <a:r>
              <a:rPr lang="et-EE" sz="2400" b="1" dirty="0">
                <a:effectLst/>
                <a:latin typeface="Calibri" panose="020F0502020204030204" pitchFamily="34" charset="0"/>
                <a:ea typeface="Times New Roman" panose="02020603050405020304" pitchFamily="18" charset="0"/>
                <a:cs typeface="Times New Roman" panose="02020603050405020304" pitchFamily="18" charset="0"/>
              </a:rPr>
              <a:t>Majandusvaldkonna eesm</a:t>
            </a:r>
            <a:r>
              <a:rPr lang="et-EE" sz="2400" b="1" dirty="0">
                <a:effectLst/>
                <a:latin typeface="Times New Roman" panose="02020603050405020304" pitchFamily="18" charset="0"/>
                <a:ea typeface="Times New Roman" panose="02020603050405020304" pitchFamily="18" charset="0"/>
                <a:cs typeface="Times New Roman" panose="02020603050405020304" pitchFamily="18" charset="0"/>
              </a:rPr>
              <a:t>ä</a:t>
            </a:r>
            <a:r>
              <a:rPr lang="et-EE" sz="2400" b="1" dirty="0">
                <a:effectLst/>
                <a:latin typeface="Calibri" panose="020F0502020204030204" pitchFamily="34" charset="0"/>
                <a:ea typeface="Times New Roman" panose="02020603050405020304" pitchFamily="18" charset="0"/>
                <a:cs typeface="Times New Roman" panose="02020603050405020304" pitchFamily="18" charset="0"/>
              </a:rPr>
              <a:t>rk E1</a:t>
            </a:r>
            <a:endParaRPr lang="et-EE"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t-EE" sz="2400" dirty="0">
                <a:effectLst/>
                <a:latin typeface="Calibri" panose="020F0502020204030204" pitchFamily="34" charset="0"/>
                <a:ea typeface="Times New Roman" panose="02020603050405020304" pitchFamily="18" charset="0"/>
                <a:cs typeface="Times New Roman" panose="02020603050405020304" pitchFamily="18" charset="0"/>
              </a:rPr>
              <a:t>Aastaks 2035 toimib Ida-Virumaal mitmekesine, tugevatel ettev</a:t>
            </a: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õ</a:t>
            </a:r>
            <a:r>
              <a:rPr lang="et-EE" sz="2400" dirty="0">
                <a:effectLst/>
                <a:latin typeface="Calibri" panose="020F0502020204030204" pitchFamily="34" charset="0"/>
                <a:ea typeface="Times New Roman" panose="02020603050405020304" pitchFamily="18" charset="0"/>
                <a:cs typeface="Times New Roman" panose="02020603050405020304" pitchFamily="18" charset="0"/>
              </a:rPr>
              <a:t>tlikkushoiakutel tuginev ning suure lisandv</a:t>
            </a: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ää</a:t>
            </a:r>
            <a:r>
              <a:rPr lang="et-EE" sz="2400" dirty="0">
                <a:effectLst/>
                <a:latin typeface="Calibri" panose="020F0502020204030204" pitchFamily="34" charset="0"/>
                <a:ea typeface="Times New Roman" panose="02020603050405020304" pitchFamily="18" charset="0"/>
                <a:cs typeface="Times New Roman" panose="02020603050405020304" pitchFamily="18" charset="0"/>
              </a:rPr>
              <a:t>rtuse loomist soodustav ettev</a:t>
            </a: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õ</a:t>
            </a:r>
            <a:r>
              <a:rPr lang="et-EE" sz="2400" dirty="0">
                <a:effectLst/>
                <a:latin typeface="Calibri" panose="020F0502020204030204" pitchFamily="34" charset="0"/>
                <a:ea typeface="Times New Roman" panose="02020603050405020304" pitchFamily="18" charset="0"/>
                <a:cs typeface="Times New Roman" panose="02020603050405020304" pitchFamily="18" charset="0"/>
              </a:rPr>
              <a:t>tluskeskkond.</a:t>
            </a:r>
          </a:p>
          <a:p>
            <a:pPr>
              <a:lnSpc>
                <a:spcPct val="107000"/>
              </a:lnSpc>
              <a:spcAft>
                <a:spcPts val="800"/>
              </a:spcAft>
            </a:pPr>
            <a:r>
              <a:rPr lang="et-EE" sz="2400" b="1" dirty="0">
                <a:effectLst/>
                <a:latin typeface="Calibri" panose="020F0502020204030204" pitchFamily="34" charset="0"/>
                <a:ea typeface="Times New Roman" panose="02020603050405020304" pitchFamily="18" charset="0"/>
                <a:cs typeface="Times New Roman" panose="02020603050405020304" pitchFamily="18" charset="0"/>
              </a:rPr>
              <a:t>Ettev</a:t>
            </a:r>
            <a:r>
              <a:rPr lang="et-EE" sz="2400" b="1" dirty="0">
                <a:effectLst/>
                <a:latin typeface="Times New Roman" panose="02020603050405020304" pitchFamily="18" charset="0"/>
                <a:ea typeface="Times New Roman" panose="02020603050405020304" pitchFamily="18" charset="0"/>
                <a:cs typeface="Times New Roman" panose="02020603050405020304" pitchFamily="18" charset="0"/>
              </a:rPr>
              <a:t>õ</a:t>
            </a:r>
            <a:r>
              <a:rPr lang="et-EE" sz="2400" b="1" dirty="0">
                <a:effectLst/>
                <a:latin typeface="Calibri" panose="020F0502020204030204" pitchFamily="34" charset="0"/>
                <a:ea typeface="Times New Roman" panose="02020603050405020304" pitchFamily="18" charset="0"/>
                <a:cs typeface="Times New Roman" panose="02020603050405020304" pitchFamily="18" charset="0"/>
              </a:rPr>
              <a:t>tlusvaldkonna eesm</a:t>
            </a:r>
            <a:r>
              <a:rPr lang="et-EE" sz="2400" b="1" dirty="0">
                <a:effectLst/>
                <a:latin typeface="Times New Roman" panose="02020603050405020304" pitchFamily="18" charset="0"/>
                <a:ea typeface="Times New Roman" panose="02020603050405020304" pitchFamily="18" charset="0"/>
                <a:cs typeface="Times New Roman" panose="02020603050405020304" pitchFamily="18" charset="0"/>
              </a:rPr>
              <a:t>ä</a:t>
            </a:r>
            <a:r>
              <a:rPr lang="et-EE" sz="2400" b="1" dirty="0">
                <a:effectLst/>
                <a:latin typeface="Calibri" panose="020F0502020204030204" pitchFamily="34" charset="0"/>
                <a:ea typeface="Times New Roman" panose="02020603050405020304" pitchFamily="18" charset="0"/>
                <a:cs typeface="Times New Roman" panose="02020603050405020304" pitchFamily="18" charset="0"/>
              </a:rPr>
              <a:t>rk E2</a:t>
            </a:r>
            <a:endParaRPr lang="et-EE"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t-EE" sz="2400" dirty="0">
                <a:effectLst/>
                <a:latin typeface="Calibri" panose="020F0502020204030204" pitchFamily="34" charset="0"/>
                <a:ea typeface="Times New Roman" panose="02020603050405020304" pitchFamily="18" charset="0"/>
                <a:cs typeface="Times New Roman" panose="02020603050405020304" pitchFamily="18" charset="0"/>
              </a:rPr>
              <a:t>Ida-Virumaa ettev</a:t>
            </a: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õ</a:t>
            </a:r>
            <a:r>
              <a:rPr lang="et-EE" sz="2400" dirty="0">
                <a:effectLst/>
                <a:latin typeface="Calibri" panose="020F0502020204030204" pitchFamily="34" charset="0"/>
                <a:ea typeface="Times New Roman" panose="02020603050405020304" pitchFamily="18" charset="0"/>
                <a:cs typeface="Times New Roman" panose="02020603050405020304" pitchFamily="18" charset="0"/>
              </a:rPr>
              <a:t>tlus on mitmekesine, innovatiivne ja konkurentsiv</a:t>
            </a: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õ</a:t>
            </a:r>
            <a:r>
              <a:rPr lang="et-EE" sz="2400" dirty="0">
                <a:effectLst/>
                <a:latin typeface="Calibri" panose="020F0502020204030204" pitchFamily="34" charset="0"/>
                <a:ea typeface="Times New Roman" panose="02020603050405020304" pitchFamily="18" charset="0"/>
                <a:cs typeface="Times New Roman" panose="02020603050405020304" pitchFamily="18" charset="0"/>
              </a:rPr>
              <a:t>imeline</a:t>
            </a:r>
          </a:p>
          <a:p>
            <a:pPr>
              <a:lnSpc>
                <a:spcPct val="107000"/>
              </a:lnSpc>
              <a:spcAft>
                <a:spcPts val="800"/>
              </a:spcAft>
            </a:pPr>
            <a:endParaRPr lang="et-EE"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endParaRPr lang="et-EE" sz="2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4712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E3EBA-8A7E-45B2-B670-349A7C112DE4}"/>
              </a:ext>
            </a:extLst>
          </p:cNvPr>
          <p:cNvSpPr>
            <a:spLocks noGrp="1"/>
          </p:cNvSpPr>
          <p:nvPr>
            <p:ph type="title"/>
          </p:nvPr>
        </p:nvSpPr>
        <p:spPr>
          <a:xfrm>
            <a:off x="284228" y="88306"/>
            <a:ext cx="8596668" cy="1320800"/>
          </a:xfrm>
        </p:spPr>
        <p:txBody>
          <a:bodyPr/>
          <a:lstStyle/>
          <a:p>
            <a:r>
              <a:rPr lang="et-EE" dirty="0"/>
              <a:t>Õiglase ülemineku kavandamine</a:t>
            </a:r>
          </a:p>
        </p:txBody>
      </p:sp>
      <p:pic>
        <p:nvPicPr>
          <p:cNvPr id="5" name="Picture 4">
            <a:extLst>
              <a:ext uri="{FF2B5EF4-FFF2-40B4-BE49-F238E27FC236}">
                <a16:creationId xmlns:a16="http://schemas.microsoft.com/office/drawing/2014/main" id="{C5F5347A-A641-428E-AB54-E8757FCDD726}"/>
              </a:ext>
            </a:extLst>
          </p:cNvPr>
          <p:cNvPicPr>
            <a:picLocks noChangeAspect="1"/>
          </p:cNvPicPr>
          <p:nvPr/>
        </p:nvPicPr>
        <p:blipFill>
          <a:blip r:embed="rId2"/>
          <a:stretch>
            <a:fillRect/>
          </a:stretch>
        </p:blipFill>
        <p:spPr>
          <a:xfrm>
            <a:off x="534082" y="1025491"/>
            <a:ext cx="8652422" cy="5563317"/>
          </a:xfrm>
          <a:prstGeom prst="rect">
            <a:avLst/>
          </a:prstGeom>
        </p:spPr>
      </p:pic>
    </p:spTree>
    <p:extLst>
      <p:ext uri="{BB962C8B-B14F-4D97-AF65-F5344CB8AC3E}">
        <p14:creationId xmlns:p14="http://schemas.microsoft.com/office/powerpoint/2010/main" val="3445868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A87D639-1002-3C44-027E-D1D9D621F61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730222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FDAE2AB-7915-5DE4-D543-A479C0FD8CE8}"/>
              </a:ext>
            </a:extLst>
          </p:cNvPr>
          <p:cNvPicPr>
            <a:picLocks noChangeAspect="1"/>
          </p:cNvPicPr>
          <p:nvPr/>
        </p:nvPicPr>
        <p:blipFill>
          <a:blip r:embed="rId2"/>
          <a:stretch>
            <a:fillRect/>
          </a:stretch>
        </p:blipFill>
        <p:spPr>
          <a:xfrm>
            <a:off x="157712" y="0"/>
            <a:ext cx="12034288" cy="6858000"/>
          </a:xfrm>
          <a:prstGeom prst="rect">
            <a:avLst/>
          </a:prstGeom>
        </p:spPr>
      </p:pic>
    </p:spTree>
    <p:extLst>
      <p:ext uri="{BB962C8B-B14F-4D97-AF65-F5344CB8AC3E}">
        <p14:creationId xmlns:p14="http://schemas.microsoft.com/office/powerpoint/2010/main" val="3814813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1C75EF8C-29BA-A21A-2458-5FABDA47F845}"/>
              </a:ext>
            </a:extLst>
          </p:cNvPr>
          <p:cNvSpPr txBox="1">
            <a:spLocks/>
          </p:cNvSpPr>
          <p:nvPr/>
        </p:nvSpPr>
        <p:spPr>
          <a:xfrm>
            <a:off x="661474" y="409609"/>
            <a:ext cx="11465989" cy="525139"/>
          </a:xfrm>
          <a:prstGeom prst="rect">
            <a:avLst/>
          </a:prstGeom>
        </p:spPr>
        <p:txBody>
          <a:bodyPr vert="horz" lIns="91440" tIns="45720" rIns="91440" bIns="45720" rtlCol="0" anchor="b">
            <a:normAutofit fontScale="92500" lnSpcReduction="20000"/>
          </a:bodyPr>
          <a:lstStyle>
            <a:lvl1pPr algn="l" defTabSz="914400" rtl="0" eaLnBrk="1" latinLnBrk="0" hangingPunct="1">
              <a:lnSpc>
                <a:spcPct val="90000"/>
              </a:lnSpc>
              <a:spcBef>
                <a:spcPct val="0"/>
              </a:spcBef>
              <a:buNone/>
              <a:defRPr sz="6000" b="0" i="0" kern="1200">
                <a:solidFill>
                  <a:srgbClr val="2C71B9"/>
                </a:solidFill>
                <a:latin typeface="Aino Headline" panose="02000603040504020204" pitchFamily="2" charset="77"/>
                <a:ea typeface="+mj-ea"/>
                <a:cs typeface="+mj-cs"/>
              </a:defRPr>
            </a:lvl1pPr>
          </a:lstStyle>
          <a:p>
            <a:r>
              <a:rPr lang="et-EE" sz="4000" dirty="0"/>
              <a:t>Suur eesmärk:</a:t>
            </a:r>
          </a:p>
        </p:txBody>
      </p:sp>
      <p:sp>
        <p:nvSpPr>
          <p:cNvPr id="4" name="TextBox 3">
            <a:extLst>
              <a:ext uri="{FF2B5EF4-FFF2-40B4-BE49-F238E27FC236}">
                <a16:creationId xmlns:a16="http://schemas.microsoft.com/office/drawing/2014/main" id="{B2B800A1-E3AB-698E-4833-9EFD2E9B1401}"/>
              </a:ext>
            </a:extLst>
          </p:cNvPr>
          <p:cNvSpPr txBox="1"/>
          <p:nvPr/>
        </p:nvSpPr>
        <p:spPr>
          <a:xfrm>
            <a:off x="661474" y="1246520"/>
            <a:ext cx="8536847" cy="4939301"/>
          </a:xfrm>
          <a:prstGeom prst="rect">
            <a:avLst/>
          </a:prstGeom>
          <a:noFill/>
        </p:spPr>
        <p:txBody>
          <a:bodyPr wrap="square">
            <a:spAutoFit/>
          </a:bodyPr>
          <a:lstStyle/>
          <a:p>
            <a:pPr>
              <a:lnSpc>
                <a:spcPct val="107000"/>
              </a:lnSpc>
              <a:spcAft>
                <a:spcPts val="800"/>
              </a:spcAft>
            </a:pPr>
            <a:r>
              <a:rPr lang="et-EE" sz="2400" dirty="0">
                <a:effectLst/>
                <a:latin typeface="Aino" panose="02000603040504020204" pitchFamily="50" charset="0"/>
                <a:ea typeface="Times New Roman" panose="02020603050405020304" pitchFamily="18" charset="0"/>
                <a:cs typeface="Times New Roman" panose="02020603050405020304" pitchFamily="18" charset="0"/>
              </a:rPr>
              <a:t>Toome Ida-Virumaale 100 000 </a:t>
            </a:r>
            <a:r>
              <a:rPr lang="et-EE" sz="2400" dirty="0" err="1">
                <a:effectLst/>
                <a:latin typeface="Aino" panose="02000603040504020204" pitchFamily="50" charset="0"/>
                <a:ea typeface="Times New Roman" panose="02020603050405020304" pitchFamily="18" charset="0"/>
                <a:cs typeface="Times New Roman" panose="02020603050405020304" pitchFamily="18" charset="0"/>
              </a:rPr>
              <a:t>milleeniumi</a:t>
            </a:r>
            <a:r>
              <a:rPr lang="et-EE" sz="2400" dirty="0">
                <a:effectLst/>
                <a:latin typeface="Aino" panose="02000603040504020204" pitchFamily="50" charset="0"/>
                <a:ea typeface="Times New Roman" panose="02020603050405020304" pitchFamily="18" charset="0"/>
                <a:cs typeface="Times New Roman" panose="02020603050405020304" pitchFamily="18" charset="0"/>
              </a:rPr>
              <a:t> noort</a:t>
            </a:r>
          </a:p>
          <a:p>
            <a:pPr>
              <a:lnSpc>
                <a:spcPct val="107000"/>
              </a:lnSpc>
              <a:spcAft>
                <a:spcPts val="800"/>
              </a:spcAft>
            </a:pPr>
            <a:r>
              <a:rPr lang="et-EE" sz="2400" dirty="0">
                <a:effectLst/>
                <a:latin typeface="Aino" panose="02000603040504020204" pitchFamily="50" charset="0"/>
                <a:ea typeface="Times New Roman" panose="02020603050405020304" pitchFamily="18" charset="0"/>
                <a:cs typeface="Times New Roman" panose="02020603050405020304" pitchFamily="18" charset="0"/>
              </a:rPr>
              <a:t>vanuses 15-28</a:t>
            </a:r>
          </a:p>
          <a:p>
            <a:pPr>
              <a:lnSpc>
                <a:spcPct val="107000"/>
              </a:lnSpc>
              <a:spcAft>
                <a:spcPts val="800"/>
              </a:spcAft>
            </a:pPr>
            <a:endParaRPr lang="et-EE" sz="2400" dirty="0">
              <a:latin typeface="Aino" panose="02000603040504020204" pitchFamily="50" charset="0"/>
              <a:ea typeface="Times New Roman" panose="02020603050405020304" pitchFamily="18" charset="0"/>
              <a:cs typeface="Times New Roman" panose="02020603050405020304" pitchFamily="18" charset="0"/>
            </a:endParaRPr>
          </a:p>
          <a:p>
            <a:pPr>
              <a:lnSpc>
                <a:spcPct val="107000"/>
              </a:lnSpc>
              <a:spcAft>
                <a:spcPts val="800"/>
              </a:spcAft>
            </a:pPr>
            <a:r>
              <a:rPr lang="et-EE" sz="2400" dirty="0">
                <a:effectLst/>
                <a:latin typeface="Aino" panose="02000603040504020204" pitchFamily="50" charset="0"/>
                <a:ea typeface="Times New Roman" panose="02020603050405020304" pitchFamily="18" charset="0"/>
                <a:cs typeface="Times New Roman" panose="02020603050405020304" pitchFamily="18" charset="0"/>
              </a:rPr>
              <a:t>Neile on oluline selge karjääriteekond, korralik töötasu,</a:t>
            </a:r>
          </a:p>
          <a:p>
            <a:pPr>
              <a:lnSpc>
                <a:spcPct val="107000"/>
              </a:lnSpc>
              <a:spcAft>
                <a:spcPts val="800"/>
              </a:spcAft>
            </a:pPr>
            <a:r>
              <a:rPr lang="et-EE" sz="2400" dirty="0">
                <a:effectLst/>
                <a:latin typeface="Aino" panose="02000603040504020204" pitchFamily="50" charset="0"/>
                <a:ea typeface="Times New Roman" panose="02020603050405020304" pitchFamily="18" charset="0"/>
                <a:cs typeface="Times New Roman" panose="02020603050405020304" pitchFamily="18" charset="0"/>
              </a:rPr>
              <a:t>mentorlus ja koolitused. Kunst ja muusika on TOP5</a:t>
            </a:r>
          </a:p>
          <a:p>
            <a:pPr>
              <a:lnSpc>
                <a:spcPct val="107000"/>
              </a:lnSpc>
              <a:spcAft>
                <a:spcPts val="800"/>
              </a:spcAft>
            </a:pPr>
            <a:r>
              <a:rPr lang="et-EE" sz="2400" dirty="0">
                <a:effectLst/>
                <a:latin typeface="Aino" panose="02000603040504020204" pitchFamily="50" charset="0"/>
                <a:ea typeface="Times New Roman" panose="02020603050405020304" pitchFamily="18" charset="0"/>
                <a:cs typeface="Times New Roman" panose="02020603050405020304" pitchFamily="18" charset="0"/>
              </a:rPr>
              <a:t>hobid. Visuaalne ja online. Tervis. Väärtused.</a:t>
            </a:r>
          </a:p>
          <a:p>
            <a:pPr>
              <a:lnSpc>
                <a:spcPct val="107000"/>
              </a:lnSpc>
              <a:spcAft>
                <a:spcPts val="800"/>
              </a:spcAft>
            </a:pPr>
            <a:endParaRPr lang="et-EE" sz="2400" dirty="0">
              <a:latin typeface="Aino" panose="02000603040504020204" pitchFamily="50" charset="0"/>
              <a:ea typeface="Times New Roman" panose="02020603050405020304" pitchFamily="18" charset="0"/>
              <a:cs typeface="Times New Roman" panose="02020603050405020304" pitchFamily="18" charset="0"/>
            </a:endParaRPr>
          </a:p>
          <a:p>
            <a:pPr>
              <a:lnSpc>
                <a:spcPct val="107000"/>
              </a:lnSpc>
              <a:spcAft>
                <a:spcPts val="800"/>
              </a:spcAft>
            </a:pPr>
            <a:r>
              <a:rPr lang="et-EE" sz="2400" dirty="0">
                <a:effectLst/>
                <a:latin typeface="Aino" panose="02000603040504020204" pitchFamily="50" charset="0"/>
                <a:ea typeface="Times New Roman" panose="02020603050405020304" pitchFamily="18" charset="0"/>
                <a:cs typeface="Times New Roman" panose="02020603050405020304" pitchFamily="18" charset="0"/>
              </a:rPr>
              <a:t>Ida-Virumaa kui </a:t>
            </a:r>
            <a:r>
              <a:rPr lang="et-EE" sz="2400" dirty="0" err="1">
                <a:effectLst/>
                <a:latin typeface="Aino" panose="02000603040504020204" pitchFamily="50" charset="0"/>
                <a:ea typeface="Times New Roman" panose="02020603050405020304" pitchFamily="18" charset="0"/>
                <a:cs typeface="Times New Roman" panose="02020603050405020304" pitchFamily="18" charset="0"/>
              </a:rPr>
              <a:t>milleeniumi</a:t>
            </a:r>
            <a:r>
              <a:rPr lang="et-EE" sz="2400" dirty="0">
                <a:effectLst/>
                <a:latin typeface="Aino" panose="02000603040504020204" pitchFamily="50" charset="0"/>
                <a:ea typeface="Times New Roman" panose="02020603050405020304" pitchFamily="18" charset="0"/>
                <a:cs typeface="Times New Roman" panose="02020603050405020304" pitchFamily="18" charset="0"/>
              </a:rPr>
              <a:t> põlvkonna magnet</a:t>
            </a:r>
          </a:p>
          <a:p>
            <a:pPr>
              <a:lnSpc>
                <a:spcPct val="107000"/>
              </a:lnSpc>
              <a:spcAft>
                <a:spcPts val="800"/>
              </a:spcAft>
            </a:pPr>
            <a:endParaRPr lang="et-EE" sz="2400" dirty="0">
              <a:latin typeface="Aino" panose="02000603040504020204" pitchFamily="50" charset="0"/>
              <a:ea typeface="Times New Roman" panose="02020603050405020304" pitchFamily="18" charset="0"/>
              <a:cs typeface="Times New Roman" panose="02020603050405020304" pitchFamily="18" charset="0"/>
            </a:endParaRPr>
          </a:p>
          <a:p>
            <a:pPr>
              <a:lnSpc>
                <a:spcPct val="107000"/>
              </a:lnSpc>
              <a:spcAft>
                <a:spcPts val="800"/>
              </a:spcAft>
            </a:pPr>
            <a:r>
              <a:rPr lang="et-EE" sz="2400" dirty="0">
                <a:effectLst/>
                <a:latin typeface="Aino" panose="02000603040504020204" pitchFamily="50" charset="0"/>
                <a:ea typeface="Times New Roman" panose="02020603050405020304" pitchFamily="18" charset="0"/>
                <a:cs typeface="Times New Roman" panose="02020603050405020304" pitchFamily="18" charset="0"/>
              </a:rPr>
              <a:t>Ida-Viru kui rohepöörde eestvedaja</a:t>
            </a:r>
          </a:p>
        </p:txBody>
      </p:sp>
    </p:spTree>
    <p:extLst>
      <p:ext uri="{BB962C8B-B14F-4D97-AF65-F5344CB8AC3E}">
        <p14:creationId xmlns:p14="http://schemas.microsoft.com/office/powerpoint/2010/main" val="2291976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1C75EF8C-29BA-A21A-2458-5FABDA47F845}"/>
              </a:ext>
            </a:extLst>
          </p:cNvPr>
          <p:cNvSpPr txBox="1">
            <a:spLocks/>
          </p:cNvSpPr>
          <p:nvPr/>
        </p:nvSpPr>
        <p:spPr>
          <a:xfrm>
            <a:off x="579803" y="525081"/>
            <a:ext cx="11465989" cy="525139"/>
          </a:xfrm>
          <a:prstGeom prst="rect">
            <a:avLst/>
          </a:prstGeom>
        </p:spPr>
        <p:txBody>
          <a:bodyPr vert="horz" lIns="91440" tIns="45720" rIns="91440" bIns="45720" rtlCol="0" anchor="b">
            <a:normAutofit fontScale="92500" lnSpcReduction="20000"/>
          </a:bodyPr>
          <a:lstStyle>
            <a:lvl1pPr algn="l" defTabSz="914400" rtl="0" eaLnBrk="1" latinLnBrk="0" hangingPunct="1">
              <a:lnSpc>
                <a:spcPct val="90000"/>
              </a:lnSpc>
              <a:spcBef>
                <a:spcPct val="0"/>
              </a:spcBef>
              <a:buNone/>
              <a:defRPr sz="6000" b="0" i="0" kern="1200">
                <a:solidFill>
                  <a:srgbClr val="2C71B9"/>
                </a:solidFill>
                <a:latin typeface="Aino Headline" panose="02000603040504020204" pitchFamily="2" charset="77"/>
                <a:ea typeface="+mj-ea"/>
                <a:cs typeface="+mj-cs"/>
              </a:defRPr>
            </a:lvl1pPr>
          </a:lstStyle>
          <a:p>
            <a:r>
              <a:rPr lang="et-EE" sz="4000" dirty="0"/>
              <a:t>100 fänni maakonda arendamas:</a:t>
            </a:r>
          </a:p>
        </p:txBody>
      </p:sp>
      <p:sp>
        <p:nvSpPr>
          <p:cNvPr id="4" name="TextBox 3">
            <a:extLst>
              <a:ext uri="{FF2B5EF4-FFF2-40B4-BE49-F238E27FC236}">
                <a16:creationId xmlns:a16="http://schemas.microsoft.com/office/drawing/2014/main" id="{B2B800A1-E3AB-698E-4833-9EFD2E9B1401}"/>
              </a:ext>
            </a:extLst>
          </p:cNvPr>
          <p:cNvSpPr txBox="1"/>
          <p:nvPr/>
        </p:nvSpPr>
        <p:spPr>
          <a:xfrm>
            <a:off x="579803" y="1880263"/>
            <a:ext cx="8536847" cy="3785652"/>
          </a:xfrm>
          <a:prstGeom prst="rect">
            <a:avLst/>
          </a:prstGeom>
          <a:noFill/>
        </p:spPr>
        <p:txBody>
          <a:bodyPr wrap="square">
            <a:spAutoFit/>
          </a:bodyPr>
          <a:lstStyle/>
          <a:p>
            <a:r>
              <a:rPr lang="et-EE" sz="3600" b="0" i="0" dirty="0">
                <a:solidFill>
                  <a:srgbClr val="000000"/>
                </a:solidFill>
                <a:effectLst/>
                <a:latin typeface="Aino" panose="02000603040504020204" pitchFamily="50" charset="0"/>
              </a:rPr>
              <a:t>Igal aastal koolitada 50 noort, kellest 20 jäävad valdkonda. Piirkonna arendamine, projektide arendamine ja juhtimine, rahastamine.</a:t>
            </a:r>
          </a:p>
          <a:p>
            <a:endParaRPr lang="et-EE" sz="3600" dirty="0">
              <a:solidFill>
                <a:srgbClr val="40BAD2"/>
              </a:solidFill>
              <a:latin typeface="Aino" panose="02000603040504020204" pitchFamily="50" charset="0"/>
            </a:endParaRPr>
          </a:p>
          <a:p>
            <a:r>
              <a:rPr lang="et-EE" sz="3600" b="0" i="0" dirty="0">
                <a:solidFill>
                  <a:srgbClr val="000000"/>
                </a:solidFill>
                <a:effectLst/>
                <a:latin typeface="Aino" panose="02000603040504020204" pitchFamily="50" charset="0"/>
              </a:rPr>
              <a:t>Vilistlaste programm ja võrgustik.</a:t>
            </a:r>
            <a:r>
              <a:rPr lang="et-EE" sz="3600" dirty="0">
                <a:latin typeface="Aino" panose="02000603040504020204" pitchFamily="50" charset="0"/>
              </a:rPr>
              <a:t> </a:t>
            </a:r>
            <a:br>
              <a:rPr lang="et-EE" sz="2400" dirty="0"/>
            </a:br>
            <a:endParaRPr lang="et-EE" sz="2400" dirty="0">
              <a:effectLst/>
              <a:latin typeface="Aino" panose="02000603040504020204" pitchFamily="50"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7873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001" y="445432"/>
            <a:ext cx="11478321" cy="1143000"/>
          </a:xfrm>
        </p:spPr>
        <p:txBody>
          <a:bodyPr/>
          <a:lstStyle/>
          <a:p>
            <a:r>
              <a:rPr lang="et-EE" dirty="0"/>
              <a:t>Narva tööstusinkubaator</a:t>
            </a:r>
          </a:p>
        </p:txBody>
      </p:sp>
      <p:sp>
        <p:nvSpPr>
          <p:cNvPr id="4" name="Slide Number Placeholder 3"/>
          <p:cNvSpPr>
            <a:spLocks noGrp="1"/>
          </p:cNvSpPr>
          <p:nvPr>
            <p:ph type="sldNum" sz="quarter" idx="4"/>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7E8712BA-C824-6747-80B5-FDAB061CE3D8}" type="slidenum">
              <a:rPr kumimoji="0" lang="en-US" sz="1600" b="0" i="0" u="none" strike="noStrike" kern="1200" cap="none" spc="0" normalizeH="0" baseline="0" noProof="0">
                <a:ln>
                  <a:noFill/>
                </a:ln>
                <a:solidFill>
                  <a:srgbClr val="000000"/>
                </a:solidFill>
                <a:effectLst/>
                <a:uLnTx/>
                <a:uFillTx/>
                <a:latin typeface="Roboto Condensed Bold"/>
                <a:ea typeface="+mn-ea"/>
              </a:rPr>
              <a:pPr marL="0" marR="0" lvl="0" indent="0" algn="r" defTabSz="609585" rtl="0" eaLnBrk="1" fontAlgn="auto" latinLnBrk="0" hangingPunct="1">
                <a:lnSpc>
                  <a:spcPct val="100000"/>
                </a:lnSpc>
                <a:spcBef>
                  <a:spcPts val="0"/>
                </a:spcBef>
                <a:spcAft>
                  <a:spcPts val="0"/>
                </a:spcAft>
                <a:buClrTx/>
                <a:buSzTx/>
                <a:buFontTx/>
                <a:buNone/>
                <a:tabLst/>
                <a:defRPr/>
              </a:pPr>
              <a:t>13</a:t>
            </a:fld>
            <a:endParaRPr kumimoji="0" lang="en-US" sz="1600" b="0" i="0" u="none" strike="noStrike" kern="1200" cap="none" spc="0" normalizeH="0" baseline="0" noProof="0" dirty="0">
              <a:ln>
                <a:noFill/>
              </a:ln>
              <a:solidFill>
                <a:srgbClr val="000000"/>
              </a:solidFill>
              <a:effectLst/>
              <a:uLnTx/>
              <a:uFillTx/>
              <a:latin typeface="Roboto Condensed Bold"/>
              <a:ea typeface="+mn-ea"/>
            </a:endParaRPr>
          </a:p>
        </p:txBody>
      </p:sp>
      <p:sp>
        <p:nvSpPr>
          <p:cNvPr id="5" name="Content Placeholder 4"/>
          <p:cNvSpPr>
            <a:spLocks noGrp="1"/>
          </p:cNvSpPr>
          <p:nvPr>
            <p:ph sz="half" idx="13"/>
          </p:nvPr>
        </p:nvSpPr>
        <p:spPr>
          <a:xfrm>
            <a:off x="561942" y="1588432"/>
            <a:ext cx="4608264" cy="4760313"/>
          </a:xfrm>
        </p:spPr>
        <p:txBody>
          <a:bodyPr>
            <a:normAutofit/>
          </a:bodyPr>
          <a:lstStyle/>
          <a:p>
            <a:pPr marL="425440" lvl="1" indent="-412740"/>
            <a:r>
              <a:rPr lang="et-EE" sz="2133" b="1" dirty="0"/>
              <a:t>Asukoht: Narva tööstusala</a:t>
            </a:r>
          </a:p>
          <a:p>
            <a:pPr marL="425440" lvl="1" indent="-412740"/>
            <a:r>
              <a:rPr lang="et-EE" sz="2133" b="1" dirty="0"/>
              <a:t>Olemasolev olukord:</a:t>
            </a:r>
          </a:p>
          <a:p>
            <a:pPr marL="425440" lvl="1" indent="-412740"/>
            <a:r>
              <a:rPr lang="et-EE" sz="2133" b="1" dirty="0"/>
              <a:t>Eskiisprojekt ja TTA valmis</a:t>
            </a:r>
          </a:p>
          <a:p>
            <a:pPr marL="425440" lvl="1" indent="-412740"/>
            <a:r>
              <a:rPr lang="et-EE" sz="2133" b="1" dirty="0"/>
              <a:t>2022+ tegevused:</a:t>
            </a:r>
          </a:p>
          <a:p>
            <a:pPr marL="425440" lvl="1" indent="-412740"/>
            <a:r>
              <a:rPr lang="et-EE" sz="2133" b="1" dirty="0"/>
              <a:t>projekteerimine + rahastuse taotlemine + ehitamine</a:t>
            </a:r>
          </a:p>
          <a:p>
            <a:pPr marL="425440" lvl="1" indent="-412740"/>
            <a:r>
              <a:rPr lang="et-EE" sz="2133" b="1" dirty="0"/>
              <a:t>Investeeringu maht: ca 7 M€</a:t>
            </a:r>
          </a:p>
          <a:p>
            <a:pPr marL="425440" lvl="1" indent="-412740"/>
            <a:r>
              <a:rPr lang="et-EE" sz="2133" b="1" dirty="0"/>
              <a:t>Inkubaator (üüripinnad)</a:t>
            </a:r>
          </a:p>
          <a:p>
            <a:pPr marL="425440" lvl="1" indent="-412740"/>
            <a:r>
              <a:rPr lang="et-EE" sz="2133" b="1" dirty="0"/>
              <a:t>Robootikakeskus</a:t>
            </a:r>
          </a:p>
          <a:p>
            <a:pPr marL="425440" lvl="1" indent="-412740"/>
            <a:r>
              <a:rPr lang="et-EE" sz="2133" b="1" dirty="0"/>
              <a:t>Tööstusinkubaator</a:t>
            </a:r>
          </a:p>
          <a:p>
            <a:pPr marL="425440" lvl="1" indent="-412740"/>
            <a:r>
              <a:rPr lang="et-EE" sz="2133" b="1" dirty="0" err="1"/>
              <a:t>Soft-landing</a:t>
            </a:r>
            <a:r>
              <a:rPr lang="et-EE" sz="2133" b="1" dirty="0"/>
              <a:t> tugiteenused</a:t>
            </a:r>
            <a:endParaRPr lang="et-EE" sz="2133" dirty="0"/>
          </a:p>
        </p:txBody>
      </p:sp>
      <p:pic>
        <p:nvPicPr>
          <p:cNvPr id="3" name="Picture 2">
            <a:extLst>
              <a:ext uri="{FF2B5EF4-FFF2-40B4-BE49-F238E27FC236}">
                <a16:creationId xmlns:a16="http://schemas.microsoft.com/office/drawing/2014/main" id="{DF156DF9-6037-9B80-8F92-76BD04427C42}"/>
              </a:ext>
            </a:extLst>
          </p:cNvPr>
          <p:cNvPicPr>
            <a:picLocks noChangeAspect="1"/>
          </p:cNvPicPr>
          <p:nvPr/>
        </p:nvPicPr>
        <p:blipFill>
          <a:blip r:embed="rId2"/>
          <a:stretch>
            <a:fillRect/>
          </a:stretch>
        </p:blipFill>
        <p:spPr>
          <a:xfrm>
            <a:off x="5234000" y="2990249"/>
            <a:ext cx="6739043" cy="3618335"/>
          </a:xfrm>
          <a:prstGeom prst="rect">
            <a:avLst/>
          </a:prstGeom>
        </p:spPr>
      </p:pic>
    </p:spTree>
    <p:extLst>
      <p:ext uri="{BB962C8B-B14F-4D97-AF65-F5344CB8AC3E}">
        <p14:creationId xmlns:p14="http://schemas.microsoft.com/office/powerpoint/2010/main" val="39998574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001" y="445432"/>
            <a:ext cx="11478321" cy="1143000"/>
          </a:xfrm>
        </p:spPr>
        <p:txBody>
          <a:bodyPr/>
          <a:lstStyle/>
          <a:p>
            <a:r>
              <a:rPr lang="et-EE" sz="5867" dirty="0"/>
              <a:t>Jõhvi multimeedia inkubaator</a:t>
            </a:r>
          </a:p>
        </p:txBody>
      </p:sp>
      <p:sp>
        <p:nvSpPr>
          <p:cNvPr id="4" name="Slide Number Placeholder 3"/>
          <p:cNvSpPr>
            <a:spLocks noGrp="1"/>
          </p:cNvSpPr>
          <p:nvPr>
            <p:ph type="sldNum" sz="quarter" idx="4"/>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7E8712BA-C824-6747-80B5-FDAB061CE3D8}" type="slidenum">
              <a:rPr kumimoji="0" lang="en-US" sz="1600" b="0" i="0" u="none" strike="noStrike" kern="1200" cap="none" spc="0" normalizeH="0" baseline="0" noProof="0">
                <a:ln>
                  <a:noFill/>
                </a:ln>
                <a:solidFill>
                  <a:srgbClr val="000000"/>
                </a:solidFill>
                <a:effectLst/>
                <a:uLnTx/>
                <a:uFillTx/>
                <a:latin typeface="Roboto Condensed Bold"/>
                <a:ea typeface="+mn-ea"/>
              </a:rPr>
              <a:pPr marL="0" marR="0" lvl="0" indent="0" algn="r" defTabSz="609585" rtl="0" eaLnBrk="1" fontAlgn="auto" latinLnBrk="0" hangingPunct="1">
                <a:lnSpc>
                  <a:spcPct val="100000"/>
                </a:lnSpc>
                <a:spcBef>
                  <a:spcPts val="0"/>
                </a:spcBef>
                <a:spcAft>
                  <a:spcPts val="0"/>
                </a:spcAft>
                <a:buClrTx/>
                <a:buSzTx/>
                <a:buFontTx/>
                <a:buNone/>
                <a:tabLst/>
                <a:defRPr/>
              </a:pPr>
              <a:t>14</a:t>
            </a:fld>
            <a:endParaRPr kumimoji="0" lang="en-US" sz="1600" b="0" i="0" u="none" strike="noStrike" kern="1200" cap="none" spc="0" normalizeH="0" baseline="0" noProof="0" dirty="0">
              <a:ln>
                <a:noFill/>
              </a:ln>
              <a:solidFill>
                <a:srgbClr val="000000"/>
              </a:solidFill>
              <a:effectLst/>
              <a:uLnTx/>
              <a:uFillTx/>
              <a:latin typeface="Roboto Condensed Bold"/>
              <a:ea typeface="+mn-ea"/>
            </a:endParaRPr>
          </a:p>
        </p:txBody>
      </p:sp>
      <p:sp>
        <p:nvSpPr>
          <p:cNvPr id="5" name="Content Placeholder 4"/>
          <p:cNvSpPr>
            <a:spLocks noGrp="1"/>
          </p:cNvSpPr>
          <p:nvPr>
            <p:ph sz="half" idx="13"/>
          </p:nvPr>
        </p:nvSpPr>
        <p:spPr>
          <a:xfrm>
            <a:off x="561943" y="1588432"/>
            <a:ext cx="4672059" cy="4760313"/>
          </a:xfrm>
        </p:spPr>
        <p:txBody>
          <a:bodyPr>
            <a:normAutofit lnSpcReduction="10000"/>
          </a:bodyPr>
          <a:lstStyle/>
          <a:p>
            <a:pPr marL="425440" lvl="1" indent="-412740"/>
            <a:r>
              <a:rPr lang="et-EE" sz="2133" b="1" dirty="0"/>
              <a:t>Asukoht: Jõhvi äripark, Kotinuka</a:t>
            </a:r>
          </a:p>
          <a:p>
            <a:pPr marL="425440" lvl="1" indent="-412740"/>
            <a:r>
              <a:rPr lang="et-EE" sz="2133" b="1" dirty="0"/>
              <a:t>Hetkeolukord:</a:t>
            </a:r>
          </a:p>
          <a:p>
            <a:pPr marL="425440" lvl="1" indent="-412740"/>
            <a:r>
              <a:rPr lang="et-EE" sz="2133" b="1" dirty="0" err="1"/>
              <a:t>Eskiispeojekt</a:t>
            </a:r>
            <a:r>
              <a:rPr lang="et-EE" sz="2133" b="1" dirty="0"/>
              <a:t> valmis, TTA koostamisel</a:t>
            </a:r>
          </a:p>
          <a:p>
            <a:pPr marL="425440" lvl="1" indent="-412740"/>
            <a:r>
              <a:rPr lang="et-EE" sz="2133" b="1" dirty="0"/>
              <a:t>2023+ tegevused:</a:t>
            </a:r>
          </a:p>
          <a:p>
            <a:pPr marL="425440" lvl="1" indent="-412740"/>
            <a:r>
              <a:rPr lang="et-EE" sz="2133" b="1" dirty="0"/>
              <a:t>projekteerimine + rahastuse taotlemine + ehitamine</a:t>
            </a:r>
          </a:p>
          <a:p>
            <a:pPr marL="425440" lvl="1" indent="-412740"/>
            <a:r>
              <a:rPr lang="et-EE" sz="2133" b="1" dirty="0"/>
              <a:t>Investeeringu maht: ca 13 M€</a:t>
            </a:r>
          </a:p>
          <a:p>
            <a:pPr marL="425440" lvl="1" indent="-412740"/>
            <a:r>
              <a:rPr lang="et-EE" sz="2133" b="1" dirty="0"/>
              <a:t>Inkubaator (üüripinnad) + Tehnopol </a:t>
            </a:r>
            <a:r>
              <a:rPr lang="et-EE" sz="2133" b="1" dirty="0" err="1"/>
              <a:t>startup</a:t>
            </a:r>
            <a:r>
              <a:rPr lang="et-EE" sz="2133" b="1" dirty="0"/>
              <a:t> programm</a:t>
            </a:r>
          </a:p>
          <a:p>
            <a:pPr marL="425440" lvl="1" indent="-412740"/>
            <a:r>
              <a:rPr lang="et-EE" sz="2133" b="1" dirty="0"/>
              <a:t>Inkubaator endises raudteejaama hoones</a:t>
            </a:r>
          </a:p>
          <a:p>
            <a:pPr marL="425440" lvl="1" indent="-412740"/>
            <a:r>
              <a:rPr lang="et-EE" sz="2133" b="1" dirty="0"/>
              <a:t>Filmistuudiod ja </a:t>
            </a:r>
            <a:r>
              <a:rPr lang="et-EE" sz="2133" b="1" dirty="0" err="1"/>
              <a:t>järeltöötlus</a:t>
            </a:r>
            <a:r>
              <a:rPr lang="et-EE" sz="2133" b="1" dirty="0"/>
              <a:t> </a:t>
            </a:r>
          </a:p>
          <a:p>
            <a:pPr marL="425440" lvl="1" indent="-412740"/>
            <a:endParaRPr lang="et-EE" sz="2133" dirty="0"/>
          </a:p>
        </p:txBody>
      </p:sp>
      <p:pic>
        <p:nvPicPr>
          <p:cNvPr id="3" name="Picture 2">
            <a:extLst>
              <a:ext uri="{FF2B5EF4-FFF2-40B4-BE49-F238E27FC236}">
                <a16:creationId xmlns:a16="http://schemas.microsoft.com/office/drawing/2014/main" id="{4592E31B-FD89-9B5F-4E19-D0810A0DCDDD}"/>
              </a:ext>
            </a:extLst>
          </p:cNvPr>
          <p:cNvPicPr>
            <a:picLocks noChangeAspect="1"/>
          </p:cNvPicPr>
          <p:nvPr/>
        </p:nvPicPr>
        <p:blipFill>
          <a:blip r:embed="rId2"/>
          <a:stretch>
            <a:fillRect/>
          </a:stretch>
        </p:blipFill>
        <p:spPr>
          <a:xfrm>
            <a:off x="4972304" y="2321960"/>
            <a:ext cx="6961985" cy="3921498"/>
          </a:xfrm>
          <a:prstGeom prst="rect">
            <a:avLst/>
          </a:prstGeom>
        </p:spPr>
      </p:pic>
    </p:spTree>
    <p:extLst>
      <p:ext uri="{BB962C8B-B14F-4D97-AF65-F5344CB8AC3E}">
        <p14:creationId xmlns:p14="http://schemas.microsoft.com/office/powerpoint/2010/main" val="2558980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ealkiri 5">
            <a:extLst>
              <a:ext uri="{FF2B5EF4-FFF2-40B4-BE49-F238E27FC236}">
                <a16:creationId xmlns:a16="http://schemas.microsoft.com/office/drawing/2014/main" id="{C047446B-B7D8-D6E9-B3AC-E4030604BCB6}"/>
              </a:ext>
            </a:extLst>
          </p:cNvPr>
          <p:cNvSpPr>
            <a:spLocks noGrp="1"/>
          </p:cNvSpPr>
          <p:nvPr>
            <p:ph type="ctrTitle"/>
          </p:nvPr>
        </p:nvSpPr>
        <p:spPr>
          <a:xfrm>
            <a:off x="1469577" y="2155539"/>
            <a:ext cx="7472330" cy="2387600"/>
          </a:xfrm>
        </p:spPr>
        <p:txBody>
          <a:bodyPr>
            <a:normAutofit fontScale="90000"/>
          </a:bodyPr>
          <a:lstStyle/>
          <a:p>
            <a:pPr algn="ctr"/>
            <a:br>
              <a:rPr lang="et-EE" sz="13900" dirty="0"/>
            </a:br>
            <a:br>
              <a:rPr lang="et-EE" sz="13900" dirty="0"/>
            </a:br>
            <a:r>
              <a:rPr lang="et-EE" sz="6700" dirty="0"/>
              <a:t>Tänan tähelepanu eest!</a:t>
            </a:r>
            <a:br>
              <a:rPr lang="et-EE" dirty="0"/>
            </a:br>
            <a:endParaRPr lang="et-EE" dirty="0"/>
          </a:p>
        </p:txBody>
      </p:sp>
      <p:sp>
        <p:nvSpPr>
          <p:cNvPr id="4" name="Subtitle 3">
            <a:extLst>
              <a:ext uri="{FF2B5EF4-FFF2-40B4-BE49-F238E27FC236}">
                <a16:creationId xmlns:a16="http://schemas.microsoft.com/office/drawing/2014/main" id="{7145AB11-5D18-A421-FAC3-C6203D31189C}"/>
              </a:ext>
            </a:extLst>
          </p:cNvPr>
          <p:cNvSpPr>
            <a:spLocks noGrp="1"/>
          </p:cNvSpPr>
          <p:nvPr>
            <p:ph type="subTitle" idx="1"/>
          </p:nvPr>
        </p:nvSpPr>
        <p:spPr/>
        <p:txBody>
          <a:bodyPr/>
          <a:lstStyle/>
          <a:p>
            <a:endParaRPr lang="et-EE"/>
          </a:p>
        </p:txBody>
      </p:sp>
    </p:spTree>
    <p:extLst>
      <p:ext uri="{BB962C8B-B14F-4D97-AF65-F5344CB8AC3E}">
        <p14:creationId xmlns:p14="http://schemas.microsoft.com/office/powerpoint/2010/main" val="30994791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lus Plus Presentation">
  <a:themeElements>
    <a:clrScheme name="IVIA">
      <a:dk1>
        <a:srgbClr val="000000"/>
      </a:dk1>
      <a:lt1>
        <a:sysClr val="window" lastClr="FFFFFF"/>
      </a:lt1>
      <a:dk2>
        <a:srgbClr val="A1A1A1"/>
      </a:dk2>
      <a:lt2>
        <a:srgbClr val="FFFFFF"/>
      </a:lt2>
      <a:accent1>
        <a:srgbClr val="E6F0EF"/>
      </a:accent1>
      <a:accent2>
        <a:srgbClr val="C3CED4"/>
      </a:accent2>
      <a:accent3>
        <a:srgbClr val="4E6471"/>
      </a:accent3>
      <a:accent4>
        <a:srgbClr val="21283B"/>
      </a:accent4>
      <a:accent5>
        <a:srgbClr val="A0BCBF"/>
      </a:accent5>
      <a:accent6>
        <a:srgbClr val="EBF1FF"/>
      </a:accent6>
      <a:hlink>
        <a:srgbClr val="646464"/>
      </a:hlink>
      <a:folHlink>
        <a:srgbClr val="82828C"/>
      </a:folHlink>
    </a:clrScheme>
    <a:fontScheme name="IVIA">
      <a:majorFont>
        <a:latin typeface="Roboto Condensed Bold"/>
        <a:ea typeface=""/>
        <a:cs typeface=""/>
      </a:majorFont>
      <a:minorFont>
        <a:latin typeface="Roboto Condensed 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i kujundu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855</TotalTime>
  <Words>572</Words>
  <Application>Microsoft Office PowerPoint</Application>
  <PresentationFormat>Laiekraan</PresentationFormat>
  <Paragraphs>76</Paragraphs>
  <Slides>15</Slides>
  <Notes>3</Notes>
  <HiddenSlides>0</HiddenSlides>
  <MMClips>0</MMClips>
  <ScaleCrop>false</ScaleCrop>
  <HeadingPairs>
    <vt:vector size="6" baseType="variant">
      <vt:variant>
        <vt:lpstr>Kasutatud fondid</vt:lpstr>
      </vt:variant>
      <vt:variant>
        <vt:i4>9</vt:i4>
      </vt:variant>
      <vt:variant>
        <vt:lpstr>Kujundus</vt:lpstr>
      </vt:variant>
      <vt:variant>
        <vt:i4>2</vt:i4>
      </vt:variant>
      <vt:variant>
        <vt:lpstr>Slaidipealkirjad</vt:lpstr>
      </vt:variant>
      <vt:variant>
        <vt:i4>15</vt:i4>
      </vt:variant>
    </vt:vector>
  </HeadingPairs>
  <TitlesOfParts>
    <vt:vector size="26" baseType="lpstr">
      <vt:lpstr>Aino</vt:lpstr>
      <vt:lpstr>Aino Headline</vt:lpstr>
      <vt:lpstr>Arial</vt:lpstr>
      <vt:lpstr>Calibri</vt:lpstr>
      <vt:lpstr>Merriweather Sans</vt:lpstr>
      <vt:lpstr>Merriweather Sans Light</vt:lpstr>
      <vt:lpstr>Roboto Condensed</vt:lpstr>
      <vt:lpstr>Roboto Condensed Bold</vt:lpstr>
      <vt:lpstr>Times New Roman</vt:lpstr>
      <vt:lpstr>Office Theme</vt:lpstr>
      <vt:lpstr>Plus Plus Presentation</vt:lpstr>
      <vt:lpstr>Ida-Virumaa arengust ja õiglase ülemineku fondist </vt:lpstr>
      <vt:lpstr>Ida-Viru maakonna rahvaarvu muutus 1990-2020 ja prognoos 2030</vt:lpstr>
      <vt:lpstr>PowerPointi esitlus</vt:lpstr>
      <vt:lpstr>PowerPointi esitlus</vt:lpstr>
      <vt:lpstr>PowerPointi esitlus</vt:lpstr>
      <vt:lpstr>PowerPointi esitlus</vt:lpstr>
      <vt:lpstr>PowerPointi esitlus</vt:lpstr>
      <vt:lpstr>Õiglase ülemineku kavandamine</vt:lpstr>
      <vt:lpstr>PowerPointi esitlus</vt:lpstr>
      <vt:lpstr>PowerPointi esitlus</vt:lpstr>
      <vt:lpstr>PowerPointi esitlus</vt:lpstr>
      <vt:lpstr>PowerPointi esitlus</vt:lpstr>
      <vt:lpstr>Narva tööstusinkubaator</vt:lpstr>
      <vt:lpstr>Jõhvi multimeedia inkubaator</vt:lpstr>
      <vt:lpstr>  Tänan tähelepanu eest!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Erkki Pung</dc:creator>
  <cp:lastModifiedBy>Meelis Kuusk</cp:lastModifiedBy>
  <cp:revision>15</cp:revision>
  <dcterms:created xsi:type="dcterms:W3CDTF">2022-06-28T13:59:26Z</dcterms:created>
  <dcterms:modified xsi:type="dcterms:W3CDTF">2023-05-23T08:30:10Z</dcterms:modified>
</cp:coreProperties>
</file>