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</p:sldIdLst>
  <p:sldSz cy="5143500" cx="9144000"/>
  <p:notesSz cx="6858000" cy="9144000"/>
  <p:embeddedFontLst>
    <p:embeddedFont>
      <p:font typeface="Raleway"/>
      <p:regular r:id="rId36"/>
      <p:bold r:id="rId37"/>
      <p:italic r:id="rId38"/>
      <p:boldItalic r:id="rId39"/>
    </p:embeddedFont>
    <p:embeddedFont>
      <p:font typeface="Lato"/>
      <p:regular r:id="rId40"/>
      <p:bold r:id="rId41"/>
      <p:italic r:id="rId42"/>
      <p:boldItalic r:id="rId4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Lato-regular.fntdata"/><Relationship Id="rId20" Type="http://schemas.openxmlformats.org/officeDocument/2006/relationships/slide" Target="slides/slide15.xml"/><Relationship Id="rId42" Type="http://schemas.openxmlformats.org/officeDocument/2006/relationships/font" Target="fonts/Lato-italic.fntdata"/><Relationship Id="rId41" Type="http://schemas.openxmlformats.org/officeDocument/2006/relationships/font" Target="fonts/Lato-bold.fntdata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43" Type="http://schemas.openxmlformats.org/officeDocument/2006/relationships/font" Target="fonts/Lato-boldItalic.fntdata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slide" Target="slides/slide30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37" Type="http://schemas.openxmlformats.org/officeDocument/2006/relationships/font" Target="fonts/Raleway-bold.fntdata"/><Relationship Id="rId14" Type="http://schemas.openxmlformats.org/officeDocument/2006/relationships/slide" Target="slides/slide9.xml"/><Relationship Id="rId36" Type="http://schemas.openxmlformats.org/officeDocument/2006/relationships/font" Target="fonts/Raleway-regular.fntdata"/><Relationship Id="rId17" Type="http://schemas.openxmlformats.org/officeDocument/2006/relationships/slide" Target="slides/slide12.xml"/><Relationship Id="rId39" Type="http://schemas.openxmlformats.org/officeDocument/2006/relationships/font" Target="fonts/Raleway-boldItalic.fntdata"/><Relationship Id="rId16" Type="http://schemas.openxmlformats.org/officeDocument/2006/relationships/slide" Target="slides/slide11.xml"/><Relationship Id="rId38" Type="http://schemas.openxmlformats.org/officeDocument/2006/relationships/font" Target="fonts/Raleway-italic.fntdata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2489a377942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2489a37794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1e341ba3c73_1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1e341ba3c73_1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1e341ba3c73_1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1e341ba3c73_1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1e341ba3c73_1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1e341ba3c73_1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1e341ba3c73_1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1e341ba3c73_1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1e341ba3c73_1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1e341ba3c73_1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1e341ba3c73_1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1e341ba3c73_1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1e341ba3c73_1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1e341ba3c73_1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1e341ba3c73_1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1e341ba3c73_1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1e341ba3c73_1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1e341ba3c73_1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1e341ba3c73_1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1e341ba3c73_1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1e341ba3c73_1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1e341ba3c73_1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1e341ba3c73_1_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1e341ba3c73_1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1e341ba3c73_1_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1e341ba3c73_1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2489a377942_0_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2489a377942_0_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1e341ba3c73_1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1e341ba3c73_1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1e341ba3c73_1_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1e341ba3c73_1_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1e341ba3c73_1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1e341ba3c73_1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1e341ba3c73_1_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Google Shape;197;g1e341ba3c73_1_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1e341ba3c73_1_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1e341ba3c73_1_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1e341ba3c73_1_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" name="Google Shape;209;g1e341ba3c73_1_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1e341ba3c73_1_1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" name="Google Shape;215;g1e341ba3c73_1_1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1e341ba3c73_1_1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" name="Google Shape;221;g1e341ba3c73_1_1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1e341ba3c73_1_1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7" name="Google Shape;227;g1e341ba3c73_1_1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1e341ba3c73_1_1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" name="Google Shape;233;g1e341ba3c73_1_1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1e341ba3c73_1_1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" name="Google Shape;239;g1e341ba3c73_1_1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1e341ba3c73_1_1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" name="Google Shape;245;g1e341ba3c73_1_1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1e341ba3c73_1_1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1" name="Google Shape;251;g1e341ba3c73_1_1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1e341ba3c73_1_1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7" name="Google Shape;257;g1e341ba3c73_1_1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lt2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12" name="Google Shape;12;p2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" name="Google Shape;14;p2"/>
          <p:cNvSpPr txBox="1"/>
          <p:nvPr>
            <p:ph type="ctrTitle"/>
          </p:nvPr>
        </p:nvSpPr>
        <p:spPr>
          <a:xfrm>
            <a:off x="729450" y="1322450"/>
            <a:ext cx="7688100" cy="166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5" name="Google Shape;15;p2"/>
          <p:cNvSpPr txBox="1"/>
          <p:nvPr>
            <p:ph idx="1" type="subTitle"/>
          </p:nvPr>
        </p:nvSpPr>
        <p:spPr>
          <a:xfrm>
            <a:off x="729627" y="3172900"/>
            <a:ext cx="7688100" cy="54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oogle Shape;18;p3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19" name="Google Shape;19;p3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3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1" name="Google Shape;21;p3"/>
          <p:cNvSpPr txBox="1"/>
          <p:nvPr>
            <p:ph type="title"/>
          </p:nvPr>
        </p:nvSpPr>
        <p:spPr>
          <a:xfrm>
            <a:off x="729450" y="1322450"/>
            <a:ext cx="7688400" cy="151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5" name="Google Shape;25;p4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26" name="Google Shape;26;p4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4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8" name="Google Shape;28;p4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29" name="Google Shape;29;p4"/>
          <p:cNvSpPr txBox="1"/>
          <p:nvPr>
            <p:ph idx="1" type="body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3" name="Google Shape;33;p5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34" name="Google Shape;34;p5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" name="Google Shape;35;p5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6" name="Google Shape;36;p5"/>
          <p:cNvSpPr txBox="1"/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37" name="Google Shape;37;p5"/>
          <p:cNvSpPr txBox="1"/>
          <p:nvPr>
            <p:ph idx="1" type="body"/>
          </p:nvPr>
        </p:nvSpPr>
        <p:spPr>
          <a:xfrm>
            <a:off x="729325" y="2078875"/>
            <a:ext cx="37743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8" name="Google Shape;38;p5"/>
          <p:cNvSpPr txBox="1"/>
          <p:nvPr>
            <p:ph idx="2" type="body"/>
          </p:nvPr>
        </p:nvSpPr>
        <p:spPr>
          <a:xfrm>
            <a:off x="4643604" y="2078875"/>
            <a:ext cx="37743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9" name="Google Shape;39;p5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2" name="Google Shape;42;p6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43" name="Google Shape;43;p6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6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5" name="Google Shape;45;p6"/>
          <p:cNvSpPr txBox="1"/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46" name="Google Shape;46;p6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7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9" name="Google Shape;49;p7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50" name="Google Shape;50;p7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" name="Google Shape;51;p7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2" name="Google Shape;52;p7"/>
          <p:cNvSpPr txBox="1"/>
          <p:nvPr>
            <p:ph type="title"/>
          </p:nvPr>
        </p:nvSpPr>
        <p:spPr>
          <a:xfrm>
            <a:off x="730000" y="1318650"/>
            <a:ext cx="3300900" cy="138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53" name="Google Shape;53;p7"/>
          <p:cNvSpPr txBox="1"/>
          <p:nvPr>
            <p:ph idx="1" type="body"/>
          </p:nvPr>
        </p:nvSpPr>
        <p:spPr>
          <a:xfrm>
            <a:off x="721225" y="2781725"/>
            <a:ext cx="3300900" cy="159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4" name="Google Shape;54;p7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3"/>
        </a:solidFill>
      </p:bgPr>
    </p:bg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oogle Shape;56;p8"/>
          <p:cNvGrpSpPr/>
          <p:nvPr/>
        </p:nvGrpSpPr>
        <p:grpSpPr>
          <a:xfrm>
            <a:off x="830392" y="4169130"/>
            <a:ext cx="745763" cy="45826"/>
            <a:chOff x="4580561" y="2589004"/>
            <a:chExt cx="1064464" cy="25200"/>
          </a:xfrm>
        </p:grpSpPr>
        <p:sp>
          <p:nvSpPr>
            <p:cNvPr id="57" name="Google Shape;57;p8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" name="Google Shape;58;p8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9" name="Google Shape;59;p8"/>
          <p:cNvSpPr txBox="1"/>
          <p:nvPr>
            <p:ph type="title"/>
          </p:nvPr>
        </p:nvSpPr>
        <p:spPr>
          <a:xfrm>
            <a:off x="729450" y="864300"/>
            <a:ext cx="7021200" cy="2985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0" name="Google Shape;60;p8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9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3" name="Google Shape;63;p9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64" name="Google Shape;64;p9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9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6" name="Google Shape;66;p9"/>
          <p:cNvSpPr txBox="1"/>
          <p:nvPr>
            <p:ph type="title"/>
          </p:nvPr>
        </p:nvSpPr>
        <p:spPr>
          <a:xfrm>
            <a:off x="730000" y="1318650"/>
            <a:ext cx="3300900" cy="168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67" name="Google Shape;67;p9"/>
          <p:cNvSpPr txBox="1"/>
          <p:nvPr>
            <p:ph idx="1" type="subTitle"/>
          </p:nvPr>
        </p:nvSpPr>
        <p:spPr>
          <a:xfrm>
            <a:off x="724950" y="3161525"/>
            <a:ext cx="3300900" cy="75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68" name="Google Shape;68;p9"/>
          <p:cNvSpPr txBox="1"/>
          <p:nvPr>
            <p:ph idx="2" type="body"/>
          </p:nvPr>
        </p:nvSpPr>
        <p:spPr>
          <a:xfrm>
            <a:off x="5174225" y="1352625"/>
            <a:ext cx="3374400" cy="302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9" name="Google Shape;69;p9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0"/>
          <p:cNvSpPr txBox="1"/>
          <p:nvPr>
            <p:ph idx="1" type="body"/>
          </p:nvPr>
        </p:nvSpPr>
        <p:spPr>
          <a:xfrm>
            <a:off x="724950" y="4372551"/>
            <a:ext cx="7697400" cy="46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72" name="Google Shape;72;p10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dk1"/>
        </a:solid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oogle Shape;74;p11"/>
          <p:cNvGrpSpPr/>
          <p:nvPr/>
        </p:nvGrpSpPr>
        <p:grpSpPr>
          <a:xfrm>
            <a:off x="830392" y="4169130"/>
            <a:ext cx="745763" cy="45826"/>
            <a:chOff x="4580561" y="2589004"/>
            <a:chExt cx="1064464" cy="25200"/>
          </a:xfrm>
        </p:grpSpPr>
        <p:sp>
          <p:nvSpPr>
            <p:cNvPr id="75" name="Google Shape;75;p11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11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7" name="Google Shape;77;p11"/>
          <p:cNvSpPr txBox="1"/>
          <p:nvPr>
            <p:ph hasCustomPrompt="1" type="title"/>
          </p:nvPr>
        </p:nvSpPr>
        <p:spPr>
          <a:xfrm>
            <a:off x="729450" y="733950"/>
            <a:ext cx="7688400" cy="124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8" name="Google Shape;78;p11"/>
          <p:cNvSpPr txBox="1"/>
          <p:nvPr>
            <p:ph idx="1" type="body"/>
          </p:nvPr>
        </p:nvSpPr>
        <p:spPr>
          <a:xfrm>
            <a:off x="729450" y="2272888"/>
            <a:ext cx="7688400" cy="158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Char char="●"/>
              <a:defRPr>
                <a:solidFill>
                  <a:schemeClr val="lt1"/>
                </a:solidFill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9" name="Google Shape;79;p11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2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t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treamline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Lato"/>
              <a:buChar char="●"/>
              <a:defRPr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2984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984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984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984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2984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2984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2984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2984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t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3"/>
          <p:cNvSpPr txBox="1"/>
          <p:nvPr>
            <p:ph type="ctrTitle"/>
          </p:nvPr>
        </p:nvSpPr>
        <p:spPr>
          <a:xfrm>
            <a:off x="729450" y="1322450"/>
            <a:ext cx="7688100" cy="166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t" sz="23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Eerik-Juhan Truuväli - õiglus ja õigus</a:t>
            </a:r>
            <a:endParaRPr b="0" sz="23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lnSpc>
                <a:spcPct val="107916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t" sz="23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Kohaliku omavalitsuse õiguskorra areng ja järelevalve</a:t>
            </a:r>
            <a:endParaRPr sz="23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lnSpc>
                <a:spcPct val="107916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t" sz="23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Kollokvium*</a:t>
            </a:r>
            <a:endParaRPr sz="23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lnSpc>
                <a:spcPct val="107916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t" sz="23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*Pühendatud Eerik-Juhan Truuväli 85. sünniaastapäevale</a:t>
            </a:r>
            <a:endParaRPr sz="23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lnSpc>
                <a:spcPct val="107916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7916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0" lang="et" sz="23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		24.05.2023</a:t>
            </a:r>
            <a:endParaRPr b="0" sz="23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7916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0" lang="et" sz="23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		Õiguskantsleri Kantselei, Kohtu 8 </a:t>
            </a:r>
            <a:endParaRPr b="0" sz="23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4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t" sz="3040">
                <a:latin typeface="Times New Roman"/>
                <a:ea typeface="Times New Roman"/>
                <a:cs typeface="Times New Roman"/>
                <a:sym typeface="Times New Roman"/>
              </a:rPr>
              <a:t>AVASÕNAD</a:t>
            </a:r>
            <a:endParaRPr sz="304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2" name="Google Shape;92;p14"/>
          <p:cNvSpPr txBox="1"/>
          <p:nvPr>
            <p:ph idx="1" type="body"/>
          </p:nvPr>
        </p:nvSpPr>
        <p:spPr>
          <a:xfrm>
            <a:off x="729450" y="2078875"/>
            <a:ext cx="8308200" cy="243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Arial"/>
              <a:buNone/>
            </a:pPr>
            <a:r>
              <a:rPr lang="et" sz="25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Olari Koppel, õiguskantsleri asetäitja-nõunik, kantselei direktor</a:t>
            </a:r>
            <a:endParaRPr sz="25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7916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Arial"/>
              <a:buNone/>
            </a:pPr>
            <a:r>
              <a:rPr lang="et" sz="25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Sulev Lääne, MTÜ Polis president, Tallinna Ülikool</a:t>
            </a:r>
            <a:endParaRPr sz="25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Arial"/>
              <a:buNone/>
            </a:pPr>
            <a:r>
              <a:t/>
            </a:r>
            <a:endParaRPr b="1" sz="25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25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5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t" sz="30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Moderaatorid</a:t>
            </a:r>
            <a:endParaRPr sz="30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108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8" name="Google Shape;98;p15"/>
          <p:cNvSpPr txBox="1"/>
          <p:nvPr>
            <p:ph idx="1" type="body"/>
          </p:nvPr>
        </p:nvSpPr>
        <p:spPr>
          <a:xfrm>
            <a:off x="729450" y="2078875"/>
            <a:ext cx="83082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t" sz="25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Väino Linde, justiitsministri nõunik</a:t>
            </a:r>
            <a:endParaRPr sz="25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7916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t" sz="25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Sulev Lääne, MTÜ Polis president, Tallinna Ülikool</a:t>
            </a:r>
            <a:endParaRPr sz="25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7916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t" sz="25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Tõnis Kõiv, Rae Vallavolikogu esimees</a:t>
            </a:r>
            <a:endParaRPr sz="25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800"/>
              </a:spcBef>
              <a:spcAft>
                <a:spcPts val="1200"/>
              </a:spcAft>
              <a:buNone/>
            </a:pPr>
            <a:r>
              <a:t/>
            </a:r>
            <a:endParaRPr sz="24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6"/>
          <p:cNvSpPr txBox="1"/>
          <p:nvPr>
            <p:ph type="title"/>
          </p:nvPr>
        </p:nvSpPr>
        <p:spPr>
          <a:xfrm>
            <a:off x="729450" y="1318650"/>
            <a:ext cx="7767900" cy="67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t" sz="21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 osa: Eerik-Juhan Truuväli - õiglus ja õigus</a:t>
            </a:r>
            <a:endParaRPr sz="21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7916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t" sz="21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Sõnavõtud</a:t>
            </a:r>
            <a:endParaRPr sz="21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16"/>
          <p:cNvSpPr txBox="1"/>
          <p:nvPr>
            <p:ph idx="1" type="body"/>
          </p:nvPr>
        </p:nvSpPr>
        <p:spPr>
          <a:xfrm>
            <a:off x="729450" y="2209025"/>
            <a:ext cx="8008200" cy="262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t" sz="2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Ühiskõne: Sulev Lääne, Sulev Mäeltsemees, Vallo Olle, Raivo Vare, Aivar Kokk, Tiiu Aro, Indrek Grauberg, Mare Merimaa, Aare Reenumägi, Eve East, Rivo Noorkõiv, Sirje Ludvig, Kersten Kattai, Liisa Ikla, Jüri-Andreas Järviste, Markus Veia, Roman Allsaar</a:t>
            </a:r>
            <a:endParaRPr sz="22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i="1" lang="et" sz="22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Eerik-Juhan Truuväli – riigimees, õpetaja, õigluse eestkõneleja  ja õiguskorra järelevalvaja</a:t>
            </a:r>
            <a:endParaRPr i="1" sz="22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7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t" sz="21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 osa: Eerik-Juhan Truuväli - õiglus ja õigus</a:t>
            </a:r>
            <a:endParaRPr sz="21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7916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t" sz="21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Sõnavõtud</a:t>
            </a:r>
            <a:endParaRPr sz="21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17"/>
          <p:cNvSpPr txBox="1"/>
          <p:nvPr>
            <p:ph idx="1" type="body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5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t" sz="28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Lauri Hussar, Riigik</a:t>
            </a:r>
            <a:r>
              <a:rPr lang="et" sz="2800">
                <a:solidFill>
                  <a:srgbClr val="22222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ogu esimees</a:t>
            </a:r>
            <a:endParaRPr sz="2800">
              <a:solidFill>
                <a:srgbClr val="22222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8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t" sz="21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 osa: Eerik-Juhan Truuväli - õiglus ja õigus</a:t>
            </a:r>
            <a:endParaRPr sz="21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7916"/>
              </a:lnSpc>
              <a:spcBef>
                <a:spcPts val="800"/>
              </a:spcBef>
              <a:spcAft>
                <a:spcPts val="0"/>
              </a:spcAft>
              <a:buSzPts val="990"/>
              <a:buNone/>
            </a:pPr>
            <a:r>
              <a:rPr lang="et" sz="21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Sõnavõtud</a:t>
            </a:r>
            <a:endParaRPr sz="21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2340"/>
          </a:p>
        </p:txBody>
      </p:sp>
      <p:sp>
        <p:nvSpPr>
          <p:cNvPr id="116" name="Google Shape;116;p18"/>
          <p:cNvSpPr txBox="1"/>
          <p:nvPr>
            <p:ph idx="1" type="body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7916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t" sz="28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Villu Kõve, Riigikohtu esimees (kirjalikult)</a:t>
            </a:r>
            <a:endParaRPr sz="28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8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9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t" sz="21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 osa: Eerik-Juhan Truuväli - õiglus ja õigus</a:t>
            </a:r>
            <a:endParaRPr sz="21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7916"/>
              </a:lnSpc>
              <a:spcBef>
                <a:spcPts val="800"/>
              </a:spcBef>
              <a:spcAft>
                <a:spcPts val="0"/>
              </a:spcAft>
              <a:buSzPts val="990"/>
              <a:buNone/>
            </a:pPr>
            <a:r>
              <a:rPr lang="et" sz="21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Sõnavõtud</a:t>
            </a:r>
            <a:endParaRPr sz="21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2340"/>
          </a:p>
        </p:txBody>
      </p:sp>
      <p:sp>
        <p:nvSpPr>
          <p:cNvPr id="122" name="Google Shape;122;p19"/>
          <p:cNvSpPr txBox="1"/>
          <p:nvPr>
            <p:ph idx="1" type="body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7916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t" sz="2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Kalle Laanet, justiitsminister</a:t>
            </a:r>
            <a:endParaRPr sz="28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8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0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Arial"/>
              <a:buNone/>
            </a:pPr>
            <a:r>
              <a:rPr lang="et" sz="21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 osa: Eerik-Juhan Truuväli - õiglus ja õigus</a:t>
            </a:r>
            <a:endParaRPr sz="21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7916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Arial"/>
              <a:buNone/>
            </a:pPr>
            <a:r>
              <a:rPr lang="et" sz="21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Sõnavõtud</a:t>
            </a:r>
            <a:endParaRPr sz="21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2340"/>
          </a:p>
        </p:txBody>
      </p:sp>
      <p:sp>
        <p:nvSpPr>
          <p:cNvPr id="128" name="Google Shape;128;p20"/>
          <p:cNvSpPr txBox="1"/>
          <p:nvPr>
            <p:ph idx="1" type="body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791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t" sz="2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Helmen Kütt, Riigikogu kohaliku omavalitsuse ja regionaalpoliitika toetusrühma aseesimees</a:t>
            </a:r>
            <a:endParaRPr sz="28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1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Arial"/>
              <a:buNone/>
            </a:pPr>
            <a:r>
              <a:rPr lang="et" sz="21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 osa: Eerik-Juhan Truuväli - õiglus ja õigus</a:t>
            </a:r>
            <a:endParaRPr sz="21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7916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Arial"/>
              <a:buNone/>
            </a:pPr>
            <a:r>
              <a:rPr lang="et" sz="21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Sõnavõtud</a:t>
            </a:r>
            <a:endParaRPr sz="21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2340"/>
          </a:p>
        </p:txBody>
      </p:sp>
      <p:sp>
        <p:nvSpPr>
          <p:cNvPr id="134" name="Google Shape;134;p21"/>
          <p:cNvSpPr txBox="1"/>
          <p:nvPr>
            <p:ph idx="1" type="body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7916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t" sz="2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Katrin Niglas, Tallinna Ülikooli teadusprorektor</a:t>
            </a:r>
            <a:endParaRPr sz="28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8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2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Arial"/>
              <a:buNone/>
            </a:pPr>
            <a:r>
              <a:rPr lang="et" sz="21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 osa: Eerik-Juhan Truuväli - õiglus ja õigus</a:t>
            </a:r>
            <a:endParaRPr sz="21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7916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t" sz="21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Sõnavõtud</a:t>
            </a:r>
            <a:endParaRPr sz="21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791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t/>
            </a:r>
            <a:endParaRPr sz="21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0" name="Google Shape;140;p22"/>
          <p:cNvSpPr txBox="1"/>
          <p:nvPr>
            <p:ph idx="1" type="body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7916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t" sz="2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Gaabriel Tavits, Tartu Ülikooli õigusteaduskonna direktor</a:t>
            </a:r>
            <a:endParaRPr sz="28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8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3"/>
          <p:cNvSpPr txBox="1"/>
          <p:nvPr>
            <p:ph type="title"/>
          </p:nvPr>
        </p:nvSpPr>
        <p:spPr>
          <a:xfrm>
            <a:off x="729450" y="1318650"/>
            <a:ext cx="7745400" cy="76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t" sz="23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 osa: Eerik-Juhan Truuväli - õiglus ja õigus</a:t>
            </a:r>
            <a:endParaRPr sz="23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7916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t" sz="23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Sõnavõtud</a:t>
            </a:r>
            <a:endParaRPr sz="23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7916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23"/>
          <p:cNvSpPr txBox="1"/>
          <p:nvPr>
            <p:ph idx="1" type="body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000000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7916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t" sz="2800">
                <a:solidFill>
                  <a:srgbClr val="00000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Rait Maruste, varasem Riigikohtu esimees</a:t>
            </a:r>
            <a:endParaRPr sz="28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8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4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t" sz="21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 osa: Eerik-Juhan Truuväli - õiglus ja õigus</a:t>
            </a:r>
            <a:endParaRPr sz="21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7916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t" sz="21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Sõnavõtud</a:t>
            </a:r>
            <a:endParaRPr sz="21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p24"/>
          <p:cNvSpPr txBox="1"/>
          <p:nvPr>
            <p:ph idx="1" type="body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7916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t" sz="2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Indrek Koolmeister, COBALT vandeadvokaat, varasem riigikohtunik</a:t>
            </a:r>
            <a:endParaRPr sz="28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8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5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t" sz="21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 osa: Eerik-Juhan Truuväli - õiglus ja õigus</a:t>
            </a:r>
            <a:endParaRPr sz="21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7916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t" sz="21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Sõnavõtud</a:t>
            </a:r>
            <a:endParaRPr sz="21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" name="Google Shape;158;p25"/>
          <p:cNvSpPr txBox="1"/>
          <p:nvPr>
            <p:ph idx="1" type="body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791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t" sz="2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Paul Varul, varasem justiitsminister, emeriitprofessor, TGS Baltic vanempartner (kirjalikult)</a:t>
            </a:r>
            <a:endParaRPr sz="28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6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t" sz="21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 osa: Eerik-Juhan Truuväli - õiglus ja õigus</a:t>
            </a:r>
            <a:endParaRPr sz="21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7916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t" sz="21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Sõnavõtud</a:t>
            </a:r>
            <a:endParaRPr sz="21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p26"/>
          <p:cNvSpPr txBox="1"/>
          <p:nvPr>
            <p:ph idx="1" type="body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7916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t" sz="2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Ülle Madise, õiguskantsler</a:t>
            </a:r>
            <a:endParaRPr sz="28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8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7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t" sz="21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 osa: Eerik-Juhan Truuväli - õiglus ja õigus</a:t>
            </a:r>
            <a:endParaRPr sz="21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7916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t" sz="21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Sõnavõtud</a:t>
            </a:r>
            <a:endParaRPr sz="21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" name="Google Shape;170;p27"/>
          <p:cNvSpPr txBox="1"/>
          <p:nvPr>
            <p:ph idx="1" type="body"/>
          </p:nvPr>
        </p:nvSpPr>
        <p:spPr>
          <a:xfrm>
            <a:off x="729450" y="2078875"/>
            <a:ext cx="8270400" cy="253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7916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t" sz="2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Professor Raul Narits, Tartu Ülikool</a:t>
            </a:r>
            <a:endParaRPr sz="28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7916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i="1" lang="et" sz="2800">
                <a:solidFill>
                  <a:srgbClr val="00000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Õigusstruktuuride moderniseerimise eeldus: õiguse printsiipide kohaväärtuse kasv õiguse tõlgendamisel</a:t>
            </a:r>
            <a:endParaRPr i="1" sz="2800">
              <a:solidFill>
                <a:srgbClr val="000000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800"/>
              </a:spcBef>
              <a:spcAft>
                <a:spcPts val="1200"/>
              </a:spcAft>
              <a:buNone/>
            </a:pPr>
            <a:r>
              <a:t/>
            </a:r>
            <a:endParaRPr sz="28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8"/>
          <p:cNvSpPr txBox="1"/>
          <p:nvPr>
            <p:ph type="title"/>
          </p:nvPr>
        </p:nvSpPr>
        <p:spPr>
          <a:xfrm>
            <a:off x="729450" y="1318650"/>
            <a:ext cx="7767900" cy="76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t" sz="23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II osa: </a:t>
            </a:r>
            <a:r>
              <a:rPr lang="et" sz="2300">
                <a:solidFill>
                  <a:srgbClr val="22222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Kohaliku omavalitsuse õiguskord ja järelevalve</a:t>
            </a:r>
            <a:endParaRPr b="0" sz="23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7916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p28"/>
          <p:cNvSpPr txBox="1"/>
          <p:nvPr>
            <p:ph idx="1" type="body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t" sz="2800">
                <a:solidFill>
                  <a:srgbClr val="22222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Moderaatorid:</a:t>
            </a:r>
            <a:endParaRPr b="1" sz="2800">
              <a:solidFill>
                <a:srgbClr val="22222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t" sz="2800">
                <a:solidFill>
                  <a:srgbClr val="22222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Neeme Suur, regionaalministri nõunik</a:t>
            </a:r>
            <a:endParaRPr sz="2800">
              <a:solidFill>
                <a:srgbClr val="22222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t" sz="2800">
                <a:solidFill>
                  <a:srgbClr val="22222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Professor Leif Kalev, Tallinna Ülikool</a:t>
            </a:r>
            <a:endParaRPr sz="2800">
              <a:solidFill>
                <a:srgbClr val="22222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t" sz="2800">
                <a:solidFill>
                  <a:srgbClr val="22222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Ott Kasuri, </a:t>
            </a:r>
            <a:r>
              <a:rPr lang="et" sz="2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Eesti Linnade ja Valdade Liidu nõunik</a:t>
            </a:r>
            <a:endParaRPr sz="28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10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9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t" sz="23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II osa: </a:t>
            </a:r>
            <a:r>
              <a:rPr lang="et" sz="2300">
                <a:solidFill>
                  <a:srgbClr val="22222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Kohaliku omavalitsuse õiguskord ja järelevalve</a:t>
            </a:r>
            <a:endParaRPr b="0" sz="23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7916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791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p29"/>
          <p:cNvSpPr txBox="1"/>
          <p:nvPr>
            <p:ph idx="1" type="body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t" sz="2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Sulev Mäeltsemees, Sulev Lääne, Raivo Vare</a:t>
            </a:r>
            <a:endParaRPr i="1" sz="28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i="1" lang="et" sz="2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Aluste seadus, kohaliku omavalitsuse õigusruumi taasloomine ning riikluse ja demokraatia taastamine</a:t>
            </a:r>
            <a:endParaRPr i="1" sz="28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19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30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t" sz="21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II osa: </a:t>
            </a:r>
            <a:r>
              <a:rPr lang="et" sz="2100">
                <a:solidFill>
                  <a:srgbClr val="22222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Kohaliku omavalitsuse õiguskord ja järelevalve</a:t>
            </a:r>
            <a:endParaRPr b="0" sz="21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p30"/>
          <p:cNvSpPr txBox="1"/>
          <p:nvPr>
            <p:ph idx="1" type="body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t" sz="2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Kalle Jürgenson, Põhiseaduse Assamblee VII toimkonna (kohalik omavalitsus) esimees</a:t>
            </a:r>
            <a:endParaRPr sz="28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7916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i="1" lang="et" sz="2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Põhiseaduse Assamblee VII toimkond ning põhiseaduse XIV peatükk</a:t>
            </a:r>
            <a:endParaRPr i="1" sz="28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8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1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t" sz="21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II osa: </a:t>
            </a:r>
            <a:r>
              <a:rPr lang="et" sz="2100">
                <a:solidFill>
                  <a:srgbClr val="22222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Kohaliku omavalitsuse õiguskord ja järelevalve</a:t>
            </a:r>
            <a:endParaRPr b="0" sz="21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" name="Google Shape;194;p31"/>
          <p:cNvSpPr txBox="1"/>
          <p:nvPr>
            <p:ph idx="1" type="body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t" sz="2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Vallo Olle, õiguskantsleri vanemnõunik</a:t>
            </a:r>
            <a:endParaRPr sz="28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7916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i="1" lang="et" sz="2800">
                <a:solidFill>
                  <a:srgbClr val="222222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Põhiseaduse 14. peatükk ja kommentaarid: mis on muutunud?</a:t>
            </a:r>
            <a:endParaRPr i="1" sz="2800">
              <a:solidFill>
                <a:srgbClr val="222222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800"/>
              </a:spcBef>
              <a:spcAft>
                <a:spcPts val="1200"/>
              </a:spcAft>
              <a:buNone/>
            </a:pPr>
            <a:r>
              <a:t/>
            </a:r>
            <a:endParaRPr sz="28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32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t" sz="21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II osa: </a:t>
            </a:r>
            <a:r>
              <a:rPr lang="et" sz="2100">
                <a:solidFill>
                  <a:srgbClr val="22222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Kohaliku omavalitsuse õiguskord ja järelevalve</a:t>
            </a:r>
            <a:endParaRPr b="0" sz="21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" name="Google Shape;200;p32"/>
          <p:cNvSpPr txBox="1"/>
          <p:nvPr>
            <p:ph idx="1" type="body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t" sz="2800">
                <a:solidFill>
                  <a:srgbClr val="222222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Aare Reenumägi, </a:t>
            </a:r>
            <a:r>
              <a:rPr lang="et" sz="2800">
                <a:solidFill>
                  <a:srgbClr val="22222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õiguskantsleri vanemnõunik</a:t>
            </a:r>
            <a:endParaRPr sz="2800">
              <a:solidFill>
                <a:srgbClr val="22222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7916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i="1" lang="et" sz="2800">
                <a:solidFill>
                  <a:srgbClr val="22222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Põhiseaduse rakendamisest – kohaliku omavalitsuse korralduse seaduse (KOKS) ettevalmistamisest</a:t>
            </a:r>
            <a:endParaRPr i="1" sz="2800">
              <a:solidFill>
                <a:srgbClr val="22222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8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33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t" sz="21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II osa: </a:t>
            </a:r>
            <a:r>
              <a:rPr lang="et" sz="2100">
                <a:solidFill>
                  <a:srgbClr val="22222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Kohaliku omavalitsuse õiguskord ja järelevalve</a:t>
            </a:r>
            <a:endParaRPr b="0" sz="21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" name="Google Shape;206;p33"/>
          <p:cNvSpPr txBox="1"/>
          <p:nvPr>
            <p:ph idx="1" type="body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t" sz="2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Kersten Kattai, Autoettevõtete Liidu direktor, Tallinna Ülikooli lektor</a:t>
            </a:r>
            <a:endParaRPr sz="28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i="1" lang="et" sz="2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Haldusreformi esialgsetest tulemustest </a:t>
            </a:r>
            <a:endParaRPr i="1" sz="28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34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t" sz="21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II osa: </a:t>
            </a:r>
            <a:r>
              <a:rPr lang="et" sz="2100">
                <a:solidFill>
                  <a:srgbClr val="22222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Kohaliku omavalitsuse õiguskord ja järelevalve</a:t>
            </a:r>
            <a:endParaRPr b="0" sz="21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" name="Google Shape;212;p34"/>
          <p:cNvSpPr txBox="1"/>
          <p:nvPr>
            <p:ph idx="1" type="body"/>
          </p:nvPr>
        </p:nvSpPr>
        <p:spPr>
          <a:xfrm>
            <a:off x="729450" y="2078875"/>
            <a:ext cx="8249700" cy="247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t" sz="2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Eve East, Toila vallavanem, Ida-Virumaa Omavalitsuste Liidu juhatuse esimees,  Meelis Kuusk, Ida-Virumaa Omavalitsuste Liidu tegevjuht</a:t>
            </a:r>
            <a:endParaRPr sz="28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7916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i="1" lang="et" sz="2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Ida-Virumaa arengust ja õiglase ülemineku fondist</a:t>
            </a:r>
            <a:endParaRPr i="1" sz="28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800"/>
              </a:spcBef>
              <a:spcAft>
                <a:spcPts val="1200"/>
              </a:spcAft>
              <a:buNone/>
            </a:pPr>
            <a:r>
              <a:t/>
            </a:r>
            <a:endParaRPr sz="28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35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t" sz="21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II osa: </a:t>
            </a:r>
            <a:r>
              <a:rPr lang="et" sz="2100">
                <a:solidFill>
                  <a:srgbClr val="22222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Kohaliku omavalitsuse õiguskord ja järelevalve</a:t>
            </a:r>
            <a:endParaRPr b="0" sz="21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" name="Google Shape;218;p35"/>
          <p:cNvSpPr txBox="1"/>
          <p:nvPr>
            <p:ph idx="1" type="body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t" sz="2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Andre Sepp, Harjumaa Omavalitsuste Liidu tegevdirektor</a:t>
            </a:r>
            <a:endParaRPr sz="28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7916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i="1" lang="et" sz="2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Harjumaa arengustrateegia –  maakonna regionaalse arengu alusdokument</a:t>
            </a:r>
            <a:endParaRPr i="1" sz="28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800"/>
              </a:spcBef>
              <a:spcAft>
                <a:spcPts val="1200"/>
              </a:spcAft>
              <a:buNone/>
            </a:pPr>
            <a:r>
              <a:t/>
            </a:r>
            <a:endParaRPr sz="28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36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t" sz="21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II osa: </a:t>
            </a:r>
            <a:r>
              <a:rPr lang="et" sz="2100">
                <a:solidFill>
                  <a:srgbClr val="22222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Kohaliku omavalitsuse õiguskord ja järelevalve</a:t>
            </a:r>
            <a:endParaRPr b="0" sz="21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" name="Google Shape;224;p36"/>
          <p:cNvSpPr txBox="1"/>
          <p:nvPr>
            <p:ph idx="1" type="body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t" sz="2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Mikk Lõhmus, Sulev Valner, Rahandusministeerium, kohalike omavalitsuste poliitika osakond</a:t>
            </a:r>
            <a:endParaRPr sz="28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7916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i="1" lang="et" sz="2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Arengulepete ja regionaalsete nõukogude pilootprojekt</a:t>
            </a:r>
            <a:endParaRPr sz="28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8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37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7916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t" sz="21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II osa: </a:t>
            </a:r>
            <a:r>
              <a:rPr lang="et" sz="2100">
                <a:solidFill>
                  <a:srgbClr val="22222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Kohaliku omavalitsuse õiguskord ja järelevalve</a:t>
            </a:r>
            <a:endParaRPr sz="21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0" name="Google Shape;230;p37"/>
          <p:cNvSpPr txBox="1"/>
          <p:nvPr>
            <p:ph idx="1" type="body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t" sz="2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Madis Kallas, regionaalminister</a:t>
            </a:r>
            <a:endParaRPr sz="28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7916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i="1" lang="et" sz="2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Kohaliku omavalitsuse arengust ning väljakutsetest</a:t>
            </a:r>
            <a:endParaRPr i="1" sz="28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8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38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t" sz="21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II osa: </a:t>
            </a:r>
            <a:r>
              <a:rPr lang="et" sz="2100">
                <a:solidFill>
                  <a:srgbClr val="22222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Kohaliku omavalitsuse õiguskord ja järelevalve</a:t>
            </a:r>
            <a:endParaRPr sz="21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6" name="Google Shape;236;p38"/>
          <p:cNvSpPr txBox="1"/>
          <p:nvPr>
            <p:ph idx="1" type="body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t" sz="2800">
                <a:solidFill>
                  <a:srgbClr val="22222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Mihhail Kõlvart, Tallinna Linnapea, Eesti Linnade ja Valdade Liidu juhatuse esimees</a:t>
            </a:r>
            <a:endParaRPr sz="2800">
              <a:solidFill>
                <a:srgbClr val="22222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7916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i="1" lang="et" sz="2800">
                <a:solidFill>
                  <a:srgbClr val="22222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Kohaliku omavalitsuse arengu prioriteetidest</a:t>
            </a:r>
            <a:endParaRPr i="1" sz="2800">
              <a:solidFill>
                <a:srgbClr val="22222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800"/>
              </a:spcBef>
              <a:spcAft>
                <a:spcPts val="1200"/>
              </a:spcAft>
              <a:buNone/>
            </a:pPr>
            <a:r>
              <a:t/>
            </a:r>
            <a:endParaRPr sz="2800">
              <a:solidFill>
                <a:srgbClr val="22222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39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t" sz="21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II osa: </a:t>
            </a:r>
            <a:r>
              <a:rPr lang="et" sz="2100">
                <a:solidFill>
                  <a:srgbClr val="22222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Kohaliku omavalitsuse õiguskord ja järelevalve</a:t>
            </a:r>
            <a:endParaRPr sz="21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2" name="Google Shape;242;p39"/>
          <p:cNvSpPr txBox="1"/>
          <p:nvPr>
            <p:ph idx="1" type="body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t" sz="2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Olivia Taluste, Rahandusministeeriumi regionaalarengu osakonna õigusnõunik</a:t>
            </a:r>
            <a:endParaRPr i="1" sz="2800">
              <a:solidFill>
                <a:srgbClr val="222222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7916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i="1" lang="et" sz="2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KOKS ja kohaliku omavalitsuse õigusruumi väljakutsed</a:t>
            </a:r>
            <a:endParaRPr i="1" sz="28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800"/>
              </a:spcBef>
              <a:spcAft>
                <a:spcPts val="1200"/>
              </a:spcAft>
              <a:buNone/>
            </a:pPr>
            <a:r>
              <a:t/>
            </a:r>
            <a:endParaRPr sz="28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40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t" sz="21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II osa: </a:t>
            </a:r>
            <a:r>
              <a:rPr lang="et" sz="2100">
                <a:solidFill>
                  <a:srgbClr val="22222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Kohaliku omavalitsuse õiguskord ja järelevalve</a:t>
            </a:r>
            <a:endParaRPr sz="21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8" name="Google Shape;248;p40"/>
          <p:cNvSpPr txBox="1"/>
          <p:nvPr>
            <p:ph idx="1" type="body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t" sz="2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Peeter Järvelaid, Tallinna Ülikooli dotsent, varasem Sisekaitseakadeemia rektor,  Põhja-Tallinna linnaosa vanem</a:t>
            </a:r>
            <a:endParaRPr sz="28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7916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i="1" lang="et" sz="2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Kohaliku omavalitsuse järelevalvest ning sisekontrollist – õiguskantsler Eerik-Juhan Truuväli ja Tallinna linn ning linnaosa</a:t>
            </a:r>
            <a:endParaRPr i="1" sz="28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8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41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t" sz="21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II osa: </a:t>
            </a:r>
            <a:r>
              <a:rPr lang="et" sz="2100">
                <a:solidFill>
                  <a:srgbClr val="22222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Kohaliku omavalitsuse õiguskord ja järelevalve</a:t>
            </a:r>
            <a:endParaRPr sz="21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4" name="Google Shape;254;p41"/>
          <p:cNvSpPr txBox="1"/>
          <p:nvPr>
            <p:ph idx="1" type="body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t" sz="2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Professor Igor Gräzin</a:t>
            </a:r>
            <a:endParaRPr sz="28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7916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i="1" lang="et" sz="2800">
                <a:solidFill>
                  <a:srgbClr val="222222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Ühendvalga võimalik projekt, õiguslik aspekt</a:t>
            </a:r>
            <a:r>
              <a:rPr i="1" lang="et" sz="2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i="1" sz="28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8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42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t" sz="21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Kollokviumi lõpetamine </a:t>
            </a:r>
            <a:endParaRPr sz="21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791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t" sz="21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Lõpusõnad:</a:t>
            </a:r>
            <a:r>
              <a:rPr b="0" lang="et" sz="21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21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60" name="Google Shape;260;p42"/>
          <p:cNvSpPr txBox="1"/>
          <p:nvPr>
            <p:ph idx="1" type="body"/>
          </p:nvPr>
        </p:nvSpPr>
        <p:spPr>
          <a:xfrm>
            <a:off x="729450" y="2332800"/>
            <a:ext cx="8270400" cy="247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t" sz="2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Indrek Grauberg; Tallinna Ülikooli Ühiskonnateaduste Instituudi direktor </a:t>
            </a:r>
            <a:endParaRPr sz="28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7916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t" sz="2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Gaabriel Tavits, Tartu Ülikooli õigusteaduskonna direktor</a:t>
            </a:r>
            <a:endParaRPr sz="28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800"/>
              </a:spcBef>
              <a:spcAft>
                <a:spcPts val="1200"/>
              </a:spcAft>
              <a:buNone/>
            </a:pPr>
            <a:r>
              <a:t/>
            </a:r>
            <a:endParaRPr sz="28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treamline">
  <a:themeElements>
    <a:clrScheme name="Streamline">
      <a:dk1>
        <a:srgbClr val="1A9988"/>
      </a:dk1>
      <a:lt1>
        <a:srgbClr val="FFFFFF"/>
      </a:lt1>
      <a:dk2>
        <a:srgbClr val="1A1A1A"/>
      </a:dk2>
      <a:lt2>
        <a:srgbClr val="E9EDEE"/>
      </a:lt2>
      <a:accent1>
        <a:srgbClr val="595959"/>
      </a:accent1>
      <a:accent2>
        <a:srgbClr val="6AA4C8"/>
      </a:accent2>
      <a:accent3>
        <a:srgbClr val="EB5600"/>
      </a:accent3>
      <a:accent4>
        <a:srgbClr val="A2FFE8"/>
      </a:accent4>
      <a:accent5>
        <a:srgbClr val="1C3678"/>
      </a:accent5>
      <a:accent6>
        <a:srgbClr val="FFB8A2"/>
      </a:accent6>
      <a:hlink>
        <a:srgbClr val="1C3678"/>
      </a:hlink>
      <a:folHlink>
        <a:srgbClr val="1C367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