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992520" y="13942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992520" y="13942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FDC2CF-97C3-4264-88A2-E70034D3A2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EFCA1F-25B5-4DF6-9FAD-C0F3578D17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4022C1-B774-4E32-95EC-C82F508052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3CA966-64AB-4267-99F7-48C558D1C2E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B38FBE-AD0B-446F-B143-B7FBE45700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992520" y="13942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D7C600A-F35C-493D-902F-C5EDB27D45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EF034AB-D3A6-40B9-857C-D12B45D66D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B764EA-A893-4BC3-B8EC-4C85F8BEB7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0D8576-AE6A-4E9E-8818-ADCAA5D55B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FC7C2E-D84C-4174-A1E8-D0C1330CD1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7F0029-C93E-4DFC-B369-C0C41079925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t-EE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t-EE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BA5F67-857A-46CE-B151-3AFEA7031D9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1000">
              <a:srgbClr val="2a98d4"/>
            </a:gs>
            <a:gs pos="100000">
              <a:srgbClr val="2c71b9"/>
            </a:gs>
          </a:gsLst>
          <a:lin ang="108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raphic 7" descr=""/>
          <p:cNvPicPr/>
          <p:nvPr/>
        </p:nvPicPr>
        <p:blipFill>
          <a:blip r:embed="rId2"/>
          <a:stretch/>
        </p:blipFill>
        <p:spPr>
          <a:xfrm>
            <a:off x="1458000" y="760320"/>
            <a:ext cx="10733040" cy="6096960"/>
          </a:xfrm>
          <a:prstGeom prst="rect">
            <a:avLst/>
          </a:prstGeom>
          <a:ln w="0">
            <a:noFill/>
          </a:ln>
        </p:spPr>
      </p:pic>
      <p:sp>
        <p:nvSpPr>
          <p:cNvPr id="1" name="Subtitle 2"/>
          <p:cNvSpPr/>
          <p:nvPr/>
        </p:nvSpPr>
        <p:spPr>
          <a:xfrm>
            <a:off x="10441440" y="6425640"/>
            <a:ext cx="163440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ffffff"/>
                </a:solidFill>
                <a:latin typeface="Aino"/>
                <a:ea typeface="DejaVu Sans"/>
              </a:rPr>
              <a:t>ivol.ee</a:t>
            </a:r>
            <a:endParaRPr b="0" lang="et-EE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t-EE" sz="1800" spc="-1" strike="noStrike">
                <a:latin typeface="Arial"/>
              </a:rPr>
              <a:t>Klõpsa tiitli tekstivormingu redigeerimiseks</a:t>
            </a:r>
            <a:endParaRPr b="0" lang="et-EE" sz="18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3200" spc="-1" strike="noStrike">
                <a:latin typeface="Arial"/>
              </a:rPr>
              <a:t>Klõpsa liigenduse tekstivormingu redigeerimiseks</a:t>
            </a:r>
            <a:endParaRPr b="0" lang="et-E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800" spc="-1" strike="noStrike">
                <a:latin typeface="Arial"/>
              </a:rPr>
              <a:t>Teine liigendustase</a:t>
            </a:r>
            <a:endParaRPr b="0" lang="et-E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400" spc="-1" strike="noStrike">
                <a:latin typeface="Arial"/>
              </a:rPr>
              <a:t>Kolmas liigendustase</a:t>
            </a:r>
            <a:endParaRPr b="0" lang="et-E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000" spc="-1" strike="noStrike">
                <a:latin typeface="Arial"/>
              </a:rPr>
              <a:t>Neljas liigendustase</a:t>
            </a:r>
            <a:endParaRPr b="0" lang="et-E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Viies liigendustase</a:t>
            </a:r>
            <a:endParaRPr b="0" lang="et-E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Kuues liigendustase</a:t>
            </a:r>
            <a:endParaRPr b="0" lang="et-E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Seitsmes liigendustase</a:t>
            </a:r>
            <a:endParaRPr b="0" lang="et-E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c 7" descr=""/>
          <p:cNvPicPr/>
          <p:nvPr/>
        </p:nvPicPr>
        <p:blipFill>
          <a:blip r:embed="rId2"/>
          <a:stretch/>
        </p:blipFill>
        <p:spPr>
          <a:xfrm>
            <a:off x="1458000" y="760320"/>
            <a:ext cx="10733040" cy="6096960"/>
          </a:xfrm>
          <a:prstGeom prst="rect">
            <a:avLst/>
          </a:prstGeom>
          <a:ln w="0">
            <a:noFill/>
          </a:ln>
        </p:spPr>
      </p:pic>
      <p:sp>
        <p:nvSpPr>
          <p:cNvPr id="41" name="Subtitle 2"/>
          <p:cNvSpPr/>
          <p:nvPr/>
        </p:nvSpPr>
        <p:spPr>
          <a:xfrm>
            <a:off x="10441440" y="6425640"/>
            <a:ext cx="163440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2c71b9"/>
                </a:solidFill>
                <a:latin typeface="Aino"/>
                <a:ea typeface="DejaVu Sans"/>
              </a:rPr>
              <a:t>ivol.ee</a:t>
            </a:r>
            <a:endParaRPr b="0" lang="et-EE" sz="1800" spc="-1" strike="noStrike"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92520" y="13942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t-EE" sz="1800" spc="-1" strike="noStrike">
                <a:latin typeface="Arial"/>
              </a:rPr>
              <a:t>Klõpsa tiitli tekstivormingu redigeerimiseks</a:t>
            </a:r>
            <a:endParaRPr b="0" lang="et-EE" sz="18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3200" spc="-1" strike="noStrike">
                <a:latin typeface="Arial"/>
              </a:rPr>
              <a:t>Klõpsa liigenduse tekstivormingu redigeerimiseks</a:t>
            </a:r>
            <a:endParaRPr b="0" lang="et-E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800" spc="-1" strike="noStrike">
                <a:latin typeface="Arial"/>
              </a:rPr>
              <a:t>Teine liigendustase</a:t>
            </a:r>
            <a:endParaRPr b="0" lang="et-E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400" spc="-1" strike="noStrike">
                <a:latin typeface="Arial"/>
              </a:rPr>
              <a:t>Kolmas liigendustase</a:t>
            </a:r>
            <a:endParaRPr b="0" lang="et-E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000" spc="-1" strike="noStrike">
                <a:latin typeface="Arial"/>
              </a:rPr>
              <a:t>Neljas liigendustase</a:t>
            </a:r>
            <a:endParaRPr b="0" lang="et-E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Viies liigendustase</a:t>
            </a:r>
            <a:endParaRPr b="0" lang="et-E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Kuues liigendustase</a:t>
            </a:r>
            <a:endParaRPr b="0" lang="et-E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Seitsmes liigendustase</a:t>
            </a:r>
            <a:endParaRPr b="0" lang="et-E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ftr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t-EE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t-EE" sz="1400" spc="-1" strike="noStrike">
                <a:latin typeface="Times New Roman"/>
              </a:rPr>
              <a:t>&lt;jalus&gt;</a:t>
            </a:r>
            <a:endParaRPr b="0" lang="et-EE" sz="1400" spc="-1" strike="noStrike"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ldNum" idx="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8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fld id="{77743567-EA9A-4B43-8625-411FF171F1FE}" type="slidenum">
              <a:rPr b="0" lang="en-US" sz="18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t-EE" sz="1800" spc="-1" strike="noStrike"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 idx="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>
              <a:defRPr b="0" lang="et-EE" sz="1400" spc="-1" strike="noStrike">
                <a:latin typeface="Times New Roman"/>
              </a:defRPr>
            </a:lvl1pPr>
          </a:lstStyle>
          <a:p>
            <a:r>
              <a:rPr b="0" lang="et-EE" sz="1400" spc="-1" strike="noStrike">
                <a:latin typeface="Times New Roman"/>
              </a:rPr>
              <a:t>&lt;kuupäev/kellaaeg›</a:t>
            </a:r>
            <a:endParaRPr b="0" lang="et-EE" sz="1400" spc="-1" strike="noStrike"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t-EE" sz="4400" spc="-1" strike="noStrike">
                <a:latin typeface="Arial"/>
              </a:rPr>
              <a:t>Klõpsa tiitli tekstivormingu redigeerimiseks</a:t>
            </a:r>
            <a:endParaRPr b="0" lang="et-EE" sz="4400" spc="-1" strike="noStrike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3200" spc="-1" strike="noStrike">
                <a:latin typeface="Arial"/>
              </a:rPr>
              <a:t>Klõpsa liigenduse tekstivormingu redigeerimiseks</a:t>
            </a:r>
            <a:endParaRPr b="0" lang="et-E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800" spc="-1" strike="noStrike">
                <a:latin typeface="Arial"/>
              </a:rPr>
              <a:t>Teine liigendustase</a:t>
            </a:r>
            <a:endParaRPr b="0" lang="et-E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400" spc="-1" strike="noStrike">
                <a:latin typeface="Arial"/>
              </a:rPr>
              <a:t>Kolmas liigendustase</a:t>
            </a:r>
            <a:endParaRPr b="0" lang="et-E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t-EE" sz="2000" spc="-1" strike="noStrike">
                <a:latin typeface="Arial"/>
              </a:rPr>
              <a:t>Neljas liigendustase</a:t>
            </a:r>
            <a:endParaRPr b="0" lang="et-E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Viies liigendustase</a:t>
            </a:r>
            <a:endParaRPr b="0" lang="et-E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Kuues liigendustase</a:t>
            </a:r>
            <a:endParaRPr b="0" lang="et-E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t-EE" sz="2000" spc="-1" strike="noStrike">
                <a:latin typeface="Arial"/>
              </a:rPr>
              <a:t>Seitsmes liigendustase</a:t>
            </a:r>
            <a:endParaRPr b="0" lang="et-E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94640" y="240804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92000"/>
          </a:bodyPr>
          <a:p>
            <a:pPr>
              <a:lnSpc>
                <a:spcPct val="90000"/>
              </a:lnSpc>
              <a:buNone/>
            </a:pPr>
            <a:r>
              <a:rPr b="0" lang="et-EE" sz="6000" spc="-1" strike="noStrike">
                <a:solidFill>
                  <a:srgbClr val="ffffff"/>
                </a:solidFill>
                <a:latin typeface="Aino Headline"/>
              </a:rPr>
              <a:t>Rohepööre ja arengutest Ida-Virumaal</a:t>
            </a:r>
            <a:br>
              <a:rPr sz="6000"/>
            </a:br>
            <a:endParaRPr b="0" lang="et-EE" sz="60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941400" y="5138640"/>
            <a:ext cx="9143280" cy="165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t-EE" sz="2400" spc="-1" strike="noStrike">
                <a:solidFill>
                  <a:srgbClr val="ffffff"/>
                </a:solidFill>
                <a:latin typeface="Aino"/>
              </a:rPr>
              <a:t>25. august 2023.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i="1" lang="et-EE" sz="2400" spc="-1" strike="noStrike">
                <a:solidFill>
                  <a:srgbClr val="ffffff"/>
                </a:solidFill>
                <a:latin typeface="Aino"/>
              </a:rPr>
              <a:t>Eve East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i="1" lang="et-EE" sz="2400" spc="-1" strike="noStrike">
                <a:solidFill>
                  <a:srgbClr val="ffffff"/>
                </a:solidFill>
                <a:latin typeface="Aino"/>
              </a:rPr>
              <a:t>Ida-Virumaa Omavalitsuste Liit</a:t>
            </a:r>
            <a:endParaRPr b="0" lang="et-E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/>
          <p:nvPr/>
        </p:nvSpPr>
        <p:spPr>
          <a:xfrm>
            <a:off x="738360" y="496080"/>
            <a:ext cx="8596080" cy="13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74000"/>
          </a:bodyPr>
          <a:p>
            <a:pPr>
              <a:lnSpc>
                <a:spcPct val="90000"/>
              </a:lnSpc>
              <a:buNone/>
            </a:pPr>
            <a:r>
              <a:rPr b="0" lang="et-EE" sz="6000" spc="-1" strike="noStrike">
                <a:solidFill>
                  <a:srgbClr val="2c71b9"/>
                </a:solidFill>
                <a:latin typeface="Aino Headline"/>
                <a:ea typeface="DejaVu Sans"/>
              </a:rPr>
              <a:t>Maakonna uuendatud arenguvisioon</a:t>
            </a:r>
            <a:endParaRPr b="0" lang="et-EE" sz="6000" spc="-1" strike="noStrike">
              <a:latin typeface="Arial"/>
            </a:endParaRPr>
          </a:p>
        </p:txBody>
      </p:sp>
      <p:sp>
        <p:nvSpPr>
          <p:cNvPr id="124" name="Content Placeholder 2"/>
          <p:cNvSpPr/>
          <p:nvPr/>
        </p:nvSpPr>
        <p:spPr>
          <a:xfrm>
            <a:off x="611640" y="2009520"/>
            <a:ext cx="10918800" cy="473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228600" indent="-22860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1" lang="et-EE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Ida-Virumaa on aastaks 2035 uue teadmiste p</a:t>
            </a:r>
            <a:r>
              <a:rPr b="1" lang="et-EE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hise kliimas</a:t>
            </a:r>
            <a:r>
              <a:rPr b="1" lang="et-EE" sz="2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braliku majandusmudeli arendamise tunnustatud eestvedaja</a:t>
            </a:r>
            <a:endParaRPr b="0" lang="et-EE" sz="2800" spc="-1" strike="noStrike">
              <a:latin typeface="Arial"/>
            </a:endParaRPr>
          </a:p>
          <a:p>
            <a:pPr marL="228600" indent="-22860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Maakonnas on teadus-, haridus- ja ettev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tluskogukonna toel h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sti arenenud kliimas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bralik rahvusvaheliselt atraktiivne ja mitmekesine ettev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tlus</a:t>
            </a:r>
            <a:endParaRPr b="0" lang="et-EE" sz="2100" spc="-1" strike="noStrike">
              <a:latin typeface="Arial"/>
            </a:endParaRPr>
          </a:p>
          <a:p>
            <a:pPr marL="228600" indent="-22860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Maakonna elukeskkond on inimkeskne, kaasaegse ja kvaliteetse elu- ja teeninduskeskkonnaga ning aktiivse haridus-, t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öö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-, kultuuri- ja spordieluga. </a:t>
            </a:r>
            <a:endParaRPr b="0" lang="et-EE" sz="2100" spc="-1" strike="noStrike">
              <a:latin typeface="Arial"/>
            </a:endParaRPr>
          </a:p>
          <a:p>
            <a:pPr marL="228600" indent="-22860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Maakond on seotud Soome lahe kasvupiirkonnaga kiirete ja kvaliteetsete raudtee, maantee, veeteede ja 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hu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ü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henduste sujuvalt toimivate v</a:t>
            </a:r>
            <a:r>
              <a:rPr b="1" lang="et-EE" sz="2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100" spc="-1" strike="noStrike">
                <a:solidFill>
                  <a:srgbClr val="000000"/>
                </a:solidFill>
                <a:latin typeface="Calibri"/>
                <a:ea typeface="Times New Roman"/>
              </a:rPr>
              <a:t>rgustike kaudu.</a:t>
            </a:r>
            <a:endParaRPr b="0" lang="et-EE" sz="21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t-EE" sz="2800" spc="-1" strike="noStrike">
              <a:latin typeface="Arial"/>
            </a:endParaRPr>
          </a:p>
        </p:txBody>
      </p:sp>
      <p:sp>
        <p:nvSpPr>
          <p:cNvPr id="125" name="Title 1"/>
          <p:cNvSpPr/>
          <p:nvPr/>
        </p:nvSpPr>
        <p:spPr>
          <a:xfrm>
            <a:off x="660960" y="5405400"/>
            <a:ext cx="10533960" cy="13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86000"/>
          </a:bodyPr>
          <a:p>
            <a:pPr>
              <a:lnSpc>
                <a:spcPct val="90000"/>
              </a:lnSpc>
              <a:buNone/>
            </a:pPr>
            <a:r>
              <a:rPr b="0" lang="et-EE" sz="6000" spc="-1" strike="noStrike">
                <a:solidFill>
                  <a:srgbClr val="00b050"/>
                </a:solidFill>
                <a:latin typeface="Aino Headline"/>
                <a:ea typeface="DejaVu Sans"/>
              </a:rPr>
              <a:t>Eesti rohepöörde eestvedaja</a:t>
            </a:r>
            <a:endParaRPr b="0" lang="et-EE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3"/>
          <p:cNvSpPr/>
          <p:nvPr/>
        </p:nvSpPr>
        <p:spPr>
          <a:xfrm>
            <a:off x="498240" y="201600"/>
            <a:ext cx="11465280" cy="52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79000"/>
          </a:bodyPr>
          <a:p>
            <a:pPr>
              <a:lnSpc>
                <a:spcPct val="90000"/>
              </a:lnSpc>
              <a:buNone/>
            </a:pPr>
            <a:r>
              <a:rPr b="0" lang="et-EE" sz="4000" spc="-1" strike="noStrike">
                <a:solidFill>
                  <a:srgbClr val="2c71b9"/>
                </a:solidFill>
                <a:latin typeface="Aino Headline"/>
                <a:ea typeface="DejaVu Sans"/>
              </a:rPr>
              <a:t>Strateegilised eesmärgid:</a:t>
            </a:r>
            <a:endParaRPr b="0" lang="et-EE" sz="4000" spc="-1" strike="noStrike">
              <a:latin typeface="Arial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579960" y="745560"/>
            <a:ext cx="11301840" cy="687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Haridusvaldkonna eesm</a:t>
            </a:r>
            <a:r>
              <a:rPr b="1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rk H1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Aastaks 2035 pakutakse Ida-Viru maakonnas individuaalsetel 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piradadel p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hinevat teadmiste p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hise s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ää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stva arengu p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him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tteid j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rgivat elukaare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ü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lest kvaliteetset haridust. Haridus Ida-Virumaal annab lisaks valdkondlikele teadmistele 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imekuse hakkama-saamiseks erinevates keelekeskkondades, IT p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devused ja ettev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tliku ellusuhtumise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Haridusvaldkonna eesm</a:t>
            </a:r>
            <a:r>
              <a:rPr b="1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rk H2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Aastaks 2035 on Ida-Viru maakond rahvusvaheliselt tuntud ja atraktiivne koht k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rghariduse omandamiseks.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Majandusvaldkonna eesm</a:t>
            </a:r>
            <a:r>
              <a:rPr b="1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rk E1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Aastaks 2035 toimib Ida-Virumaal mitmekesine, tugevatel ettev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tlikkushoiakutel tuginev ning suure lisandv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ää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rtuse loomist soodustav ettev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tluskeskkond.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Ettev</a:t>
            </a:r>
            <a:r>
              <a:rPr b="1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tlusvaldkonna eesm</a:t>
            </a:r>
            <a:r>
              <a:rPr b="1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ä</a:t>
            </a:r>
            <a:r>
              <a:rPr b="1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rk E2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Ida-Virumaa ettev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tlus on mitmekesine, innovatiivne ja konkurentsiv</a:t>
            </a:r>
            <a:r>
              <a:rPr b="0" lang="et-EE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õ</a:t>
            </a:r>
            <a:r>
              <a:rPr b="0" lang="et-EE" sz="2400" spc="-1" strike="noStrike">
                <a:solidFill>
                  <a:srgbClr val="000000"/>
                </a:solidFill>
                <a:latin typeface="Calibri"/>
                <a:ea typeface="Times New Roman"/>
              </a:rPr>
              <a:t>imeline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endParaRPr b="0" lang="et-EE" sz="24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  <a:buNone/>
            </a:pPr>
            <a:endParaRPr b="0" lang="et-E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3" descr=""/>
          <p:cNvPicPr/>
          <p:nvPr/>
        </p:nvPicPr>
        <p:blipFill>
          <a:blip r:embed="rId1"/>
          <a:stretch/>
        </p:blipFill>
        <p:spPr>
          <a:xfrm>
            <a:off x="217440" y="1080360"/>
            <a:ext cx="10967760" cy="5583600"/>
          </a:xfrm>
          <a:prstGeom prst="rect">
            <a:avLst/>
          </a:prstGeom>
          <a:ln w="0">
            <a:noFill/>
          </a:ln>
        </p:spPr>
      </p:pic>
      <p:sp>
        <p:nvSpPr>
          <p:cNvPr id="129" name="Oval 4"/>
          <p:cNvSpPr/>
          <p:nvPr/>
        </p:nvSpPr>
        <p:spPr>
          <a:xfrm>
            <a:off x="5649480" y="1167840"/>
            <a:ext cx="3086640" cy="28058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284400" y="88200"/>
            <a:ext cx="8596080" cy="132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3600" spc="-1" strike="noStrike">
                <a:solidFill>
                  <a:srgbClr val="000000"/>
                </a:solidFill>
                <a:latin typeface="Aino Headline"/>
              </a:rPr>
              <a:t>Õiglase ülemineku kavandamine</a:t>
            </a:r>
            <a:endParaRPr b="0" lang="et-EE" sz="3600" spc="-1" strike="noStrike">
              <a:latin typeface="Arial"/>
            </a:endParaRPr>
          </a:p>
        </p:txBody>
      </p:sp>
      <p:pic>
        <p:nvPicPr>
          <p:cNvPr id="131" name="Picture 4" descr=""/>
          <p:cNvPicPr/>
          <p:nvPr/>
        </p:nvPicPr>
        <p:blipFill>
          <a:blip r:embed="rId1"/>
          <a:stretch/>
        </p:blipFill>
        <p:spPr>
          <a:xfrm>
            <a:off x="534240" y="1025640"/>
            <a:ext cx="8651880" cy="556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4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915840" y="1041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Õiglase ülemineku territoriaalse kava koostamine ja meetmete planeerimine</a:t>
            </a:r>
            <a:endParaRPr b="0" lang="et-EE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992520" y="3873960"/>
            <a:ext cx="9143280" cy="26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2c71b9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2c71b9"/>
                </a:solidFill>
                <a:latin typeface="Aino"/>
              </a:rPr>
              <a:t>kõige paremini kaasatud SF vahendite kasutusele võtmise planeerimine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2c71b9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2c71b9"/>
                </a:solidFill>
                <a:latin typeface="Aino"/>
              </a:rPr>
              <a:t>kiire ja tulemuslik protsess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2c71b9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2c71b9"/>
                </a:solidFill>
                <a:latin typeface="Aino"/>
              </a:rPr>
              <a:t>konkreetne fookus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ff0000"/>
                </a:solidFill>
                <a:latin typeface="Aino"/>
              </a:rPr>
              <a:t>ministeeriumite võime koostööd teha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ff0000"/>
                </a:solidFill>
                <a:latin typeface="Aino"/>
              </a:rPr>
              <a:t>meetmete ette valmistamise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ff0000"/>
                </a:solidFill>
                <a:latin typeface="Aino"/>
              </a:rPr>
              <a:t>meetmete rakendamise tulemuslikkus</a:t>
            </a:r>
            <a:endParaRPr b="0" lang="et-EE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-"/>
            </a:pPr>
            <a:r>
              <a:rPr b="0" lang="et-EE" sz="2400" spc="-1" strike="noStrike">
                <a:solidFill>
                  <a:srgbClr val="ff0000"/>
                </a:solidFill>
                <a:latin typeface="Aino"/>
              </a:rPr>
              <a:t>protsessi juhtimismudel</a:t>
            </a:r>
            <a:endParaRPr b="0" lang="et-EE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et-E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50040" y="141984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Meetmete rakendamine ja kitsaskohad ning vajalikud muudatused</a:t>
            </a:r>
            <a:endParaRPr b="0" lang="et-EE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950040" y="-56340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Õiglase ülemineku seireandmed maakonna vaates</a:t>
            </a:r>
            <a:endParaRPr b="0" lang="et-EE" sz="4400" spc="-1" strike="noStrike">
              <a:latin typeface="Arial"/>
            </a:endParaRPr>
          </a:p>
        </p:txBody>
      </p:sp>
      <p:pic>
        <p:nvPicPr>
          <p:cNvPr id="137" name="Picture 5" descr=""/>
          <p:cNvPicPr/>
          <p:nvPr/>
        </p:nvPicPr>
        <p:blipFill>
          <a:blip r:embed="rId1"/>
          <a:stretch/>
        </p:blipFill>
        <p:spPr>
          <a:xfrm>
            <a:off x="1070280" y="2734200"/>
            <a:ext cx="8156880" cy="3084840"/>
          </a:xfrm>
          <a:prstGeom prst="rect">
            <a:avLst/>
          </a:prstGeom>
          <a:ln w="0">
            <a:noFill/>
          </a:ln>
        </p:spPr>
      </p:pic>
      <p:sp>
        <p:nvSpPr>
          <p:cNvPr id="138" name="TextBox 6"/>
          <p:cNvSpPr/>
          <p:nvPr/>
        </p:nvSpPr>
        <p:spPr>
          <a:xfrm>
            <a:off x="6742800" y="2172600"/>
            <a:ext cx="2187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t-EE" sz="1800" spc="-1" strike="noStrike">
                <a:solidFill>
                  <a:srgbClr val="00b050"/>
                </a:solidFill>
                <a:latin typeface="Calibri"/>
                <a:ea typeface="DejaVu Sans"/>
              </a:rPr>
              <a:t>Üleminek</a:t>
            </a:r>
            <a:endParaRPr b="0" lang="et-EE" sz="1800" spc="-1" strike="noStrike">
              <a:latin typeface="Arial"/>
            </a:endParaRPr>
          </a:p>
        </p:txBody>
      </p:sp>
      <p:sp>
        <p:nvSpPr>
          <p:cNvPr id="139" name="TextBox 7"/>
          <p:cNvSpPr/>
          <p:nvPr/>
        </p:nvSpPr>
        <p:spPr>
          <a:xfrm>
            <a:off x="8134200" y="5965920"/>
            <a:ext cx="2187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t-EE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Altminek</a:t>
            </a:r>
            <a:endParaRPr b="0" lang="et-EE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950040" y="-563400"/>
            <a:ext cx="9143280" cy="12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rgbClr val="2c71b9"/>
                </a:solidFill>
                <a:latin typeface="Aino Headline"/>
              </a:rPr>
              <a:t>Ida-Viru </a:t>
            </a: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Rahvastik</a:t>
            </a:r>
            <a:endParaRPr b="0" lang="et-EE" sz="4400" spc="-1" strike="noStrike">
              <a:latin typeface="Arial"/>
            </a:endParaRPr>
          </a:p>
        </p:txBody>
      </p:sp>
      <p:pic>
        <p:nvPicPr>
          <p:cNvPr id="141" name="Picture 3" descr=""/>
          <p:cNvPicPr/>
          <p:nvPr/>
        </p:nvPicPr>
        <p:blipFill>
          <a:blip r:embed="rId1"/>
          <a:stretch/>
        </p:blipFill>
        <p:spPr>
          <a:xfrm>
            <a:off x="950040" y="733680"/>
            <a:ext cx="8073720" cy="6013800"/>
          </a:xfrm>
          <a:prstGeom prst="rect">
            <a:avLst/>
          </a:prstGeom>
          <a:ln w="0">
            <a:noFill/>
          </a:ln>
          <a:effectLst>
            <a:outerShdw algn="tl" blurRad="29196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50040" y="-563400"/>
            <a:ext cx="9143280" cy="131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Tööhõive</a:t>
            </a:r>
            <a:endParaRPr b="0" lang="et-EE" sz="4400" spc="-1" strike="noStrike">
              <a:latin typeface="Arial"/>
            </a:endParaRPr>
          </a:p>
        </p:txBody>
      </p:sp>
      <p:pic>
        <p:nvPicPr>
          <p:cNvPr id="143" name="Picture 4" descr=""/>
          <p:cNvPicPr/>
          <p:nvPr/>
        </p:nvPicPr>
        <p:blipFill>
          <a:blip r:embed="rId1"/>
          <a:stretch/>
        </p:blipFill>
        <p:spPr>
          <a:xfrm>
            <a:off x="950040" y="752400"/>
            <a:ext cx="8244720" cy="6015600"/>
          </a:xfrm>
          <a:prstGeom prst="rect">
            <a:avLst/>
          </a:prstGeom>
          <a:ln w="0">
            <a:noFill/>
          </a:ln>
          <a:effectLst>
            <a:outerShdw algn="tl" blurRad="29196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50040" y="-563400"/>
            <a:ext cx="9143280" cy="123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SKT</a:t>
            </a:r>
            <a:r>
              <a:rPr b="0" lang="en-US" sz="4400" spc="-1" strike="noStrike">
                <a:solidFill>
                  <a:srgbClr val="2c71b9"/>
                </a:solidFill>
                <a:latin typeface="Aino Headline"/>
              </a:rPr>
              <a:t> (miljonit €)</a:t>
            </a:r>
            <a:endParaRPr b="0" lang="et-EE" sz="4400" spc="-1" strike="noStrike">
              <a:latin typeface="Arial"/>
            </a:endParaRPr>
          </a:p>
        </p:txBody>
      </p:sp>
      <p:pic>
        <p:nvPicPr>
          <p:cNvPr id="145" name="Picture 3" descr=""/>
          <p:cNvPicPr/>
          <p:nvPr/>
        </p:nvPicPr>
        <p:blipFill>
          <a:blip r:embed="rId1"/>
          <a:stretch/>
        </p:blipFill>
        <p:spPr>
          <a:xfrm>
            <a:off x="950040" y="808200"/>
            <a:ext cx="7962480" cy="5860800"/>
          </a:xfrm>
          <a:prstGeom prst="rect">
            <a:avLst/>
          </a:prstGeom>
          <a:ln w="0">
            <a:noFill/>
          </a:ln>
          <a:effectLst>
            <a:outerShdw algn="tl" blurRad="29196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950040" y="-563400"/>
            <a:ext cx="9143280" cy="12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buNone/>
            </a:pPr>
            <a:r>
              <a:rPr b="0" lang="et-EE" sz="4400" spc="-1" strike="noStrike">
                <a:solidFill>
                  <a:srgbClr val="2c71b9"/>
                </a:solidFill>
                <a:latin typeface="Aino Headline"/>
              </a:rPr>
              <a:t>Keskmine palk</a:t>
            </a:r>
            <a:endParaRPr b="0" lang="et-EE" sz="4400" spc="-1" strike="noStrike">
              <a:latin typeface="Arial"/>
            </a:endParaRPr>
          </a:p>
        </p:txBody>
      </p:sp>
      <p:pic>
        <p:nvPicPr>
          <p:cNvPr id="147" name="Picture 3" descr=""/>
          <p:cNvPicPr/>
          <p:nvPr/>
        </p:nvPicPr>
        <p:blipFill>
          <a:blip r:embed="rId1"/>
          <a:stretch/>
        </p:blipFill>
        <p:spPr>
          <a:xfrm>
            <a:off x="950040" y="991440"/>
            <a:ext cx="8003880" cy="5798520"/>
          </a:xfrm>
          <a:prstGeom prst="rect">
            <a:avLst/>
          </a:prstGeom>
          <a:ln w="0">
            <a:noFill/>
          </a:ln>
          <a:effectLst>
            <a:outerShdw algn="tl" blurRad="29196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469520" y="2155680"/>
            <a:ext cx="747144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41000"/>
          </a:bodyPr>
          <a:p>
            <a:pPr algn="ctr">
              <a:lnSpc>
                <a:spcPct val="90000"/>
              </a:lnSpc>
              <a:buNone/>
            </a:pPr>
            <a:br>
              <a:rPr sz="13900"/>
            </a:br>
            <a:br>
              <a:rPr sz="13900"/>
            </a:br>
            <a:r>
              <a:rPr b="0" lang="et-EE" sz="6700" spc="-1" strike="noStrike">
                <a:solidFill>
                  <a:srgbClr val="ffffff"/>
                </a:solidFill>
                <a:latin typeface="Aino Headline"/>
              </a:rPr>
              <a:t>Tänan tähelepanu eest!</a:t>
            </a:r>
            <a:br>
              <a:rPr sz="6700"/>
            </a:br>
            <a:endParaRPr b="0" lang="et-EE" sz="67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992520" y="3873960"/>
            <a:ext cx="9143280" cy="165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endParaRPr b="0" lang="et-EE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Application>LibreOffice/7.3.6.2$Windows_X86_64 LibreOffice_project/c28ca90fd6e1a19e189fc16c05f8f8924961e12e</Application>
  <AppVersion>15.0000</AppVersion>
  <Words>247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2022-06-28T13:59:26Z</dcterms:created>
  <dc:creator>Erkki Pung</dc:creator>
  <dc:description/>
  <dc:language>et-EE</dc:language>
  <cp:lastModifiedBy/>
  <dcterms:modified xsi:type="dcterms:W3CDTF">2023-08-25T00:20:40Z</dcterms:modified>
  <cp:revision>17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Laiekraan</vt:lpwstr>
  </property>
  <property fmtid="{D5CDD505-2E9C-101B-9397-08002B2CF9AE}" pid="3" name="Slides">
    <vt:i4>15</vt:i4>
  </property>
</Properties>
</file>