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61" r:id="rId4"/>
    <p:sldId id="259" r:id="rId5"/>
    <p:sldId id="302" r:id="rId6"/>
    <p:sldId id="304" r:id="rId7"/>
    <p:sldId id="297" r:id="rId8"/>
    <p:sldId id="299" r:id="rId9"/>
    <p:sldId id="285" r:id="rId10"/>
    <p:sldId id="275" r:id="rId11"/>
    <p:sldId id="283" r:id="rId12"/>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CC91B5-2695-42CF-B65A-363A29268877}" type="datetimeFigureOut">
              <a:rPr lang="et-EE" smtClean="0"/>
              <a:t>22.05.2023</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A281A-331A-4D55-A578-5756757D8803}" type="slidenum">
              <a:rPr lang="et-EE" smtClean="0"/>
              <a:t>‹#›</a:t>
            </a:fld>
            <a:endParaRPr lang="et-EE"/>
          </a:p>
        </p:txBody>
      </p:sp>
    </p:spTree>
    <p:extLst>
      <p:ext uri="{BB962C8B-B14F-4D97-AF65-F5344CB8AC3E}">
        <p14:creationId xmlns:p14="http://schemas.microsoft.com/office/powerpoint/2010/main" val="2797605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1</a:t>
            </a:fld>
            <a:endParaRPr lang="et-EE"/>
          </a:p>
        </p:txBody>
      </p:sp>
    </p:spTree>
    <p:extLst>
      <p:ext uri="{BB962C8B-B14F-4D97-AF65-F5344CB8AC3E}">
        <p14:creationId xmlns:p14="http://schemas.microsoft.com/office/powerpoint/2010/main" val="43517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2</a:t>
            </a:fld>
            <a:endParaRPr lang="et-EE"/>
          </a:p>
        </p:txBody>
      </p:sp>
    </p:spTree>
    <p:extLst>
      <p:ext uri="{BB962C8B-B14F-4D97-AF65-F5344CB8AC3E}">
        <p14:creationId xmlns:p14="http://schemas.microsoft.com/office/powerpoint/2010/main" val="186460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3</a:t>
            </a:fld>
            <a:endParaRPr lang="et-EE"/>
          </a:p>
        </p:txBody>
      </p:sp>
    </p:spTree>
    <p:extLst>
      <p:ext uri="{BB962C8B-B14F-4D97-AF65-F5344CB8AC3E}">
        <p14:creationId xmlns:p14="http://schemas.microsoft.com/office/powerpoint/2010/main" val="666480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4</a:t>
            </a:fld>
            <a:endParaRPr lang="et-EE"/>
          </a:p>
        </p:txBody>
      </p:sp>
    </p:spTree>
    <p:extLst>
      <p:ext uri="{BB962C8B-B14F-4D97-AF65-F5344CB8AC3E}">
        <p14:creationId xmlns:p14="http://schemas.microsoft.com/office/powerpoint/2010/main" val="1731274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10</a:t>
            </a:fld>
            <a:endParaRPr lang="et-EE"/>
          </a:p>
        </p:txBody>
      </p:sp>
    </p:spTree>
    <p:extLst>
      <p:ext uri="{BB962C8B-B14F-4D97-AF65-F5344CB8AC3E}">
        <p14:creationId xmlns:p14="http://schemas.microsoft.com/office/powerpoint/2010/main" val="48292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10"/>
          </p:nvPr>
        </p:nvSpPr>
        <p:spPr/>
        <p:txBody>
          <a:bodyPr/>
          <a:lstStyle/>
          <a:p>
            <a:fld id="{2CD9E616-5B70-42E8-BBE2-996B13FD9637}" type="slidenum">
              <a:rPr lang="et-EE" smtClean="0"/>
              <a:t>11</a:t>
            </a:fld>
            <a:endParaRPr lang="et-EE"/>
          </a:p>
        </p:txBody>
      </p:sp>
    </p:spTree>
    <p:extLst>
      <p:ext uri="{BB962C8B-B14F-4D97-AF65-F5344CB8AC3E}">
        <p14:creationId xmlns:p14="http://schemas.microsoft.com/office/powerpoint/2010/main" val="2405502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8644974-B36D-9CA0-2ED3-FE6DB6171B25}"/>
              </a:ext>
            </a:extLst>
          </p:cNvPr>
          <p:cNvSpPr>
            <a:spLocks noGrp="1"/>
          </p:cNvSpPr>
          <p:nvPr>
            <p:ph type="ctrTitle"/>
          </p:nvPr>
        </p:nvSpPr>
        <p:spPr>
          <a:xfrm>
            <a:off x="1524000" y="1122363"/>
            <a:ext cx="9144000" cy="2387600"/>
          </a:xfrm>
        </p:spPr>
        <p:txBody>
          <a:bodyPr anchor="b"/>
          <a:lstStyle>
            <a:lvl1pPr algn="ctr">
              <a:defRPr sz="6000"/>
            </a:lvl1pPr>
          </a:lstStyle>
          <a:p>
            <a:r>
              <a:rPr lang="et-EE"/>
              <a:t>Klõpsake juhteksemplari pealkirja laadi redigeerimiseks</a:t>
            </a:r>
          </a:p>
        </p:txBody>
      </p:sp>
      <p:sp>
        <p:nvSpPr>
          <p:cNvPr id="3" name="Alapealkiri 2">
            <a:extLst>
              <a:ext uri="{FF2B5EF4-FFF2-40B4-BE49-F238E27FC236}">
                <a16:creationId xmlns:a16="http://schemas.microsoft.com/office/drawing/2014/main" id="{F49FE001-D53D-4A63-3173-329F4C6C18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13BE649E-38F1-A9E0-F7F4-959529A72A18}"/>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A320A944-7FD9-37A0-055C-A2899918E5F6}"/>
              </a:ext>
            </a:extLst>
          </p:cNvPr>
          <p:cNvSpPr>
            <a:spLocks noGrp="1"/>
          </p:cNvSpPr>
          <p:nvPr>
            <p:ph type="ftr" sz="quarter" idx="11"/>
          </p:nvPr>
        </p:nvSpPr>
        <p:spPr/>
        <p:txBody>
          <a:bodyPr/>
          <a:lstStyle/>
          <a:p>
            <a:r>
              <a:rPr lang="et-EE"/>
              <a:t>Kalle Jürgenson</a:t>
            </a:r>
          </a:p>
        </p:txBody>
      </p:sp>
      <p:sp>
        <p:nvSpPr>
          <p:cNvPr id="6" name="Slaidinumbri kohatäide 5">
            <a:extLst>
              <a:ext uri="{FF2B5EF4-FFF2-40B4-BE49-F238E27FC236}">
                <a16:creationId xmlns:a16="http://schemas.microsoft.com/office/drawing/2014/main" id="{31520C66-6813-DBBA-5C5D-1DD26888A25D}"/>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3238608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5EFC636-7EB7-F3E4-C9C2-71B18CDEADFD}"/>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680279A9-10D1-FAF7-9E93-142F949151C1}"/>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FF43C5B9-E36B-D970-8B59-1883B7217AF5}"/>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1A2005C1-EFAA-9476-D822-8FE7F93C4E9B}"/>
              </a:ext>
            </a:extLst>
          </p:cNvPr>
          <p:cNvSpPr>
            <a:spLocks noGrp="1"/>
          </p:cNvSpPr>
          <p:nvPr>
            <p:ph type="ftr" sz="quarter" idx="11"/>
          </p:nvPr>
        </p:nvSpPr>
        <p:spPr/>
        <p:txBody>
          <a:bodyPr/>
          <a:lstStyle/>
          <a:p>
            <a:r>
              <a:rPr lang="et-EE"/>
              <a:t>Kalle Jürgenson</a:t>
            </a:r>
          </a:p>
        </p:txBody>
      </p:sp>
      <p:sp>
        <p:nvSpPr>
          <p:cNvPr id="6" name="Slaidinumbri kohatäide 5">
            <a:extLst>
              <a:ext uri="{FF2B5EF4-FFF2-40B4-BE49-F238E27FC236}">
                <a16:creationId xmlns:a16="http://schemas.microsoft.com/office/drawing/2014/main" id="{FB71FA36-79A8-D321-8454-395CD69C27B9}"/>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2632712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E9A4321-9373-01AF-42BB-6A219C30D989}"/>
              </a:ext>
            </a:extLst>
          </p:cNvPr>
          <p:cNvSpPr>
            <a:spLocks noGrp="1"/>
          </p:cNvSpPr>
          <p:nvPr>
            <p:ph type="title"/>
          </p:nvPr>
        </p:nvSpPr>
        <p:spPr>
          <a:xfrm>
            <a:off x="831850" y="1709738"/>
            <a:ext cx="10515600" cy="2852737"/>
          </a:xfrm>
        </p:spPr>
        <p:txBody>
          <a:bodyPr anchor="b"/>
          <a:lstStyle>
            <a:lvl1pPr>
              <a:defRPr sz="6000"/>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EE53F6E7-84F8-1E98-1209-0C4D1E599E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Klõpsake juhteksemplari tekstilaadide redigeerimiseks</a:t>
            </a:r>
          </a:p>
        </p:txBody>
      </p:sp>
      <p:sp>
        <p:nvSpPr>
          <p:cNvPr id="4" name="Kuupäeva kohatäide 3">
            <a:extLst>
              <a:ext uri="{FF2B5EF4-FFF2-40B4-BE49-F238E27FC236}">
                <a16:creationId xmlns:a16="http://schemas.microsoft.com/office/drawing/2014/main" id="{56E792BF-89B6-4D27-C0EF-4049DBE5CD97}"/>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86F09183-0C1B-58C5-A0BE-D84F8156751A}"/>
              </a:ext>
            </a:extLst>
          </p:cNvPr>
          <p:cNvSpPr>
            <a:spLocks noGrp="1"/>
          </p:cNvSpPr>
          <p:nvPr>
            <p:ph type="ftr" sz="quarter" idx="11"/>
          </p:nvPr>
        </p:nvSpPr>
        <p:spPr/>
        <p:txBody>
          <a:bodyPr/>
          <a:lstStyle/>
          <a:p>
            <a:r>
              <a:rPr lang="et-EE"/>
              <a:t>Kalle Jürgenson</a:t>
            </a:r>
          </a:p>
        </p:txBody>
      </p:sp>
      <p:sp>
        <p:nvSpPr>
          <p:cNvPr id="6" name="Slaidinumbri kohatäide 5">
            <a:extLst>
              <a:ext uri="{FF2B5EF4-FFF2-40B4-BE49-F238E27FC236}">
                <a16:creationId xmlns:a16="http://schemas.microsoft.com/office/drawing/2014/main" id="{D438C474-D566-CA55-8947-FD2D297F775E}"/>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2226778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0D99062-3CCC-7A25-6528-B56599404184}"/>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EC2E2074-47B1-F7EF-6510-08583868B2E4}"/>
              </a:ext>
            </a:extLst>
          </p:cNvPr>
          <p:cNvSpPr>
            <a:spLocks noGrp="1"/>
          </p:cNvSpPr>
          <p:nvPr>
            <p:ph sz="half" idx="1"/>
          </p:nvPr>
        </p:nvSpPr>
        <p:spPr>
          <a:xfrm>
            <a:off x="838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CA2516CB-B865-195D-5594-04EEF63C6AA9}"/>
              </a:ext>
            </a:extLst>
          </p:cNvPr>
          <p:cNvSpPr>
            <a:spLocks noGrp="1"/>
          </p:cNvSpPr>
          <p:nvPr>
            <p:ph sz="half" idx="2"/>
          </p:nvPr>
        </p:nvSpPr>
        <p:spPr>
          <a:xfrm>
            <a:off x="6172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B87496B6-B666-774E-AD18-E099984158C2}"/>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2D0B5009-95FA-D802-4AE8-27D7DEF4ED42}"/>
              </a:ext>
            </a:extLst>
          </p:cNvPr>
          <p:cNvSpPr>
            <a:spLocks noGrp="1"/>
          </p:cNvSpPr>
          <p:nvPr>
            <p:ph type="ftr" sz="quarter" idx="11"/>
          </p:nvPr>
        </p:nvSpPr>
        <p:spPr/>
        <p:txBody>
          <a:bodyPr/>
          <a:lstStyle/>
          <a:p>
            <a:r>
              <a:rPr lang="et-EE"/>
              <a:t>Kalle Jürgenson</a:t>
            </a:r>
          </a:p>
        </p:txBody>
      </p:sp>
      <p:sp>
        <p:nvSpPr>
          <p:cNvPr id="7" name="Slaidinumbri kohatäide 6">
            <a:extLst>
              <a:ext uri="{FF2B5EF4-FFF2-40B4-BE49-F238E27FC236}">
                <a16:creationId xmlns:a16="http://schemas.microsoft.com/office/drawing/2014/main" id="{776C936B-4555-80F1-FDE7-8F2527E4DD8A}"/>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3553325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5BD294E-3DE9-717A-453F-6EC7C4E313FD}"/>
              </a:ext>
            </a:extLst>
          </p:cNvPr>
          <p:cNvSpPr>
            <a:spLocks noGrp="1"/>
          </p:cNvSpPr>
          <p:nvPr>
            <p:ph type="title"/>
          </p:nvPr>
        </p:nvSpPr>
        <p:spPr>
          <a:xfrm>
            <a:off x="839788" y="365125"/>
            <a:ext cx="10515600" cy="1325563"/>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E1E81E82-3E92-B982-F4DF-E75DFF7389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4" name="Sisu kohatäide 3">
            <a:extLst>
              <a:ext uri="{FF2B5EF4-FFF2-40B4-BE49-F238E27FC236}">
                <a16:creationId xmlns:a16="http://schemas.microsoft.com/office/drawing/2014/main" id="{6E59E85C-1A91-3345-82E7-824C58A641CC}"/>
              </a:ext>
            </a:extLst>
          </p:cNvPr>
          <p:cNvSpPr>
            <a:spLocks noGrp="1"/>
          </p:cNvSpPr>
          <p:nvPr>
            <p:ph sz="half" idx="2"/>
          </p:nvPr>
        </p:nvSpPr>
        <p:spPr>
          <a:xfrm>
            <a:off x="839788" y="2505075"/>
            <a:ext cx="5157787"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722F291A-7C53-0E1E-59F3-CC4A3902B4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6" name="Sisu kohatäide 5">
            <a:extLst>
              <a:ext uri="{FF2B5EF4-FFF2-40B4-BE49-F238E27FC236}">
                <a16:creationId xmlns:a16="http://schemas.microsoft.com/office/drawing/2014/main" id="{5CDAFC71-638D-D340-580F-6621DD0CE844}"/>
              </a:ext>
            </a:extLst>
          </p:cNvPr>
          <p:cNvSpPr>
            <a:spLocks noGrp="1"/>
          </p:cNvSpPr>
          <p:nvPr>
            <p:ph sz="quarter" idx="4"/>
          </p:nvPr>
        </p:nvSpPr>
        <p:spPr>
          <a:xfrm>
            <a:off x="6172200" y="2505075"/>
            <a:ext cx="5183188"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97568FF5-2096-9402-B324-66160FB5F425}"/>
              </a:ext>
            </a:extLst>
          </p:cNvPr>
          <p:cNvSpPr>
            <a:spLocks noGrp="1"/>
          </p:cNvSpPr>
          <p:nvPr>
            <p:ph type="dt" sz="half" idx="10"/>
          </p:nvPr>
        </p:nvSpPr>
        <p:spPr/>
        <p:txBody>
          <a:bodyPr/>
          <a:lstStyle/>
          <a:p>
            <a:r>
              <a:rPr lang="et-EE"/>
              <a:t>24. mai 2023</a:t>
            </a:r>
          </a:p>
        </p:txBody>
      </p:sp>
      <p:sp>
        <p:nvSpPr>
          <p:cNvPr id="8" name="Jaluse kohatäide 7">
            <a:extLst>
              <a:ext uri="{FF2B5EF4-FFF2-40B4-BE49-F238E27FC236}">
                <a16:creationId xmlns:a16="http://schemas.microsoft.com/office/drawing/2014/main" id="{7FFFF28A-3E4C-AD9C-835B-78E9A36D0F6E}"/>
              </a:ext>
            </a:extLst>
          </p:cNvPr>
          <p:cNvSpPr>
            <a:spLocks noGrp="1"/>
          </p:cNvSpPr>
          <p:nvPr>
            <p:ph type="ftr" sz="quarter" idx="11"/>
          </p:nvPr>
        </p:nvSpPr>
        <p:spPr/>
        <p:txBody>
          <a:bodyPr/>
          <a:lstStyle/>
          <a:p>
            <a:r>
              <a:rPr lang="et-EE"/>
              <a:t>Kalle Jürgenson</a:t>
            </a:r>
          </a:p>
        </p:txBody>
      </p:sp>
      <p:sp>
        <p:nvSpPr>
          <p:cNvPr id="9" name="Slaidinumbri kohatäide 8">
            <a:extLst>
              <a:ext uri="{FF2B5EF4-FFF2-40B4-BE49-F238E27FC236}">
                <a16:creationId xmlns:a16="http://schemas.microsoft.com/office/drawing/2014/main" id="{0616A25C-FE1B-7F86-961A-DB588774ED7A}"/>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376827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D012071-33BB-8FD0-2229-A2272A3A54B4}"/>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6F1A9768-6F73-DD8F-E889-1CC608412D70}"/>
              </a:ext>
            </a:extLst>
          </p:cNvPr>
          <p:cNvSpPr>
            <a:spLocks noGrp="1"/>
          </p:cNvSpPr>
          <p:nvPr>
            <p:ph type="dt" sz="half" idx="10"/>
          </p:nvPr>
        </p:nvSpPr>
        <p:spPr/>
        <p:txBody>
          <a:bodyPr/>
          <a:lstStyle/>
          <a:p>
            <a:r>
              <a:rPr lang="et-EE"/>
              <a:t>24. mai 2023</a:t>
            </a:r>
          </a:p>
        </p:txBody>
      </p:sp>
      <p:sp>
        <p:nvSpPr>
          <p:cNvPr id="4" name="Jaluse kohatäide 3">
            <a:extLst>
              <a:ext uri="{FF2B5EF4-FFF2-40B4-BE49-F238E27FC236}">
                <a16:creationId xmlns:a16="http://schemas.microsoft.com/office/drawing/2014/main" id="{69B98F0E-C769-90EC-F134-7FE69F1D3147}"/>
              </a:ext>
            </a:extLst>
          </p:cNvPr>
          <p:cNvSpPr>
            <a:spLocks noGrp="1"/>
          </p:cNvSpPr>
          <p:nvPr>
            <p:ph type="ftr" sz="quarter" idx="11"/>
          </p:nvPr>
        </p:nvSpPr>
        <p:spPr/>
        <p:txBody>
          <a:bodyPr/>
          <a:lstStyle/>
          <a:p>
            <a:r>
              <a:rPr lang="et-EE"/>
              <a:t>Kalle Jürgenson</a:t>
            </a:r>
          </a:p>
        </p:txBody>
      </p:sp>
      <p:sp>
        <p:nvSpPr>
          <p:cNvPr id="5" name="Slaidinumbri kohatäide 4">
            <a:extLst>
              <a:ext uri="{FF2B5EF4-FFF2-40B4-BE49-F238E27FC236}">
                <a16:creationId xmlns:a16="http://schemas.microsoft.com/office/drawing/2014/main" id="{20E985CA-1CFF-39A2-13AC-20D084E8A1AF}"/>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2262669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CAC14A7C-49BC-F4AE-ECBB-296647BDE8B0}"/>
              </a:ext>
            </a:extLst>
          </p:cNvPr>
          <p:cNvSpPr>
            <a:spLocks noGrp="1"/>
          </p:cNvSpPr>
          <p:nvPr>
            <p:ph type="dt" sz="half" idx="10"/>
          </p:nvPr>
        </p:nvSpPr>
        <p:spPr/>
        <p:txBody>
          <a:bodyPr/>
          <a:lstStyle/>
          <a:p>
            <a:r>
              <a:rPr lang="et-EE"/>
              <a:t>24. mai 2023</a:t>
            </a:r>
          </a:p>
        </p:txBody>
      </p:sp>
      <p:sp>
        <p:nvSpPr>
          <p:cNvPr id="3" name="Jaluse kohatäide 2">
            <a:extLst>
              <a:ext uri="{FF2B5EF4-FFF2-40B4-BE49-F238E27FC236}">
                <a16:creationId xmlns:a16="http://schemas.microsoft.com/office/drawing/2014/main" id="{A2200908-3D14-F67F-9771-1716F693CF69}"/>
              </a:ext>
            </a:extLst>
          </p:cNvPr>
          <p:cNvSpPr>
            <a:spLocks noGrp="1"/>
          </p:cNvSpPr>
          <p:nvPr>
            <p:ph type="ftr" sz="quarter" idx="11"/>
          </p:nvPr>
        </p:nvSpPr>
        <p:spPr/>
        <p:txBody>
          <a:bodyPr/>
          <a:lstStyle/>
          <a:p>
            <a:r>
              <a:rPr lang="et-EE"/>
              <a:t>Kalle Jürgenson</a:t>
            </a:r>
          </a:p>
        </p:txBody>
      </p:sp>
      <p:sp>
        <p:nvSpPr>
          <p:cNvPr id="4" name="Slaidinumbri kohatäide 3">
            <a:extLst>
              <a:ext uri="{FF2B5EF4-FFF2-40B4-BE49-F238E27FC236}">
                <a16:creationId xmlns:a16="http://schemas.microsoft.com/office/drawing/2014/main" id="{B0B86E3E-9218-5F84-0BF8-1E807F2BF15A}"/>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157770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1576B0E-7070-F3C1-3963-B5A4EBE5AA75}"/>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12B5B25D-9E39-5048-AE32-F529546FD5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9A21F217-B612-1B36-D59D-16AA33964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F27C1258-08E1-DBCE-CC0D-FD6844D635EA}"/>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2E23EBF0-5F03-7C45-E474-2D94CF178861}"/>
              </a:ext>
            </a:extLst>
          </p:cNvPr>
          <p:cNvSpPr>
            <a:spLocks noGrp="1"/>
          </p:cNvSpPr>
          <p:nvPr>
            <p:ph type="ftr" sz="quarter" idx="11"/>
          </p:nvPr>
        </p:nvSpPr>
        <p:spPr/>
        <p:txBody>
          <a:bodyPr/>
          <a:lstStyle/>
          <a:p>
            <a:r>
              <a:rPr lang="et-EE"/>
              <a:t>Kalle Jürgenson</a:t>
            </a:r>
          </a:p>
        </p:txBody>
      </p:sp>
      <p:sp>
        <p:nvSpPr>
          <p:cNvPr id="7" name="Slaidinumbri kohatäide 6">
            <a:extLst>
              <a:ext uri="{FF2B5EF4-FFF2-40B4-BE49-F238E27FC236}">
                <a16:creationId xmlns:a16="http://schemas.microsoft.com/office/drawing/2014/main" id="{F0A21C3C-6F11-F33C-DCC5-DFDAEA019176}"/>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3723602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21B4BFC-3613-DCC6-854F-B2A93705B542}"/>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E0775BA5-34A7-4409-3553-678D5F642D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a:extLst>
              <a:ext uri="{FF2B5EF4-FFF2-40B4-BE49-F238E27FC236}">
                <a16:creationId xmlns:a16="http://schemas.microsoft.com/office/drawing/2014/main" id="{69265713-DEAE-08F8-3C20-60EAABA84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DD0DD932-59B0-43C2-3CC7-96EBEE8AEB57}"/>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5CEDC3B6-9437-37F9-F4D9-0CAD52144C8A}"/>
              </a:ext>
            </a:extLst>
          </p:cNvPr>
          <p:cNvSpPr>
            <a:spLocks noGrp="1"/>
          </p:cNvSpPr>
          <p:nvPr>
            <p:ph type="ftr" sz="quarter" idx="11"/>
          </p:nvPr>
        </p:nvSpPr>
        <p:spPr/>
        <p:txBody>
          <a:bodyPr/>
          <a:lstStyle/>
          <a:p>
            <a:r>
              <a:rPr lang="et-EE"/>
              <a:t>Kalle Jürgenson</a:t>
            </a:r>
          </a:p>
        </p:txBody>
      </p:sp>
      <p:sp>
        <p:nvSpPr>
          <p:cNvPr id="7" name="Slaidinumbri kohatäide 6">
            <a:extLst>
              <a:ext uri="{FF2B5EF4-FFF2-40B4-BE49-F238E27FC236}">
                <a16:creationId xmlns:a16="http://schemas.microsoft.com/office/drawing/2014/main" id="{5507C555-8148-B952-8E75-1752B7ACFFF7}"/>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75495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B0B5F68-761E-8972-41EB-6CDD84E4945A}"/>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7778B3C5-B2AA-AC50-8AD7-1DAE903509C1}"/>
              </a:ext>
            </a:extLst>
          </p:cNvPr>
          <p:cNvSpPr>
            <a:spLocks noGrp="1"/>
          </p:cNvSpPr>
          <p:nvPr>
            <p:ph type="body" orient="vert" idx="1"/>
          </p:nvPr>
        </p:nvSpPr>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59A99A79-59BC-B90C-3271-EA8AF57C4B11}"/>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2004C2CA-353F-60F7-D7E3-7EF39DCCE37B}"/>
              </a:ext>
            </a:extLst>
          </p:cNvPr>
          <p:cNvSpPr>
            <a:spLocks noGrp="1"/>
          </p:cNvSpPr>
          <p:nvPr>
            <p:ph type="ftr" sz="quarter" idx="11"/>
          </p:nvPr>
        </p:nvSpPr>
        <p:spPr/>
        <p:txBody>
          <a:bodyPr/>
          <a:lstStyle/>
          <a:p>
            <a:r>
              <a:rPr lang="et-EE"/>
              <a:t>Kalle Jürgenson</a:t>
            </a:r>
          </a:p>
        </p:txBody>
      </p:sp>
      <p:sp>
        <p:nvSpPr>
          <p:cNvPr id="6" name="Slaidinumbri kohatäide 5">
            <a:extLst>
              <a:ext uri="{FF2B5EF4-FFF2-40B4-BE49-F238E27FC236}">
                <a16:creationId xmlns:a16="http://schemas.microsoft.com/office/drawing/2014/main" id="{6ECDA066-AC91-D853-707E-F719D7D31D01}"/>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370118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6B7F9ABA-52A9-6F11-E0B6-C214BE4024E5}"/>
              </a:ext>
            </a:extLst>
          </p:cNvPr>
          <p:cNvSpPr>
            <a:spLocks noGrp="1"/>
          </p:cNvSpPr>
          <p:nvPr>
            <p:ph type="title" orient="vert"/>
          </p:nvPr>
        </p:nvSpPr>
        <p:spPr>
          <a:xfrm>
            <a:off x="8724900" y="365125"/>
            <a:ext cx="2628900" cy="5811838"/>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E3123023-F46B-EA0B-7882-FDE8FE4E9FB3}"/>
              </a:ext>
            </a:extLst>
          </p:cNvPr>
          <p:cNvSpPr>
            <a:spLocks noGrp="1"/>
          </p:cNvSpPr>
          <p:nvPr>
            <p:ph type="body" orient="vert" idx="1"/>
          </p:nvPr>
        </p:nvSpPr>
        <p:spPr>
          <a:xfrm>
            <a:off x="838200" y="365125"/>
            <a:ext cx="7734300" cy="5811838"/>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2E54EED2-C8BA-5033-81A9-0457B50B58AB}"/>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F06A243A-E5B9-886A-42D0-7F54C94208B4}"/>
              </a:ext>
            </a:extLst>
          </p:cNvPr>
          <p:cNvSpPr>
            <a:spLocks noGrp="1"/>
          </p:cNvSpPr>
          <p:nvPr>
            <p:ph type="ftr" sz="quarter" idx="11"/>
          </p:nvPr>
        </p:nvSpPr>
        <p:spPr/>
        <p:txBody>
          <a:bodyPr/>
          <a:lstStyle/>
          <a:p>
            <a:r>
              <a:rPr lang="et-EE"/>
              <a:t>Kalle Jürgenson</a:t>
            </a:r>
          </a:p>
        </p:txBody>
      </p:sp>
      <p:sp>
        <p:nvSpPr>
          <p:cNvPr id="6" name="Slaidinumbri kohatäide 5">
            <a:extLst>
              <a:ext uri="{FF2B5EF4-FFF2-40B4-BE49-F238E27FC236}">
                <a16:creationId xmlns:a16="http://schemas.microsoft.com/office/drawing/2014/main" id="{70718F94-0A23-D992-FF64-A2305F17EF0A}"/>
              </a:ext>
            </a:extLst>
          </p:cNvPr>
          <p:cNvSpPr>
            <a:spLocks noGrp="1"/>
          </p:cNvSpPr>
          <p:nvPr>
            <p:ph type="sldNum" sz="quarter" idx="12"/>
          </p:nvPr>
        </p:nvSpPr>
        <p:spPr/>
        <p:txBody>
          <a:bodyPr/>
          <a:lstStyle/>
          <a:p>
            <a:fld id="{55B161B8-DEDC-4744-A5D4-040CBB017D40}" type="slidenum">
              <a:rPr lang="et-EE" smtClean="0"/>
              <a:t>‹#›</a:t>
            </a:fld>
            <a:endParaRPr lang="et-EE"/>
          </a:p>
        </p:txBody>
      </p:sp>
    </p:spTree>
    <p:extLst>
      <p:ext uri="{BB962C8B-B14F-4D97-AF65-F5344CB8AC3E}">
        <p14:creationId xmlns:p14="http://schemas.microsoft.com/office/powerpoint/2010/main" val="294876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DA86E9C7-FBEE-BDA4-F5F5-C964CEF3AA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5A2E4B6D-2D7B-B183-3557-ACFB891539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6D2C91CD-EC17-5BA0-05F0-E242F1A667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t-EE"/>
              <a:t>24. mai 2023</a:t>
            </a:r>
          </a:p>
        </p:txBody>
      </p:sp>
      <p:sp>
        <p:nvSpPr>
          <p:cNvPr id="5" name="Jaluse kohatäide 4">
            <a:extLst>
              <a:ext uri="{FF2B5EF4-FFF2-40B4-BE49-F238E27FC236}">
                <a16:creationId xmlns:a16="http://schemas.microsoft.com/office/drawing/2014/main" id="{68963A90-1E01-935C-9994-50C276F3F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t-EE"/>
              <a:t>Kalle Jürgenson</a:t>
            </a:r>
          </a:p>
        </p:txBody>
      </p:sp>
      <p:sp>
        <p:nvSpPr>
          <p:cNvPr id="6" name="Slaidinumbri kohatäide 5">
            <a:extLst>
              <a:ext uri="{FF2B5EF4-FFF2-40B4-BE49-F238E27FC236}">
                <a16:creationId xmlns:a16="http://schemas.microsoft.com/office/drawing/2014/main" id="{662D5A38-35A0-B69B-9515-59964763AA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161B8-DEDC-4744-A5D4-040CBB017D40}" type="slidenum">
              <a:rPr lang="et-EE" smtClean="0"/>
              <a:t>‹#›</a:t>
            </a:fld>
            <a:endParaRPr lang="et-EE"/>
          </a:p>
        </p:txBody>
      </p:sp>
    </p:spTree>
    <p:extLst>
      <p:ext uri="{BB962C8B-B14F-4D97-AF65-F5344CB8AC3E}">
        <p14:creationId xmlns:p14="http://schemas.microsoft.com/office/powerpoint/2010/main" val="380564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ra.ee/dgs/explorer.php?tid=68&amp;iid=110000019463&amp;tbn=1&amp;lev=yes&amp;lst=2&amp;hash=909f4e7ae62d48eecf95034cff7c931a"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t-EE" i="1" dirty="0" err="1">
                <a:latin typeface="Times New Roman" panose="02020603050405020304" pitchFamily="18" charset="0"/>
                <a:cs typeface="Times New Roman" panose="02020603050405020304" pitchFamily="18" charset="0"/>
              </a:rPr>
              <a:t>PõS</a:t>
            </a:r>
            <a:r>
              <a:rPr lang="et-EE" i="1" dirty="0">
                <a:latin typeface="Times New Roman" panose="02020603050405020304" pitchFamily="18" charset="0"/>
                <a:cs typeface="Times New Roman" panose="02020603050405020304" pitchFamily="18" charset="0"/>
              </a:rPr>
              <a:t> → KOV</a:t>
            </a:r>
            <a:endParaRPr lang="et-EE"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t-EE" i="1" dirty="0">
                <a:latin typeface="Times New Roman" panose="02020603050405020304" pitchFamily="18" charset="0"/>
                <a:cs typeface="Times New Roman" panose="02020603050405020304" pitchFamily="18" charset="0"/>
              </a:rPr>
              <a:t>Kalle Jürgenson</a:t>
            </a:r>
          </a:p>
          <a:p>
            <a:r>
              <a:rPr lang="et-EE" i="1" dirty="0">
                <a:latin typeface="Times New Roman" panose="02020603050405020304" pitchFamily="18" charset="0"/>
                <a:cs typeface="Times New Roman" panose="02020603050405020304" pitchFamily="18" charset="0"/>
              </a:rPr>
              <a:t>PA VII toimkonna esimees,</a:t>
            </a:r>
          </a:p>
          <a:p>
            <a:r>
              <a:rPr lang="et-EE" i="1" dirty="0">
                <a:latin typeface="Times New Roman" panose="02020603050405020304" pitchFamily="18" charset="0"/>
                <a:cs typeface="Times New Roman" panose="02020603050405020304" pitchFamily="18" charset="0"/>
              </a:rPr>
              <a:t>RK VII, VIII &amp; IX.</a:t>
            </a:r>
          </a:p>
          <a:p>
            <a:r>
              <a:rPr lang="et-EE" i="1" dirty="0">
                <a:latin typeface="Times New Roman" panose="02020603050405020304" pitchFamily="18" charset="0"/>
                <a:cs typeface="Times New Roman" panose="02020603050405020304" pitchFamily="18" charset="0"/>
              </a:rPr>
              <a:t>Tallinn, 24. mai 2023.a.</a:t>
            </a:r>
          </a:p>
        </p:txBody>
      </p:sp>
      <p:sp>
        <p:nvSpPr>
          <p:cNvPr id="4" name="Kuupäeva kohatäide 3">
            <a:extLst>
              <a:ext uri="{FF2B5EF4-FFF2-40B4-BE49-F238E27FC236}">
                <a16:creationId xmlns:a16="http://schemas.microsoft.com/office/drawing/2014/main" id="{8DD4FBCA-5E23-438B-AD95-BEE77B73E7D9}"/>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27354A7C-1E44-4E19-C82F-E00739172ABE}"/>
              </a:ext>
            </a:extLst>
          </p:cNvPr>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3928274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t-EE" dirty="0">
                <a:latin typeface="Times New Roman" panose="02020603050405020304" pitchFamily="18" charset="0"/>
                <a:cs typeface="Times New Roman" panose="02020603050405020304" pitchFamily="18" charset="0"/>
              </a:rPr>
              <a:t>Meeldetuletuseks</a:t>
            </a:r>
          </a:p>
        </p:txBody>
      </p:sp>
      <p:sp>
        <p:nvSpPr>
          <p:cNvPr id="3" name="Content Placeholder 2"/>
          <p:cNvSpPr>
            <a:spLocks noGrp="1"/>
          </p:cNvSpPr>
          <p:nvPr>
            <p:ph idx="1"/>
          </p:nvPr>
        </p:nvSpPr>
        <p:spPr/>
        <p:txBody>
          <a:bodyPr/>
          <a:lstStyle/>
          <a:p>
            <a:r>
              <a:rPr lang="et-EE" dirty="0"/>
              <a:t>PA moodustati kuuekümne liikmelisena, 30 Ülemnõukogu ja 30 Eesti Kongressi poolt.</a:t>
            </a:r>
          </a:p>
          <a:p>
            <a:r>
              <a:rPr lang="et-EE" dirty="0"/>
              <a:t>Oma esimesele istungile kogunes PA 1991.a. 13. septembril.</a:t>
            </a:r>
          </a:p>
          <a:p>
            <a:r>
              <a:rPr lang="et-EE" dirty="0"/>
              <a:t>Oma teisel istungil, 20. septembril, kinnitas PA oma töö reglemendi, kus sätestati ka teematoimkonnad, milliste koosseisu oli PA-le esitanud juhatus.</a:t>
            </a:r>
          </a:p>
        </p:txBody>
      </p:sp>
      <p:sp>
        <p:nvSpPr>
          <p:cNvPr id="4" name="Date Placeholder 3"/>
          <p:cNvSpPr>
            <a:spLocks noGrp="1"/>
          </p:cNvSpPr>
          <p:nvPr>
            <p:ph type="dt" sz="half" idx="10"/>
          </p:nvPr>
        </p:nvSpPr>
        <p:spPr/>
        <p:txBody>
          <a:bodyPr/>
          <a:lstStyle/>
          <a:p>
            <a:r>
              <a:rPr lang="et-EE"/>
              <a:t>24. mai 2023</a:t>
            </a:r>
          </a:p>
        </p:txBody>
      </p:sp>
      <p:sp>
        <p:nvSpPr>
          <p:cNvPr id="5" name="Footer Placeholder 4"/>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505151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t-EE" dirty="0">
                <a:latin typeface="Times New Roman" panose="02020603050405020304" pitchFamily="18" charset="0"/>
                <a:cs typeface="Times New Roman" panose="02020603050405020304" pitchFamily="18" charset="0"/>
              </a:rPr>
              <a:t>Ülevaateid toimkonna tegevusest</a:t>
            </a:r>
          </a:p>
        </p:txBody>
      </p:sp>
      <p:sp>
        <p:nvSpPr>
          <p:cNvPr id="3" name="Content Placeholder 2"/>
          <p:cNvSpPr>
            <a:spLocks noGrp="1"/>
          </p:cNvSpPr>
          <p:nvPr>
            <p:ph sz="half" idx="1"/>
          </p:nvPr>
        </p:nvSpPr>
        <p:spPr>
          <a:xfrm>
            <a:off x="960120" y="1600201"/>
            <a:ext cx="5207888" cy="4525963"/>
          </a:xfrm>
        </p:spPr>
        <p:txBody>
          <a:bodyPr>
            <a:normAutofit fontScale="92500"/>
          </a:bodyPr>
          <a:lstStyle/>
          <a:p>
            <a:r>
              <a:rPr lang="et-EE" dirty="0"/>
              <a:t>Toimkond pidas kokku 21 koosolekut, mille kohta on protokollid leitavad SAAGAst, aadressilt: </a:t>
            </a:r>
            <a:r>
              <a:rPr lang="et-EE" u="sng" dirty="0">
                <a:hlinkClick r:id="rId3"/>
              </a:rPr>
              <a:t>http://www.ra.ee/dgs/explorer.php?tid=68&amp;iid=110000019463&amp;tbn=1&amp;lev=yes&amp;lst=2&amp;hash=909f4e7ae62d48eecf95034cff7c931a</a:t>
            </a:r>
            <a:endParaRPr lang="et-EE" dirty="0"/>
          </a:p>
          <a:p>
            <a:r>
              <a:rPr lang="et-EE" sz="2800" dirty="0">
                <a:effectLst/>
                <a:latin typeface="Calibri" panose="020F0502020204030204" pitchFamily="34" charset="0"/>
                <a:ea typeface="Calibri" panose="020F0502020204030204" pitchFamily="34" charset="0"/>
              </a:rPr>
              <a:t>Toimkonna tegemistest on ilmunud ka ülevaade põhiseaduse kümnendaks aastapäevaks ilmunud kogumikus „Põhiseaduse tulek“.</a:t>
            </a:r>
            <a:endParaRPr lang="et-EE" dirty="0"/>
          </a:p>
        </p:txBody>
      </p:sp>
      <p:pic>
        <p:nvPicPr>
          <p:cNvPr id="5" name="Content Placeholder 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456041" y="1412777"/>
            <a:ext cx="3822749" cy="4966635"/>
          </a:xfrm>
        </p:spPr>
      </p:pic>
      <p:sp>
        <p:nvSpPr>
          <p:cNvPr id="4" name="Date Placeholder 3"/>
          <p:cNvSpPr>
            <a:spLocks noGrp="1"/>
          </p:cNvSpPr>
          <p:nvPr>
            <p:ph type="dt" sz="half" idx="10"/>
          </p:nvPr>
        </p:nvSpPr>
        <p:spPr/>
        <p:txBody>
          <a:bodyPr/>
          <a:lstStyle/>
          <a:p>
            <a:r>
              <a:rPr lang="et-EE"/>
              <a:t>24. mai 2023</a:t>
            </a:r>
          </a:p>
        </p:txBody>
      </p:sp>
      <p:sp>
        <p:nvSpPr>
          <p:cNvPr id="6" name="Footer Placeholder 5"/>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2280798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t-EE" dirty="0">
                <a:latin typeface="Times New Roman" panose="02020603050405020304" pitchFamily="18" charset="0"/>
                <a:cs typeface="Times New Roman" panose="02020603050405020304" pitchFamily="18" charset="0"/>
              </a:rPr>
              <a:t>VII toimkond</a:t>
            </a:r>
          </a:p>
        </p:txBody>
      </p:sp>
      <p:sp>
        <p:nvSpPr>
          <p:cNvPr id="3" name="Content Placeholder 2"/>
          <p:cNvSpPr>
            <a:spLocks noGrp="1"/>
          </p:cNvSpPr>
          <p:nvPr>
            <p:ph sz="half" idx="1"/>
          </p:nvPr>
        </p:nvSpPr>
        <p:spPr>
          <a:xfrm>
            <a:off x="1981200" y="1600201"/>
            <a:ext cx="4330824" cy="4525963"/>
          </a:xfrm>
        </p:spPr>
        <p:txBody>
          <a:bodyPr>
            <a:normAutofit/>
          </a:bodyPr>
          <a:lstStyle/>
          <a:p>
            <a:r>
              <a:rPr lang="et-EE" dirty="0"/>
              <a:t>Esimees: Kalle Jürgenson</a:t>
            </a:r>
          </a:p>
          <a:p>
            <a:r>
              <a:rPr lang="et-EE" dirty="0"/>
              <a:t>Aseesimees: Vello </a:t>
            </a:r>
            <a:r>
              <a:rPr lang="et-EE" dirty="0" err="1"/>
              <a:t>Saatpalu</a:t>
            </a:r>
            <a:endParaRPr lang="et-EE" dirty="0"/>
          </a:p>
          <a:p>
            <a:r>
              <a:rPr lang="et-EE" dirty="0"/>
              <a:t>Liikmed:</a:t>
            </a:r>
          </a:p>
          <a:p>
            <a:pPr lvl="1"/>
            <a:r>
              <a:rPr lang="et-EE" dirty="0"/>
              <a:t>Toomas Kork</a:t>
            </a:r>
          </a:p>
          <a:p>
            <a:pPr lvl="1"/>
            <a:r>
              <a:rPr lang="et-EE" dirty="0"/>
              <a:t>Ott Kool</a:t>
            </a:r>
          </a:p>
          <a:p>
            <a:pPr lvl="1"/>
            <a:r>
              <a:rPr lang="et-EE" dirty="0"/>
              <a:t>Rein </a:t>
            </a:r>
            <a:r>
              <a:rPr lang="et-EE" dirty="0" err="1"/>
              <a:t>Arjukese</a:t>
            </a:r>
            <a:endParaRPr lang="et-EE" dirty="0"/>
          </a:p>
          <a:p>
            <a:pPr lvl="1"/>
            <a:r>
              <a:rPr lang="et-EE" dirty="0"/>
              <a:t>Viktor </a:t>
            </a:r>
            <a:r>
              <a:rPr lang="et-EE" dirty="0" err="1"/>
              <a:t>Korrovits</a:t>
            </a:r>
            <a:endParaRPr lang="et-EE" dirty="0"/>
          </a:p>
          <a:p>
            <a:pPr lvl="1"/>
            <a:r>
              <a:rPr lang="et-EE" dirty="0"/>
              <a:t>Hillar </a:t>
            </a:r>
            <a:r>
              <a:rPr lang="et-EE" dirty="0" err="1"/>
              <a:t>Eller</a:t>
            </a:r>
            <a:endParaRPr lang="et-EE" dirty="0"/>
          </a:p>
          <a:p>
            <a:pPr lvl="1"/>
            <a:r>
              <a:rPr lang="et-EE" dirty="0"/>
              <a:t>Ants Erm</a:t>
            </a:r>
          </a:p>
          <a:p>
            <a:pPr lvl="1"/>
            <a:r>
              <a:rPr lang="et-EE" dirty="0"/>
              <a:t>Viktor </a:t>
            </a:r>
            <a:r>
              <a:rPr lang="et-EE" dirty="0" err="1"/>
              <a:t>Andrejev</a:t>
            </a:r>
            <a:endParaRPr lang="et-EE"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28255" y="1700809"/>
            <a:ext cx="1080120" cy="1495551"/>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3258" y="1700808"/>
            <a:ext cx="1283459" cy="144016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0295" y="1708070"/>
            <a:ext cx="1260699" cy="146842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7188" y="3164436"/>
            <a:ext cx="1129587" cy="150611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7434" y="3140968"/>
            <a:ext cx="1259282" cy="1460767"/>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40295" y="3140968"/>
            <a:ext cx="1260699" cy="1410274"/>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7189" y="4565924"/>
            <a:ext cx="1129587" cy="1404923"/>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46776" y="4581128"/>
            <a:ext cx="1180599" cy="1354020"/>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14235" y="4502572"/>
            <a:ext cx="1321603" cy="1432577"/>
          </a:xfrm>
          <a:prstGeom prst="rect">
            <a:avLst/>
          </a:prstGeom>
        </p:spPr>
      </p:pic>
      <p:sp>
        <p:nvSpPr>
          <p:cNvPr id="4" name="Date Placeholder 3"/>
          <p:cNvSpPr>
            <a:spLocks noGrp="1"/>
          </p:cNvSpPr>
          <p:nvPr>
            <p:ph type="dt" sz="half" idx="10"/>
          </p:nvPr>
        </p:nvSpPr>
        <p:spPr/>
        <p:txBody>
          <a:bodyPr/>
          <a:lstStyle/>
          <a:p>
            <a:r>
              <a:rPr lang="et-EE"/>
              <a:t>24. mai 2023</a:t>
            </a:r>
            <a:endParaRPr lang="et-EE" dirty="0"/>
          </a:p>
        </p:txBody>
      </p:sp>
      <p:sp>
        <p:nvSpPr>
          <p:cNvPr id="14" name="Footer Placeholder 13"/>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99697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C80E6A5-01D4-BB3E-4F3B-A7D6179BFC28}"/>
              </a:ext>
            </a:extLst>
          </p:cNvPr>
          <p:cNvSpPr>
            <a:spLocks noGrp="1"/>
          </p:cNvSpPr>
          <p:nvPr>
            <p:ph type="title"/>
          </p:nvPr>
        </p:nvSpPr>
        <p:spPr/>
        <p:txBody>
          <a:bodyPr>
            <a:normAutofit/>
          </a:bodyPr>
          <a:lstStyle/>
          <a:p>
            <a:pPr algn="ctr"/>
            <a:r>
              <a:rPr lang="et-EE" dirty="0">
                <a:latin typeface="Times New Roman" panose="02020603050405020304" pitchFamily="18" charset="0"/>
                <a:ea typeface="Calibri" panose="020F0502020204030204" pitchFamily="34" charset="0"/>
                <a:cs typeface="Times New Roman" panose="02020603050405020304" pitchFamily="18" charset="0"/>
              </a:rPr>
              <a:t>T</a:t>
            </a:r>
            <a:r>
              <a:rPr lang="et-EE" sz="4400" dirty="0">
                <a:effectLst/>
                <a:latin typeface="Times New Roman" panose="02020603050405020304" pitchFamily="18" charset="0"/>
                <a:ea typeface="Calibri" panose="020F0502020204030204" pitchFamily="34" charset="0"/>
                <a:cs typeface="Times New Roman" panose="02020603050405020304" pitchFamily="18" charset="0"/>
              </a:rPr>
              <a:t>oimkonnale kinnitati eksperdid, Sulev Mäeltsemees, Sulev Lääne ja Andrus </a:t>
            </a:r>
            <a:r>
              <a:rPr lang="et-EE" sz="4400" dirty="0" err="1">
                <a:effectLst/>
                <a:latin typeface="Times New Roman" panose="02020603050405020304" pitchFamily="18" charset="0"/>
                <a:ea typeface="Calibri" panose="020F0502020204030204" pitchFamily="34" charset="0"/>
                <a:cs typeface="Times New Roman" panose="02020603050405020304" pitchFamily="18" charset="0"/>
              </a:rPr>
              <a:t>Ristkok</a:t>
            </a:r>
            <a:r>
              <a:rPr lang="et-EE" sz="4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t-EE" dirty="0">
              <a:latin typeface="Times New Roman" panose="02020603050405020304" pitchFamily="18" charset="0"/>
              <a:cs typeface="Times New Roman" panose="02020603050405020304" pitchFamily="18" charset="0"/>
            </a:endParaRPr>
          </a:p>
        </p:txBody>
      </p:sp>
      <p:pic>
        <p:nvPicPr>
          <p:cNvPr id="9" name="Sisu kohatäide 8">
            <a:extLst>
              <a:ext uri="{FF2B5EF4-FFF2-40B4-BE49-F238E27FC236}">
                <a16:creationId xmlns:a16="http://schemas.microsoft.com/office/drawing/2014/main" id="{78A1E28B-6A2F-9AF0-3307-F0110C88F0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1759" y="2269014"/>
            <a:ext cx="2794000" cy="3860800"/>
          </a:xfrm>
        </p:spPr>
      </p:pic>
      <p:pic>
        <p:nvPicPr>
          <p:cNvPr id="5" name="Pilt 4">
            <a:extLst>
              <a:ext uri="{FF2B5EF4-FFF2-40B4-BE49-F238E27FC236}">
                <a16:creationId xmlns:a16="http://schemas.microsoft.com/office/drawing/2014/main" id="{FE0BAF00-F905-D605-CF86-E08BC0C15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7204" y="2269014"/>
            <a:ext cx="5892391" cy="3860800"/>
          </a:xfrm>
          <a:prstGeom prst="rect">
            <a:avLst/>
          </a:prstGeom>
        </p:spPr>
      </p:pic>
      <p:sp>
        <p:nvSpPr>
          <p:cNvPr id="4" name="Kuupäeva kohatäide 3">
            <a:extLst>
              <a:ext uri="{FF2B5EF4-FFF2-40B4-BE49-F238E27FC236}">
                <a16:creationId xmlns:a16="http://schemas.microsoft.com/office/drawing/2014/main" id="{211FC2F7-9AB3-0974-5C32-FACD0759541E}"/>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B884593E-26CA-D9ED-88A1-D3EDA0D6150A}"/>
              </a:ext>
            </a:extLst>
          </p:cNvPr>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3079858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F4153BB-719B-F9A6-99AB-CFDCF1DBAD3A}"/>
              </a:ext>
            </a:extLst>
          </p:cNvPr>
          <p:cNvSpPr>
            <a:spLocks noGrp="1"/>
          </p:cNvSpPr>
          <p:nvPr>
            <p:ph type="title"/>
          </p:nvPr>
        </p:nvSpPr>
        <p:spPr/>
        <p:txBody>
          <a:bodyPr/>
          <a:lstStyle/>
          <a:p>
            <a:pPr algn="ctr"/>
            <a:r>
              <a:rPr lang="et-EE" sz="4400" dirty="0">
                <a:latin typeface="Times New Roman" panose="02020603050405020304" pitchFamily="18" charset="0"/>
                <a:cs typeface="Times New Roman" panose="02020603050405020304" pitchFamily="18" charset="0"/>
              </a:rPr>
              <a:t>Eerik – Juhan Truuväli</a:t>
            </a:r>
            <a:endParaRPr lang="et-EE" dirty="0"/>
          </a:p>
        </p:txBody>
      </p:sp>
      <p:sp>
        <p:nvSpPr>
          <p:cNvPr id="3" name="Sisu kohatäide 2">
            <a:extLst>
              <a:ext uri="{FF2B5EF4-FFF2-40B4-BE49-F238E27FC236}">
                <a16:creationId xmlns:a16="http://schemas.microsoft.com/office/drawing/2014/main" id="{2670601A-B387-ABC6-C0E1-4717C77D7FEF}"/>
              </a:ext>
            </a:extLst>
          </p:cNvPr>
          <p:cNvSpPr>
            <a:spLocks noGrp="1"/>
          </p:cNvSpPr>
          <p:nvPr>
            <p:ph sz="half" idx="1"/>
          </p:nvPr>
        </p:nvSpPr>
        <p:spPr/>
        <p:txBody>
          <a:bodyPr>
            <a:normAutofit fontScale="92500"/>
          </a:bodyPr>
          <a:lstStyle/>
          <a:p>
            <a:r>
              <a:rPr lang="et-EE" sz="2800" b="0" i="0" dirty="0">
                <a:solidFill>
                  <a:srgbClr val="202122"/>
                </a:solidFill>
                <a:effectLst/>
                <a:latin typeface="Arial" panose="020B0604020202020204" pitchFamily="34" charset="0"/>
              </a:rPr>
              <a:t>Põhiseaduse eelnõu töörühma liige (koos Raivo Vare, Rein Langi, Märt Raski jt), mida juhtis justiitsminister Jüri </a:t>
            </a:r>
            <a:r>
              <a:rPr lang="et-EE" sz="2800" b="0" i="0" dirty="0" err="1">
                <a:solidFill>
                  <a:srgbClr val="202122"/>
                </a:solidFill>
                <a:effectLst/>
                <a:latin typeface="Arial" panose="020B0604020202020204" pitchFamily="34" charset="0"/>
              </a:rPr>
              <a:t>Raidla</a:t>
            </a:r>
            <a:r>
              <a:rPr lang="et-EE" sz="2800" b="0" i="0" dirty="0">
                <a:solidFill>
                  <a:srgbClr val="202122"/>
                </a:solidFill>
                <a:effectLst/>
                <a:latin typeface="Arial" panose="020B0604020202020204" pitchFamily="34" charset="0"/>
              </a:rPr>
              <a:t>. </a:t>
            </a:r>
          </a:p>
          <a:p>
            <a:r>
              <a:rPr lang="et-EE" sz="2800" b="0" i="0" dirty="0">
                <a:solidFill>
                  <a:srgbClr val="202122"/>
                </a:solidFill>
                <a:effectLst/>
                <a:latin typeface="Arial" panose="020B0604020202020204" pitchFamily="34" charset="0"/>
              </a:rPr>
              <a:t>Pärast </a:t>
            </a:r>
            <a:r>
              <a:rPr lang="et-EE" sz="2800" dirty="0">
                <a:solidFill>
                  <a:srgbClr val="202122"/>
                </a:solidFill>
                <a:latin typeface="Arial" panose="020B0604020202020204" pitchFamily="34" charset="0"/>
              </a:rPr>
              <a:t>PA </a:t>
            </a:r>
            <a:r>
              <a:rPr lang="et-EE" sz="2800" b="0" i="0" dirty="0">
                <a:solidFill>
                  <a:srgbClr val="202122"/>
                </a:solidFill>
                <a:effectLst/>
                <a:latin typeface="Arial" panose="020B0604020202020204" pitchFamily="34" charset="0"/>
              </a:rPr>
              <a:t>põhiseaduse eelnõu valmimist tegutses Põhiseaduse Assamblee ekspertkomisjoni liikmena (1991–1992).</a:t>
            </a:r>
          </a:p>
          <a:p>
            <a:r>
              <a:rPr lang="et-EE" sz="2800" dirty="0">
                <a:solidFill>
                  <a:srgbClr val="202122"/>
                </a:solidFill>
                <a:latin typeface="Arial" panose="020B0604020202020204" pitchFamily="34" charset="0"/>
              </a:rPr>
              <a:t>Aastatel </a:t>
            </a:r>
            <a:r>
              <a:rPr lang="et-EE" sz="2800" b="0" i="0" dirty="0">
                <a:solidFill>
                  <a:srgbClr val="202122"/>
                </a:solidFill>
                <a:effectLst/>
                <a:latin typeface="Arial" panose="020B0604020202020204" pitchFamily="34" charset="0"/>
              </a:rPr>
              <a:t>1993 – 2000 EV õiguskantsler.</a:t>
            </a:r>
            <a:endParaRPr lang="et-EE" sz="2800" dirty="0"/>
          </a:p>
        </p:txBody>
      </p:sp>
      <p:pic>
        <p:nvPicPr>
          <p:cNvPr id="8" name="Sisu kohatäide 7">
            <a:extLst>
              <a:ext uri="{FF2B5EF4-FFF2-40B4-BE49-F238E27FC236}">
                <a16:creationId xmlns:a16="http://schemas.microsoft.com/office/drawing/2014/main" id="{BDF36524-FE8E-D1C3-8D22-7CC5E7D3008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16040" y="1931035"/>
            <a:ext cx="5248206" cy="3498804"/>
          </a:xfrm>
        </p:spPr>
      </p:pic>
      <p:sp>
        <p:nvSpPr>
          <p:cNvPr id="5" name="Kuupäeva kohatäide 4">
            <a:extLst>
              <a:ext uri="{FF2B5EF4-FFF2-40B4-BE49-F238E27FC236}">
                <a16:creationId xmlns:a16="http://schemas.microsoft.com/office/drawing/2014/main" id="{9115387A-1DD8-5BA0-3930-EFE85E66C868}"/>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F9646CD3-2E7A-4712-BD93-8CC715A3B851}"/>
              </a:ext>
            </a:extLst>
          </p:cNvPr>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1301452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pPr algn="ctr"/>
            <a:r>
              <a:rPr lang="et-EE" dirty="0">
                <a:latin typeface="Times New Roman" panose="02020603050405020304" pitchFamily="18" charset="0"/>
                <a:cs typeface="Times New Roman" panose="02020603050405020304" pitchFamily="18" charset="0"/>
              </a:rPr>
              <a:t>Mida suutsime põhiseadusega.</a:t>
            </a:r>
            <a:endParaRPr lang="en-US" dirty="0">
              <a:latin typeface="Times New Roman" panose="02020603050405020304" pitchFamily="18" charset="0"/>
              <a:cs typeface="Times New Roman" panose="02020603050405020304" pitchFamily="18" charset="0"/>
            </a:endParaRPr>
          </a:p>
        </p:txBody>
      </p:sp>
      <p:sp>
        <p:nvSpPr>
          <p:cNvPr id="3" name="Sisu kohatäide 2"/>
          <p:cNvSpPr>
            <a:spLocks noGrp="1"/>
          </p:cNvSpPr>
          <p:nvPr>
            <p:ph idx="1"/>
          </p:nvPr>
        </p:nvSpPr>
        <p:spPr/>
        <p:txBody>
          <a:bodyPr>
            <a:normAutofit/>
          </a:bodyPr>
          <a:lstStyle/>
          <a:p>
            <a:r>
              <a:rPr lang="et-EE" dirty="0"/>
              <a:t>Õiguslikus plaanis lõi põhiseaduse </a:t>
            </a:r>
            <a:r>
              <a:rPr lang="et-EE" dirty="0" err="1"/>
              <a:t>ptk</a:t>
            </a:r>
            <a:r>
              <a:rPr lang="et-EE" dirty="0"/>
              <a:t> 14. </a:t>
            </a:r>
            <a:r>
              <a:rPr lang="et-EE" dirty="0" err="1"/>
              <a:t>KOV-ide</a:t>
            </a:r>
            <a:r>
              <a:rPr lang="et-EE" dirty="0"/>
              <a:t> sõltumatusele kindla aluse (§154). Parafraseerides etteheidet meie KOV-süsteemile, saime olla kindlad, et oma pädevuse piires toimides, on meie KOV sõltumatu ja demokraatlik – Ruhnu vallal on sama suured õigused kui Tallinna linnal. Ja nii ongi!</a:t>
            </a:r>
          </a:p>
          <a:p>
            <a:pPr lvl="1"/>
            <a:r>
              <a:rPr lang="et-EE" b="1" i="0" dirty="0">
                <a:solidFill>
                  <a:srgbClr val="202020"/>
                </a:solidFill>
                <a:effectLst/>
                <a:latin typeface="Arial" panose="020B0604020202020204" pitchFamily="34" charset="0"/>
              </a:rPr>
              <a:t>§ 154.</a:t>
            </a: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Kõiki kohaliku elu küsimusi otsustavad ja korraldavad kohalikud omavalitsused, kes tegutsevad seaduste alusel iseseisvalt.</a:t>
            </a:r>
          </a:p>
          <a:p>
            <a:pPr lvl="1"/>
            <a:r>
              <a:rPr lang="et-EE" b="0" i="0" dirty="0">
                <a:solidFill>
                  <a:srgbClr val="202020"/>
                </a:solidFill>
                <a:effectLst/>
                <a:latin typeface="Arial" panose="020B0604020202020204" pitchFamily="34" charset="0"/>
              </a:rPr>
              <a:t>Kohalikule omavalitsusele võib panna kohustusi ainult seaduse alusel või kokkuleppel kohaliku omavalitsusega. Seadusega kohalikule omavalitsusele pandud riiklike kohustustega seotud kulud kaetakse riigieelarvest.</a:t>
            </a:r>
          </a:p>
        </p:txBody>
      </p:sp>
      <p:sp>
        <p:nvSpPr>
          <p:cNvPr id="4" name="Kuupäeva kohatäide 3"/>
          <p:cNvSpPr>
            <a:spLocks noGrp="1"/>
          </p:cNvSpPr>
          <p:nvPr>
            <p:ph type="dt" sz="half" idx="10"/>
          </p:nvPr>
        </p:nvSpPr>
        <p:spPr/>
        <p:txBody>
          <a:bodyPr/>
          <a:lstStyle/>
          <a:p>
            <a:r>
              <a:rPr lang="et-EE"/>
              <a:t>24. mai 2023</a:t>
            </a:r>
          </a:p>
        </p:txBody>
      </p:sp>
      <p:sp>
        <p:nvSpPr>
          <p:cNvPr id="5" name="Jaluse kohatäide 4"/>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497665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CDE4267-9222-FBDB-AE58-B397FBBBF81C}"/>
              </a:ext>
            </a:extLst>
          </p:cNvPr>
          <p:cNvSpPr>
            <a:spLocks noGrp="1"/>
          </p:cNvSpPr>
          <p:nvPr>
            <p:ph type="title"/>
          </p:nvPr>
        </p:nvSpPr>
        <p:spPr/>
        <p:txBody>
          <a:bodyPr>
            <a:normAutofit/>
          </a:bodyPr>
          <a:lstStyle/>
          <a:p>
            <a:pPr algn="ctr"/>
            <a:r>
              <a:rPr lang="et-EE" dirty="0">
                <a:latin typeface="Times New Roman" panose="02020603050405020304" pitchFamily="18" charset="0"/>
                <a:cs typeface="Times New Roman" panose="02020603050405020304" pitchFamily="18" charset="0"/>
              </a:rPr>
              <a:t>EV põhiseadus, viies, parandatud ja täiendatud kommenteeritud väljaanne, 2020</a:t>
            </a:r>
          </a:p>
        </p:txBody>
      </p:sp>
      <p:sp>
        <p:nvSpPr>
          <p:cNvPr id="3" name="Sisu kohatäide 2">
            <a:extLst>
              <a:ext uri="{FF2B5EF4-FFF2-40B4-BE49-F238E27FC236}">
                <a16:creationId xmlns:a16="http://schemas.microsoft.com/office/drawing/2014/main" id="{2B334F19-00C3-E433-B69C-4C85FA143465}"/>
              </a:ext>
            </a:extLst>
          </p:cNvPr>
          <p:cNvSpPr>
            <a:spLocks noGrp="1"/>
          </p:cNvSpPr>
          <p:nvPr>
            <p:ph idx="1"/>
          </p:nvPr>
        </p:nvSpPr>
        <p:spPr/>
        <p:txBody>
          <a:bodyPr/>
          <a:lstStyle/>
          <a:p>
            <a:r>
              <a:rPr lang="et-EE" dirty="0"/>
              <a:t>Nn riiklik KOV teooria versus kogukondlik.</a:t>
            </a:r>
          </a:p>
          <a:p>
            <a:r>
              <a:rPr lang="et-EE" dirty="0"/>
              <a:t>Põhiseaduse järgi on KOV aluseks idee kogukonnast, kelle ülesandeks on lahendada selle kogukonna probleeme ja korraldada kohalikes huvides (vajadusel ka vastuolus keskvõimu huvidega) kogukonna elu. KOV eesmärk ja põhisisu on kohaliku elu küsimuste iseseisev otsustamine kohaliku kogukonna poolt (lk 1035, XIV peatükk).</a:t>
            </a:r>
          </a:p>
        </p:txBody>
      </p:sp>
      <p:sp>
        <p:nvSpPr>
          <p:cNvPr id="4" name="Kuupäeva kohatäide 3">
            <a:extLst>
              <a:ext uri="{FF2B5EF4-FFF2-40B4-BE49-F238E27FC236}">
                <a16:creationId xmlns:a16="http://schemas.microsoft.com/office/drawing/2014/main" id="{C5BBA40D-E156-4605-0364-15F9A1449A3B}"/>
              </a:ext>
            </a:extLst>
          </p:cNvPr>
          <p:cNvSpPr>
            <a:spLocks noGrp="1"/>
          </p:cNvSpPr>
          <p:nvPr>
            <p:ph type="dt" sz="half" idx="10"/>
          </p:nvPr>
        </p:nvSpPr>
        <p:spPr/>
        <p:txBody>
          <a:bodyPr/>
          <a:lstStyle/>
          <a:p>
            <a:r>
              <a:rPr lang="et-EE"/>
              <a:t>24. mai 2023</a:t>
            </a:r>
          </a:p>
        </p:txBody>
      </p:sp>
      <p:sp>
        <p:nvSpPr>
          <p:cNvPr id="5" name="Jaluse kohatäide 4">
            <a:extLst>
              <a:ext uri="{FF2B5EF4-FFF2-40B4-BE49-F238E27FC236}">
                <a16:creationId xmlns:a16="http://schemas.microsoft.com/office/drawing/2014/main" id="{6853A5E9-8612-B100-5CF5-1930092FF073}"/>
              </a:ext>
            </a:extLst>
          </p:cNvPr>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3135887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t-EE" dirty="0">
                <a:latin typeface="Times New Roman" panose="02020603050405020304" pitchFamily="18" charset="0"/>
                <a:cs typeface="Times New Roman" panose="02020603050405020304" pitchFamily="18" charset="0"/>
              </a:rPr>
              <a:t>Õiguslik staatus</a:t>
            </a:r>
            <a:br>
              <a:rPr lang="et-EE" dirty="0">
                <a:latin typeface="Times New Roman" panose="02020603050405020304" pitchFamily="18" charset="0"/>
                <a:cs typeface="Times New Roman" panose="02020603050405020304" pitchFamily="18" charset="0"/>
              </a:rPr>
            </a:br>
            <a:r>
              <a:rPr lang="et-EE" sz="2700" i="1" dirty="0">
                <a:latin typeface="Times New Roman" panose="02020603050405020304" pitchFamily="18" charset="0"/>
                <a:cs typeface="Times New Roman" panose="02020603050405020304" pitchFamily="18" charset="0"/>
              </a:rPr>
              <a:t>(Kohaliku omavalitsuse korralduse seadus, 1993)</a:t>
            </a:r>
          </a:p>
        </p:txBody>
      </p:sp>
      <p:sp>
        <p:nvSpPr>
          <p:cNvPr id="3" name="Content Placeholder 2"/>
          <p:cNvSpPr>
            <a:spLocks noGrp="1"/>
          </p:cNvSpPr>
          <p:nvPr>
            <p:ph idx="1"/>
          </p:nvPr>
        </p:nvSpPr>
        <p:spPr/>
        <p:txBody>
          <a:bodyPr>
            <a:normAutofit fontScale="92500"/>
          </a:bodyPr>
          <a:lstStyle/>
          <a:p>
            <a:pPr marL="0" indent="0">
              <a:buNone/>
            </a:pPr>
            <a:r>
              <a:rPr lang="et-EE" b="1" dirty="0"/>
              <a:t>§ 2.  Kohaliku omavalitsuse mõiste</a:t>
            </a:r>
          </a:p>
          <a:p>
            <a:pPr marL="514350" indent="-514350">
              <a:buAutoNum type="arabicParenBoth"/>
            </a:pPr>
            <a:r>
              <a:rPr lang="et-EE" dirty="0"/>
              <a:t>Kohalik omavalitsus on põhiseaduses sätestatud omavalitsusüksuse – valla või linna – demokraatlikult moodustatud võimuorganite </a:t>
            </a:r>
            <a:r>
              <a:rPr lang="et-EE" b="1" dirty="0"/>
              <a:t>õigus, võime ja kohustus seaduste </a:t>
            </a:r>
            <a:r>
              <a:rPr lang="et-EE" dirty="0"/>
              <a:t>alusel iseseisvalt korraldada ja juhtida kohalikku elu, lähtudes valla- või linnaelanike õigustatud vajadustest ja huvidest ning arvestades valla või linna arengu iseärasusi.</a:t>
            </a:r>
          </a:p>
          <a:p>
            <a:pPr marL="0" indent="0">
              <a:buNone/>
            </a:pPr>
            <a:r>
              <a:rPr lang="et-EE" b="1" dirty="0"/>
              <a:t>§ 3.  Kohaliku omavalitsuse põhimõtted</a:t>
            </a:r>
          </a:p>
          <a:p>
            <a:pPr marL="0" indent="0">
              <a:buNone/>
            </a:pPr>
            <a:r>
              <a:rPr lang="et-EE" dirty="0"/>
              <a:t>Kohalik omavalitsus rajaneb järgmistel põhimõtetel:</a:t>
            </a:r>
            <a:br>
              <a:rPr lang="et-EE" dirty="0"/>
            </a:br>
            <a:r>
              <a:rPr lang="et-EE" dirty="0"/>
              <a:t> 1) kohaliku elu küsimuste </a:t>
            </a:r>
            <a:r>
              <a:rPr lang="et-EE" b="1" dirty="0"/>
              <a:t>iseseisev ja lõplik </a:t>
            </a:r>
            <a:r>
              <a:rPr lang="et-EE" dirty="0"/>
              <a:t>otsustamine ja korraldamine;</a:t>
            </a:r>
          </a:p>
          <a:p>
            <a:pPr marL="0" indent="0">
              <a:buNone/>
            </a:pPr>
            <a:r>
              <a:rPr lang="et-EE" dirty="0"/>
              <a:t>	…</a:t>
            </a:r>
          </a:p>
          <a:p>
            <a:endParaRPr lang="et-EE" dirty="0"/>
          </a:p>
        </p:txBody>
      </p:sp>
      <p:sp>
        <p:nvSpPr>
          <p:cNvPr id="7" name="Date Placeholder 6"/>
          <p:cNvSpPr>
            <a:spLocks noGrp="1"/>
          </p:cNvSpPr>
          <p:nvPr>
            <p:ph type="dt" sz="half" idx="10"/>
          </p:nvPr>
        </p:nvSpPr>
        <p:spPr/>
        <p:txBody>
          <a:bodyPr/>
          <a:lstStyle/>
          <a:p>
            <a:r>
              <a:rPr lang="et-EE"/>
              <a:t>24. mai 2023</a:t>
            </a:r>
          </a:p>
        </p:txBody>
      </p:sp>
      <p:sp>
        <p:nvSpPr>
          <p:cNvPr id="6" name="Footer Placeholder 5"/>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1758581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t-EE" dirty="0">
                <a:latin typeface="Times New Roman" panose="02020603050405020304" pitchFamily="18" charset="0"/>
                <a:cs typeface="Times New Roman" panose="02020603050405020304" pitchFamily="18" charset="0"/>
              </a:rPr>
              <a:t>Iseseisev eelarve?</a:t>
            </a:r>
          </a:p>
        </p:txBody>
      </p:sp>
      <p:sp>
        <p:nvSpPr>
          <p:cNvPr id="3" name="Content Placeholder 2"/>
          <p:cNvSpPr>
            <a:spLocks noGrp="1"/>
          </p:cNvSpPr>
          <p:nvPr>
            <p:ph idx="1"/>
          </p:nvPr>
        </p:nvSpPr>
        <p:spPr/>
        <p:txBody>
          <a:bodyPr>
            <a:normAutofit fontScale="92500" lnSpcReduction="10000"/>
          </a:bodyPr>
          <a:lstStyle/>
          <a:p>
            <a:r>
              <a:rPr lang="et-EE" dirty="0"/>
              <a:t>Põhiseadus </a:t>
            </a:r>
            <a:r>
              <a:rPr lang="et-EE" b="1" dirty="0"/>
              <a:t>§ 157</a:t>
            </a:r>
          </a:p>
          <a:p>
            <a:pPr marL="0" indent="0">
              <a:buNone/>
            </a:pPr>
            <a:r>
              <a:rPr lang="et-EE" dirty="0"/>
              <a:t>Kohalikul omavalitsusel on iseseisev eelarve, mille kujundamise alused ja korra sätestab seadus.</a:t>
            </a:r>
          </a:p>
          <a:p>
            <a:pPr marL="0" indent="0">
              <a:buNone/>
            </a:pPr>
            <a:r>
              <a:rPr lang="et-EE" dirty="0"/>
              <a:t>Kohalikul omavalitsusel on seaduse alusel õigus kehtestada ja koguda makse ning panna peale koormisi.</a:t>
            </a:r>
          </a:p>
          <a:p>
            <a:pPr marL="0" indent="0">
              <a:buNone/>
            </a:pPr>
            <a:endParaRPr lang="et-EE" dirty="0"/>
          </a:p>
          <a:p>
            <a:pPr marL="0" indent="0">
              <a:buNone/>
            </a:pPr>
            <a:r>
              <a:rPr lang="et-EE" dirty="0"/>
              <a:t>Kohalikud omavalitsused moodustavad valitsussektorist ca 25% kogukuludest. Kohalikel omavalitsustel on iseseisev eelarve, mille kujundamise alused ja kord on sätestatud kohaliku omavalitsuse üksuse finantsjuhtimise seadusega (KOFS)</a:t>
            </a:r>
          </a:p>
          <a:p>
            <a:pPr marL="457200" lvl="1" indent="0">
              <a:buNone/>
            </a:pPr>
            <a:r>
              <a:rPr lang="et-EE" sz="2000" dirty="0"/>
              <a:t>(https://www.fin.ee/riik-ja-omavalitsused-planeeringud/kohalikud-omavalitsused/finantskorraldus#finantsjuhtimine)</a:t>
            </a:r>
          </a:p>
        </p:txBody>
      </p:sp>
      <p:cxnSp>
        <p:nvCxnSpPr>
          <p:cNvPr id="5" name="Straight Connector 4"/>
          <p:cNvCxnSpPr/>
          <p:nvPr/>
        </p:nvCxnSpPr>
        <p:spPr>
          <a:xfrm>
            <a:off x="2272720" y="4069080"/>
            <a:ext cx="792088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p>
            <a:r>
              <a:rPr lang="et-EE"/>
              <a:t>24. mai 2023</a:t>
            </a:r>
          </a:p>
        </p:txBody>
      </p:sp>
      <p:sp>
        <p:nvSpPr>
          <p:cNvPr id="6" name="Footer Placeholder 5"/>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429113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ctrTitle"/>
          </p:nvPr>
        </p:nvSpPr>
        <p:spPr>
          <a:xfrm>
            <a:off x="2438400" y="3048000"/>
            <a:ext cx="7772400" cy="1143000"/>
          </a:xfrm>
        </p:spPr>
        <p:txBody>
          <a:bodyPr/>
          <a:lstStyle/>
          <a:p>
            <a:pPr algn="ctr"/>
            <a:r>
              <a:rPr lang="et-EE" dirty="0">
                <a:latin typeface="Georgia" pitchFamily="18" charset="0"/>
              </a:rPr>
              <a:t>Tänud tähelepanust!</a:t>
            </a:r>
          </a:p>
        </p:txBody>
      </p:sp>
      <p:sp>
        <p:nvSpPr>
          <p:cNvPr id="3" name="Alapealkiri 2"/>
          <p:cNvSpPr>
            <a:spLocks noGrp="1"/>
          </p:cNvSpPr>
          <p:nvPr>
            <p:ph type="subTitle" idx="1"/>
          </p:nvPr>
        </p:nvSpPr>
        <p:spPr/>
        <p:txBody>
          <a:bodyPr/>
          <a:lstStyle/>
          <a:p>
            <a:endParaRPr lang="et-EE" dirty="0"/>
          </a:p>
        </p:txBody>
      </p:sp>
      <p:pic>
        <p:nvPicPr>
          <p:cNvPr id="4" name="Pilt 3" descr="413.gif"/>
          <p:cNvPicPr>
            <a:picLocks noChangeAspect="1"/>
          </p:cNvPicPr>
          <p:nvPr/>
        </p:nvPicPr>
        <p:blipFill>
          <a:blip r:embed="rId3" cstate="print"/>
          <a:stretch>
            <a:fillRect/>
          </a:stretch>
        </p:blipFill>
        <p:spPr>
          <a:xfrm>
            <a:off x="5105401" y="1600200"/>
            <a:ext cx="2449285" cy="1371600"/>
          </a:xfrm>
          <a:prstGeom prst="rect">
            <a:avLst/>
          </a:prstGeom>
        </p:spPr>
      </p:pic>
      <p:sp>
        <p:nvSpPr>
          <p:cNvPr id="5" name="Kuupäeva kohatäide 4">
            <a:extLst>
              <a:ext uri="{FF2B5EF4-FFF2-40B4-BE49-F238E27FC236}">
                <a16:creationId xmlns:a16="http://schemas.microsoft.com/office/drawing/2014/main" id="{F8EDD71F-423D-97C9-A970-B1C2A1ECA216}"/>
              </a:ext>
            </a:extLst>
          </p:cNvPr>
          <p:cNvSpPr>
            <a:spLocks noGrp="1"/>
          </p:cNvSpPr>
          <p:nvPr>
            <p:ph type="dt" sz="half" idx="10"/>
          </p:nvPr>
        </p:nvSpPr>
        <p:spPr/>
        <p:txBody>
          <a:bodyPr/>
          <a:lstStyle/>
          <a:p>
            <a:r>
              <a:rPr lang="et-EE"/>
              <a:t>24. mai 2023</a:t>
            </a:r>
          </a:p>
        </p:txBody>
      </p:sp>
      <p:sp>
        <p:nvSpPr>
          <p:cNvPr id="6" name="Jaluse kohatäide 5">
            <a:extLst>
              <a:ext uri="{FF2B5EF4-FFF2-40B4-BE49-F238E27FC236}">
                <a16:creationId xmlns:a16="http://schemas.microsoft.com/office/drawing/2014/main" id="{F60F67AB-42E7-599B-5197-E93A96BA0165}"/>
              </a:ext>
            </a:extLst>
          </p:cNvPr>
          <p:cNvSpPr>
            <a:spLocks noGrp="1"/>
          </p:cNvSpPr>
          <p:nvPr>
            <p:ph type="ftr" sz="quarter" idx="11"/>
          </p:nvPr>
        </p:nvSpPr>
        <p:spPr/>
        <p:txBody>
          <a:bodyPr/>
          <a:lstStyle/>
          <a:p>
            <a:r>
              <a:rPr lang="et-EE"/>
              <a:t>Kalle Jürgenson</a:t>
            </a:r>
          </a:p>
        </p:txBody>
      </p:sp>
    </p:spTree>
    <p:extLst>
      <p:ext uri="{BB962C8B-B14F-4D97-AF65-F5344CB8AC3E}">
        <p14:creationId xmlns:p14="http://schemas.microsoft.com/office/powerpoint/2010/main" val="16130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916</TotalTime>
  <Words>645</Words>
  <Application>Microsoft Office PowerPoint</Application>
  <PresentationFormat>Laiekraan</PresentationFormat>
  <Paragraphs>77</Paragraphs>
  <Slides>11</Slides>
  <Notes>6</Notes>
  <HiddenSlides>0</HiddenSlides>
  <MMClips>0</MMClips>
  <ScaleCrop>false</ScaleCrop>
  <HeadingPairs>
    <vt:vector size="6" baseType="variant">
      <vt:variant>
        <vt:lpstr>Kasutatud fondid</vt:lpstr>
      </vt:variant>
      <vt:variant>
        <vt:i4>5</vt:i4>
      </vt:variant>
      <vt:variant>
        <vt:lpstr>Kujundus</vt:lpstr>
      </vt:variant>
      <vt:variant>
        <vt:i4>1</vt:i4>
      </vt:variant>
      <vt:variant>
        <vt:lpstr>Slaidipealkirjad</vt:lpstr>
      </vt:variant>
      <vt:variant>
        <vt:i4>11</vt:i4>
      </vt:variant>
    </vt:vector>
  </HeadingPairs>
  <TitlesOfParts>
    <vt:vector size="17" baseType="lpstr">
      <vt:lpstr>Arial</vt:lpstr>
      <vt:lpstr>Calibri</vt:lpstr>
      <vt:lpstr>Calibri Light</vt:lpstr>
      <vt:lpstr>Georgia</vt:lpstr>
      <vt:lpstr>Times New Roman</vt:lpstr>
      <vt:lpstr>Office'i kujundus</vt:lpstr>
      <vt:lpstr>PõS → KOV</vt:lpstr>
      <vt:lpstr>Meeldetuletuseks</vt:lpstr>
      <vt:lpstr>Ülevaateid toimkonna tegevusest</vt:lpstr>
      <vt:lpstr>VII toimkond</vt:lpstr>
      <vt:lpstr>Toimkonnale kinnitati eksperdid, Sulev Mäeltsemees, Sulev Lääne ja Andrus Ristkok.</vt:lpstr>
      <vt:lpstr>Eerik – Juhan Truuväli</vt:lpstr>
      <vt:lpstr>Mida suutsime põhiseadusega.</vt:lpstr>
      <vt:lpstr>EV põhiseadus, viies, parandatud ja täiendatud kommenteeritud väljaanne, 2020</vt:lpstr>
      <vt:lpstr>Õiguslik staatus (Kohaliku omavalitsuse korralduse seadus, 1993)</vt:lpstr>
      <vt:lpstr>Iseseisev eelarve?</vt:lpstr>
      <vt:lpstr>Tänud tähelepanust!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Kalle J</dc:creator>
  <cp:lastModifiedBy>Kalle J</cp:lastModifiedBy>
  <cp:revision>20</cp:revision>
  <dcterms:created xsi:type="dcterms:W3CDTF">2023-05-09T16:53:51Z</dcterms:created>
  <dcterms:modified xsi:type="dcterms:W3CDTF">2023-05-22T08:51:05Z</dcterms:modified>
</cp:coreProperties>
</file>