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66" r:id="rId4"/>
    <p:sldId id="267" r:id="rId5"/>
    <p:sldId id="268" r:id="rId6"/>
    <p:sldId id="258" r:id="rId7"/>
    <p:sldId id="259" r:id="rId8"/>
    <p:sldId id="260" r:id="rId9"/>
    <p:sldId id="261" r:id="rId10"/>
    <p:sldId id="265" r:id="rId11"/>
    <p:sldId id="264" r:id="rId1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eskmine laad 2 – rõh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Keskmine laad 1 – rõhk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Hele laad 3 – rõhk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290" autoAdjust="0"/>
  </p:normalViewPr>
  <p:slideViewPr>
    <p:cSldViewPr snapToGrid="0">
      <p:cViewPr varScale="1">
        <p:scale>
          <a:sx n="77" d="100"/>
          <a:sy n="77" d="100"/>
        </p:scale>
        <p:origin x="2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Vihi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Euroopa</c:v>
          </c:tx>
          <c:spPr>
            <a:ln w="28437" cap="rnd">
              <a:solidFill>
                <a:srgbClr val="4472C4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6"/>
              <c:pt idx="0">
                <c:v>1990-1995</c:v>
              </c:pt>
              <c:pt idx="1">
                <c:v>1996-2000</c:v>
              </c:pt>
              <c:pt idx="2">
                <c:v>2001-2005</c:v>
              </c:pt>
              <c:pt idx="3">
                <c:v>2006-2010</c:v>
              </c:pt>
              <c:pt idx="4">
                <c:v>2011-2015</c:v>
              </c:pt>
              <c:pt idx="5">
                <c:v>2016-2021</c:v>
              </c:pt>
            </c:strLit>
          </c:cat>
          <c:val>
            <c:numLit>
              <c:formatCode>General</c:formatCode>
              <c:ptCount val="6"/>
              <c:pt idx="0">
                <c:v>1</c:v>
              </c:pt>
              <c:pt idx="1">
                <c:v>0.93245227606461101</c:v>
              </c:pt>
              <c:pt idx="2">
                <c:v>0.89720998531571206</c:v>
              </c:pt>
              <c:pt idx="3">
                <c:v>0.87077826725403795</c:v>
              </c:pt>
              <c:pt idx="4">
                <c:v>0.85609397944199705</c:v>
              </c:pt>
              <c:pt idx="5">
                <c:v>0.85462555066079304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BBBE-479F-9350-BFA875A9FFC2}"/>
            </c:ext>
          </c:extLst>
        </c:ser>
        <c:ser>
          <c:idx val="1"/>
          <c:order val="1"/>
          <c:tx>
            <c:v>Põhjamaad</c:v>
          </c:tx>
          <c:spPr>
            <a:ln w="28437" cap="rnd">
              <a:solidFill>
                <a:srgbClr val="ED7D31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6"/>
              <c:pt idx="0">
                <c:v>1990-1995</c:v>
              </c:pt>
              <c:pt idx="1">
                <c:v>1996-2000</c:v>
              </c:pt>
              <c:pt idx="2">
                <c:v>2001-2005</c:v>
              </c:pt>
              <c:pt idx="3">
                <c:v>2006-2010</c:v>
              </c:pt>
              <c:pt idx="4">
                <c:v>2011-2015</c:v>
              </c:pt>
              <c:pt idx="5">
                <c:v>2016-2021</c:v>
              </c:pt>
            </c:strLit>
          </c:cat>
          <c:val>
            <c:numLit>
              <c:formatCode>General</c:formatCode>
              <c:ptCount val="6"/>
              <c:pt idx="0">
                <c:v>1</c:v>
              </c:pt>
              <c:pt idx="1">
                <c:v>0.89041095890411004</c:v>
              </c:pt>
              <c:pt idx="2">
                <c:v>0.954794520547945</c:v>
              </c:pt>
              <c:pt idx="3">
                <c:v>0.91506849315068495</c:v>
              </c:pt>
              <c:pt idx="4">
                <c:v>0.91095890410958902</c:v>
              </c:pt>
              <c:pt idx="5">
                <c:v>0.920547945205479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1-BBBE-479F-9350-BFA875A9FFC2}"/>
            </c:ext>
          </c:extLst>
        </c:ser>
        <c:ser>
          <c:idx val="2"/>
          <c:order val="2"/>
          <c:tx>
            <c:v>Balti</c:v>
          </c:tx>
          <c:spPr>
            <a:ln w="28437" cap="rnd">
              <a:solidFill>
                <a:srgbClr val="A5A5A5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6"/>
              <c:pt idx="0">
                <c:v>1990-1995</c:v>
              </c:pt>
              <c:pt idx="1">
                <c:v>1996-2000</c:v>
              </c:pt>
              <c:pt idx="2">
                <c:v>2001-2005</c:v>
              </c:pt>
              <c:pt idx="3">
                <c:v>2006-2010</c:v>
              </c:pt>
              <c:pt idx="4">
                <c:v>2011-2015</c:v>
              </c:pt>
              <c:pt idx="5">
                <c:v>2016-2021</c:v>
              </c:pt>
            </c:strLit>
          </c:cat>
          <c:val>
            <c:numLit>
              <c:formatCode>General</c:formatCode>
              <c:ptCount val="6"/>
              <c:pt idx="0">
                <c:v>1</c:v>
              </c:pt>
              <c:pt idx="1">
                <c:v>0.94038461538461504</c:v>
              </c:pt>
              <c:pt idx="2">
                <c:v>1.03269230769231</c:v>
              </c:pt>
              <c:pt idx="3">
                <c:v>0.984615384615385</c:v>
              </c:pt>
              <c:pt idx="4">
                <c:v>0.93846153846153801</c:v>
              </c:pt>
              <c:pt idx="5">
                <c:v>0.97115384615384603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2-BBBE-479F-9350-BFA875A9FFC2}"/>
            </c:ext>
          </c:extLst>
        </c:ser>
        <c:ser>
          <c:idx val="3"/>
          <c:order val="3"/>
          <c:tx>
            <c:v>HRS riigid</c:v>
          </c:tx>
          <c:spPr>
            <a:ln w="28437" cap="rnd">
              <a:solidFill>
                <a:srgbClr val="FFC000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6"/>
              <c:pt idx="0">
                <c:v>1990-1995</c:v>
              </c:pt>
              <c:pt idx="1">
                <c:v>1996-2000</c:v>
              </c:pt>
              <c:pt idx="2">
                <c:v>2001-2005</c:v>
              </c:pt>
              <c:pt idx="3">
                <c:v>2006-2010</c:v>
              </c:pt>
              <c:pt idx="4">
                <c:v>2011-2015</c:v>
              </c:pt>
              <c:pt idx="5">
                <c:v>2016-2021</c:v>
              </c:pt>
            </c:strLit>
          </c:cat>
          <c:val>
            <c:numLit>
              <c:formatCode>General</c:formatCode>
              <c:ptCount val="6"/>
              <c:pt idx="0">
                <c:v>1</c:v>
              </c:pt>
              <c:pt idx="1">
                <c:v>0.86657101865136299</c:v>
              </c:pt>
              <c:pt idx="2">
                <c:v>0.90243902439024404</c:v>
              </c:pt>
              <c:pt idx="3">
                <c:v>0.90817790530846498</c:v>
              </c:pt>
              <c:pt idx="4">
                <c:v>0.81205164992826395</c:v>
              </c:pt>
              <c:pt idx="5">
                <c:v>0.760401721664275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3-BBBE-479F-9350-BFA875A9FFC2}"/>
            </c:ext>
          </c:extLst>
        </c:ser>
        <c:ser>
          <c:idx val="4"/>
          <c:order val="4"/>
          <c:tx>
            <c:v>Eesti</c:v>
          </c:tx>
          <c:spPr>
            <a:ln w="28437" cap="rnd">
              <a:solidFill>
                <a:srgbClr val="5B9BD5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6"/>
              <c:pt idx="0">
                <c:v>1990-1995</c:v>
              </c:pt>
              <c:pt idx="1">
                <c:v>1996-2000</c:v>
              </c:pt>
              <c:pt idx="2">
                <c:v>2001-2005</c:v>
              </c:pt>
              <c:pt idx="3">
                <c:v>2006-2010</c:v>
              </c:pt>
              <c:pt idx="4">
                <c:v>2011-2015</c:v>
              </c:pt>
              <c:pt idx="5">
                <c:v>2016-2021</c:v>
              </c:pt>
            </c:strLit>
          </c:cat>
          <c:val>
            <c:numLit>
              <c:formatCode>General</c:formatCode>
              <c:ptCount val="6"/>
              <c:pt idx="0">
                <c:v>1</c:v>
              </c:pt>
              <c:pt idx="1">
                <c:v>0.97338403041825095</c:v>
              </c:pt>
              <c:pt idx="2">
                <c:v>0.95057034220532299</c:v>
              </c:pt>
              <c:pt idx="3">
                <c:v>0.89543726235741405</c:v>
              </c:pt>
              <c:pt idx="4">
                <c:v>1.1026615969581699</c:v>
              </c:pt>
              <c:pt idx="5">
                <c:v>1.00760456273764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4-BBBE-479F-9350-BFA875A9F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0227072"/>
        <c:axId val="949213824"/>
      </c:lineChart>
      <c:valAx>
        <c:axId val="949213824"/>
        <c:scaling>
          <c:orientation val="minMax"/>
          <c:max val="1.2"/>
          <c:min val="0.60000000000000009"/>
        </c:scaling>
        <c:delete val="0"/>
        <c:axPos val="l"/>
        <c:majorGridlines>
          <c:spPr>
            <a:ln w="9363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et-EE"/>
          </a:p>
        </c:txPr>
        <c:crossAx val="950227072"/>
        <c:crossesAt val="0"/>
        <c:crossBetween val="between"/>
      </c:valAx>
      <c:catAx>
        <c:axId val="950227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363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et-EE"/>
          </a:p>
        </c:txPr>
        <c:crossAx val="949213824"/>
        <c:crossesAt val="0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600" b="0" i="0" u="none" strike="noStrike" kern="1200" baseline="0">
              <a:solidFill>
                <a:srgbClr val="595959"/>
              </a:solidFill>
              <a:latin typeface="Calibri"/>
            </a:defRPr>
          </a:pPr>
          <a:endParaRPr lang="et-EE"/>
        </a:p>
      </c:txPr>
    </c:legend>
    <c:plotVisOnly val="1"/>
    <c:dispBlanksAs val="gap"/>
    <c:showDLblsOverMax val="0"/>
  </c:chart>
  <c:spPr>
    <a:solidFill>
      <a:srgbClr val="FFFFFF"/>
    </a:solidFill>
    <a:ln w="9363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t-EE" sz="1000" b="0" i="0" u="none" strike="noStrike" kern="1200" baseline="0">
          <a:solidFill>
            <a:srgbClr val="000000"/>
          </a:solidFill>
          <a:latin typeface="Calibri"/>
        </a:defRPr>
      </a:pPr>
      <a:endParaRPr lang="et-E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Leht1!$E$7</c:f>
              <c:strCache>
                <c:ptCount val="1"/>
                <c:pt idx="0">
                  <c:v>Valimisliit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Leht1!$F$6:$H$6</c:f>
              <c:numCache>
                <c:formatCode>General</c:formatCode>
                <c:ptCount val="3"/>
                <c:pt idx="0">
                  <c:v>2013</c:v>
                </c:pt>
                <c:pt idx="1">
                  <c:v>2017</c:v>
                </c:pt>
                <c:pt idx="2">
                  <c:v>2021</c:v>
                </c:pt>
              </c:numCache>
            </c:numRef>
          </c:cat>
          <c:val>
            <c:numRef>
              <c:f>Leht1!$F$7:$H$7</c:f>
              <c:numCache>
                <c:formatCode>General</c:formatCode>
                <c:ptCount val="3"/>
                <c:pt idx="0">
                  <c:v>57.2</c:v>
                </c:pt>
                <c:pt idx="1">
                  <c:v>53.2</c:v>
                </c:pt>
                <c:pt idx="2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4-4101-8395-58EBC4DF342B}"/>
            </c:ext>
          </c:extLst>
        </c:ser>
        <c:ser>
          <c:idx val="1"/>
          <c:order val="1"/>
          <c:tx>
            <c:strRef>
              <c:f>Leht1!$E$8</c:f>
              <c:strCache>
                <c:ptCount val="1"/>
                <c:pt idx="0">
                  <c:v>Erakond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Leht1!$F$6:$H$6</c:f>
              <c:numCache>
                <c:formatCode>General</c:formatCode>
                <c:ptCount val="3"/>
                <c:pt idx="0">
                  <c:v>2013</c:v>
                </c:pt>
                <c:pt idx="1">
                  <c:v>2017</c:v>
                </c:pt>
                <c:pt idx="2">
                  <c:v>2021</c:v>
                </c:pt>
              </c:numCache>
            </c:numRef>
          </c:cat>
          <c:val>
            <c:numRef>
              <c:f>Leht1!$F$8:$H$8</c:f>
              <c:numCache>
                <c:formatCode>General</c:formatCode>
                <c:ptCount val="3"/>
                <c:pt idx="0">
                  <c:v>42.8</c:v>
                </c:pt>
                <c:pt idx="1">
                  <c:v>46.8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54-4101-8395-58EBC4DF3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4849743"/>
        <c:axId val="1023756287"/>
      </c:barChart>
      <c:catAx>
        <c:axId val="1024849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1023756287"/>
        <c:crosses val="autoZero"/>
        <c:auto val="1"/>
        <c:lblAlgn val="ctr"/>
        <c:lblOffset val="100"/>
        <c:noMultiLvlLbl val="0"/>
      </c:catAx>
      <c:valAx>
        <c:axId val="1023756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1024849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D723B-5134-49D0-816A-F6D681F760F2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28FD2-6538-4A15-878D-FA0F34A65A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Eesti eristub Euroopa keskmises pildis esiteks sellega, et ligi 30 aasta jooksul on valimisaktiivsus küll kõikunud, kuid endiselt 30 aasta taguse ajaga samal tasemel</a:t>
            </a:r>
          </a:p>
          <a:p>
            <a:r>
              <a:rPr lang="et-E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HRS riikides on langus olnud kiirem kui Eestis</a:t>
            </a:r>
          </a:p>
          <a:p>
            <a:r>
              <a:rPr lang="et-E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Põhjamaade langus on olnud suurem kui Eestis (alates 90ndatst), kuid arvestada tuleb, et seal aktiivis 20% kõrgem kui meil</a:t>
            </a:r>
            <a:endParaRPr lang="en-GB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28FD2-6538-4A15-878D-FA0F34A65A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3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5E34011-ACAE-4567-A67D-C2624B604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268121A9-1F71-4908-8A19-E55FCA1D7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  <a:endParaRPr lang="en-GB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79BC9214-11CF-486E-8945-E949F9160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EE80AEB-E3E2-42E0-87AF-BB8D2D2DA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A46DF0B-50D5-4D9C-BBA9-C3DC81AF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84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4ACF023-4444-435E-9E84-C29B660F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3644B8A-0AE7-4CF9-8BCC-5D3D5AA59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4247B878-9D83-44CF-9C61-6510FC35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02B9D43-E77C-4FE6-A571-145C569E1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8213CAC-7772-439C-A67C-54E951756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0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2B9E3BB-8EAD-4322-831B-2D9ABE30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47D9DCD1-F59E-4954-8307-001A12245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Redigeerige juhteksemplari tekstilaade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BC39FE39-ACC3-4ACD-9431-649D68456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1F702F9-36DF-4AA3-8024-44010B9B9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CFA0E1BE-7E08-4C1B-8493-60EC2D09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03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327DABA-C6AF-45F7-A1F8-A66EF20C1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CAF49CB-C29F-4182-9059-C5093BC66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54733D7-C442-48CD-8D55-139FCA569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2F19096D-667A-48EE-9B34-B4032A42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848A5137-6880-4E75-9EC8-7D3DA6FF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3BBA71DC-783C-41BD-9C81-CD7049F8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36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AB91DFD-9A39-4956-8603-644FEBF3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720C7E89-E7FC-4890-8AAF-4538A7DFF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Redigeerige juhteksemplari tekstilaade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48C2DD6-F291-43A9-BFAD-F823F618E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CFB1FD01-FFE1-4CE4-B89A-44A724EA8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Redigeerige juhteksemplari tekstilaade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B1C87A6E-DAA4-483F-9E27-C7DC13F99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94DE27ED-7F84-4045-AB34-0A260C95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C366907C-31B3-4B40-967C-B74FA36E9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3709CF42-78B3-4515-9AF2-1C4D0E2AD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08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92509DE-166E-4ACB-9FB3-4C503C5D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2ED3BA71-3982-4704-9E6D-1A0E41A4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E761769D-C447-41CF-9DAF-D9D8DD7DC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501A1EF0-EDBB-41E1-B323-FAA33D724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93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4033680D-3427-420C-B511-90D950226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97E15DD9-39FB-4A0B-8464-30001DFD5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16995E55-1344-4E26-9663-658329D2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22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6E8ADE-18F7-4F56-98F1-7419A100A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740D0DD-35AE-462C-B977-0F0BCEB72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8EEB2FBD-1D60-4979-825A-477C16E8D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Redigeerige juhteksemplari tekstilaade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1A29C7CC-8566-41BB-A35D-3182C528C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7EB1642-1F33-4096-A787-E4D4CFCF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49D33741-35AD-4C25-AD4D-CA04A69F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33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FB46767-CA82-486A-914B-8425D917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C173B9A4-6B88-439B-9AE1-6F95BE67D7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A3E052F-DD08-4F40-969B-F6DE22CC5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Redigeerige juhteksemplari tekstilaade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F3885E9D-9889-49D4-B7ED-8816FCD8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0802A0E9-8015-46E3-B4D6-565522E19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5E75F704-B555-4BE6-95D0-5121BA17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65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34F84D4-5585-445C-AE52-0DD8DDE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711265FF-DE79-4328-8085-0DFE31610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C7778D66-5F8F-42BB-B2FB-FFDD4CEF3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B17FAFF-90EE-4CF2-B2FF-18BA3D62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9BBD94EA-F46E-4E2C-A0B1-658276D37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33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0290AB5A-14DF-447E-8354-C9923152F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92E68311-673F-403C-9753-C8E3B64B5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E70EFBC1-91D7-433A-96DA-13AA670A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79FC52B-61ED-4FA8-9EC8-8E08675A1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36C64A0E-3BA6-49A2-B32F-AD6CE847F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19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F8D15427-7AB9-469F-95B0-3645BDF16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89BC5389-FE8A-49E6-89A5-3986FC243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449F7A44-33A3-4025-A64D-8F3AE0860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E685A-A39B-43A6-9CE9-84C7F37AE4B6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88333CD-6FF0-40A9-B708-7BFE19EAF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091C878-F866-43E3-B07E-96A87A2CC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681A1-456F-4EC9-9482-343A4D8EF3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388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n.ee/media/7835/downloa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ersten@tlu.e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CA58A4C-1F93-4147-8D2A-D103557D2B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Üldistusi haldusreformi tulemustest</a:t>
            </a:r>
            <a:endParaRPr lang="en-GB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95DB76F2-E6F9-45DB-87C6-C3E7416C53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sz="2800" b="1" dirty="0"/>
              <a:t>Kersten Kattai </a:t>
            </a:r>
          </a:p>
          <a:p>
            <a:r>
              <a:rPr lang="et-EE" sz="2600" dirty="0"/>
              <a:t>Tallinna Ülikooli </a:t>
            </a:r>
          </a:p>
          <a:p>
            <a:r>
              <a:rPr lang="et-EE" sz="2600" dirty="0"/>
              <a:t>ühiskonnateaduste instituudi avaliku halduse lektor</a:t>
            </a:r>
          </a:p>
          <a:p>
            <a:r>
              <a:rPr lang="et-EE" sz="2600" dirty="0"/>
              <a:t>24. mail 2023</a:t>
            </a:r>
            <a:endParaRPr lang="et-EE" sz="2200" dirty="0"/>
          </a:p>
        </p:txBody>
      </p:sp>
    </p:spTree>
    <p:extLst>
      <p:ext uri="{BB962C8B-B14F-4D97-AF65-F5344CB8AC3E}">
        <p14:creationId xmlns:p14="http://schemas.microsoft.com/office/powerpoint/2010/main" val="3443983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7E16802-6131-4F4D-A25F-A9C72658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Taust</a:t>
            </a:r>
            <a:endParaRPr lang="en-GB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3FA9F0D-2D3C-4E10-9028-93BB6CA89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Haldusreformi seireraport 2022</a:t>
            </a:r>
          </a:p>
          <a:p>
            <a:r>
              <a:rPr lang="et-EE" dirty="0">
                <a:hlinkClick r:id="rId2"/>
              </a:rPr>
              <a:t>https://www.fin.ee/media/7835/download</a:t>
            </a:r>
            <a:r>
              <a:rPr lang="et-EE" dirty="0"/>
              <a:t> </a:t>
            </a:r>
          </a:p>
          <a:p>
            <a:r>
              <a:rPr lang="et-EE" dirty="0"/>
              <a:t>Temaatilised artiklid, eri autorid </a:t>
            </a:r>
          </a:p>
          <a:p>
            <a:r>
              <a:rPr lang="et-EE" dirty="0"/>
              <a:t>Minu ülevaade nendes osades, kuhu ise enam panustasin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7584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F7FF9C8-B9BB-4D94-9280-E7F9B67F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600" dirty="0"/>
              <a:t>Haldusreformi eesmärgid võrdlevalt, </a:t>
            </a:r>
            <a:r>
              <a:rPr lang="en-GB" sz="3600" dirty="0"/>
              <a:t>Steiner </a:t>
            </a:r>
            <a:r>
              <a:rPr lang="en-GB" sz="3600" dirty="0" err="1"/>
              <a:t>jt</a:t>
            </a:r>
            <a:r>
              <a:rPr lang="en-GB" sz="3600" dirty="0"/>
              <a:t> (2016:32)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E23734C-5048-44A3-95F4-10FD086A4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E4A8DBCC-9943-497F-AA70-1815C285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305" y="1474677"/>
            <a:ext cx="6944436" cy="47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70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84C8CF3-824C-4B8B-B4F7-CCAC89244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HRS eesmärkide saavutamine – KOV juhtide küsitluse kokkuvõte</a:t>
            </a:r>
            <a:endParaRPr lang="en-GB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7F89E56D-B270-4693-9EB3-45333788D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dirty="0"/>
              <a:t>H</a:t>
            </a:r>
            <a:r>
              <a:rPr lang="fi-FI" dirty="0" err="1"/>
              <a:t>innangud</a:t>
            </a:r>
            <a:r>
              <a:rPr lang="fi-FI" dirty="0"/>
              <a:t> </a:t>
            </a:r>
            <a:r>
              <a:rPr lang="fi-FI" dirty="0" err="1"/>
              <a:t>ühinemiste</a:t>
            </a:r>
            <a:r>
              <a:rPr lang="fi-FI" dirty="0"/>
              <a:t> tulemustele on </a:t>
            </a:r>
            <a:r>
              <a:rPr lang="et-EE" b="1" dirty="0"/>
              <a:t>pigem </a:t>
            </a:r>
            <a:r>
              <a:rPr lang="fi-FI" b="1" dirty="0" err="1"/>
              <a:t>positiivsed</a:t>
            </a:r>
            <a:r>
              <a:rPr lang="fi-FI" b="1" dirty="0"/>
              <a:t> </a:t>
            </a:r>
            <a:r>
              <a:rPr lang="fi-FI" dirty="0"/>
              <a:t>	</a:t>
            </a:r>
          </a:p>
          <a:p>
            <a:r>
              <a:rPr lang="et-EE" b="1" dirty="0"/>
              <a:t>Positiivsed muutused KOV siseses toimimises</a:t>
            </a:r>
          </a:p>
          <a:p>
            <a:pPr lvl="1"/>
            <a:r>
              <a:rPr lang="et-EE" dirty="0"/>
              <a:t>Tugiülesannete konsolideerimine, strateegilisem juhtimine, spetsialiseerumine, juhtimise professionaalsus </a:t>
            </a:r>
          </a:p>
          <a:p>
            <a:pPr lvl="1"/>
            <a:r>
              <a:rPr lang="et-EE" dirty="0"/>
              <a:t>teenused kvaliteetsemad ja mitmekesisemad, kuid kodust kaugemal</a:t>
            </a:r>
          </a:p>
          <a:p>
            <a:pPr lvl="1"/>
            <a:r>
              <a:rPr lang="et-EE" dirty="0"/>
              <a:t>MTÜ-dele ei delegeerita rohkem, külad on aktiveerunud</a:t>
            </a:r>
          </a:p>
          <a:p>
            <a:r>
              <a:rPr lang="et-EE" b="1" dirty="0"/>
              <a:t>Institutsionaalseid muutuseid ei nähta </a:t>
            </a:r>
            <a:r>
              <a:rPr lang="et-EE" dirty="0"/>
              <a:t>(KOV tasandi tugevnemine) </a:t>
            </a:r>
          </a:p>
          <a:p>
            <a:pPr lvl="1"/>
            <a:r>
              <a:rPr lang="et-EE" dirty="0"/>
              <a:t>Ü</a:t>
            </a:r>
            <a:r>
              <a:rPr lang="fi-FI" dirty="0" err="1"/>
              <a:t>lesannete</a:t>
            </a:r>
            <a:r>
              <a:rPr lang="fi-FI" dirty="0"/>
              <a:t>, </a:t>
            </a:r>
            <a:r>
              <a:rPr lang="fi-FI" dirty="0" err="1"/>
              <a:t>rahastamise</a:t>
            </a:r>
            <a:r>
              <a:rPr lang="fi-FI" dirty="0"/>
              <a:t> ja </a:t>
            </a:r>
            <a:r>
              <a:rPr lang="fi-FI" dirty="0" err="1"/>
              <a:t>regionaalse</a:t>
            </a:r>
            <a:r>
              <a:rPr lang="fi-FI" dirty="0"/>
              <a:t> </a:t>
            </a:r>
            <a:r>
              <a:rPr lang="fi-FI" dirty="0" err="1"/>
              <a:t>juhtimise</a:t>
            </a:r>
            <a:r>
              <a:rPr lang="fi-FI" dirty="0"/>
              <a:t> </a:t>
            </a:r>
            <a:r>
              <a:rPr lang="fi-FI" dirty="0" err="1"/>
              <a:t>teemad</a:t>
            </a:r>
            <a:r>
              <a:rPr lang="et-EE" dirty="0"/>
              <a:t>es ei ole toimunud olulisi muutuseid</a:t>
            </a:r>
          </a:p>
          <a:p>
            <a:pPr lvl="1"/>
            <a:r>
              <a:rPr lang="et-EE" dirty="0"/>
              <a:t>Ekspertide-ametnike tasandil on võimalusi otsitud, kuid laiemalt toetust neile ei ole tekkinud </a:t>
            </a:r>
          </a:p>
          <a:p>
            <a:pPr lvl="1"/>
            <a:r>
              <a:rPr lang="et-EE" dirty="0"/>
              <a:t>P</a:t>
            </a:r>
            <a:r>
              <a:rPr lang="fi-FI" dirty="0" err="1"/>
              <a:t>igem</a:t>
            </a:r>
            <a:r>
              <a:rPr lang="fi-FI" dirty="0"/>
              <a:t> </a:t>
            </a:r>
            <a:r>
              <a:rPr lang="fi-FI" dirty="0" err="1"/>
              <a:t>positiivne</a:t>
            </a:r>
            <a:r>
              <a:rPr lang="fi-FI" dirty="0"/>
              <a:t> </a:t>
            </a:r>
            <a:r>
              <a:rPr lang="fi-FI" dirty="0" err="1"/>
              <a:t>hinnang</a:t>
            </a:r>
            <a:r>
              <a:rPr lang="fi-FI" dirty="0"/>
              <a:t> </a:t>
            </a:r>
            <a:r>
              <a:rPr lang="fi-FI" dirty="0" err="1"/>
              <a:t>kesk</a:t>
            </a:r>
            <a:r>
              <a:rPr lang="fi-FI" dirty="0"/>
              <a:t>- ja </a:t>
            </a:r>
            <a:r>
              <a:rPr lang="fi-FI" dirty="0" err="1"/>
              <a:t>kohaliku</a:t>
            </a:r>
            <a:r>
              <a:rPr lang="fi-FI" dirty="0"/>
              <a:t> </a:t>
            </a:r>
            <a:r>
              <a:rPr lang="fi-FI" dirty="0" err="1"/>
              <a:t>võimu</a:t>
            </a:r>
            <a:r>
              <a:rPr lang="fi-FI" dirty="0"/>
              <a:t> </a:t>
            </a:r>
            <a:r>
              <a:rPr lang="fi-FI" dirty="0" err="1"/>
              <a:t>koostööle</a:t>
            </a:r>
            <a:r>
              <a:rPr lang="fi-FI" dirty="0"/>
              <a:t> ja </a:t>
            </a:r>
            <a:r>
              <a:rPr lang="fi-FI" dirty="0" err="1"/>
              <a:t>usaldussuhtele</a:t>
            </a:r>
            <a:r>
              <a:rPr lang="fi-FI" dirty="0"/>
              <a:t> </a:t>
            </a:r>
            <a:endParaRPr lang="et-EE" dirty="0"/>
          </a:p>
          <a:p>
            <a:pPr lvl="2"/>
            <a:r>
              <a:rPr lang="et-EE" dirty="0"/>
              <a:t>Elanike usaldus kohalike omavalitsuste vastu on HRS järel järjepidevalt kasvanud</a:t>
            </a:r>
            <a:r>
              <a:rPr lang="fi-FI" dirty="0"/>
              <a:t>	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405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2A690F0-0FF4-448D-A3B1-6A8FC07B9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Milline</a:t>
            </a:r>
            <a:r>
              <a:rPr lang="en-GB" dirty="0"/>
              <a:t> on </a:t>
            </a:r>
            <a:r>
              <a:rPr lang="en-GB" dirty="0" err="1"/>
              <a:t>Teie</a:t>
            </a:r>
            <a:r>
              <a:rPr lang="en-GB" dirty="0"/>
              <a:t> </a:t>
            </a:r>
            <a:r>
              <a:rPr lang="en-GB" dirty="0" err="1"/>
              <a:t>üldhinnang</a:t>
            </a:r>
            <a:r>
              <a:rPr lang="en-GB" dirty="0"/>
              <a:t> 2017. </a:t>
            </a:r>
            <a:r>
              <a:rPr lang="en-GB" dirty="0" err="1"/>
              <a:t>aastal</a:t>
            </a:r>
            <a:r>
              <a:rPr lang="en-GB" dirty="0"/>
              <a:t> </a:t>
            </a:r>
            <a:r>
              <a:rPr lang="en-GB" dirty="0" err="1"/>
              <a:t>toimunud</a:t>
            </a:r>
            <a:r>
              <a:rPr lang="en-GB" dirty="0"/>
              <a:t> </a:t>
            </a:r>
            <a:r>
              <a:rPr lang="en-GB" dirty="0" err="1"/>
              <a:t>haldusreformile</a:t>
            </a:r>
            <a:r>
              <a:rPr lang="et-EE" dirty="0"/>
              <a:t>? KOV juhtide küsitlus.</a:t>
            </a:r>
            <a:endParaRPr lang="en-GB" dirty="0"/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DADA31C7-BFC0-4087-BBEE-5852B4EC2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2209" y="1561478"/>
            <a:ext cx="7429356" cy="506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8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0B12C9-DE27-48BB-AA0D-6E88E0D0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Millised muutused on ühinemiste järel kohalikus poliitikas toimunud?</a:t>
            </a:r>
            <a:endParaRPr lang="en-GB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8097648-C3F0-4109-A6EF-6BCB087B2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36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Võrdlev pilt ühinemise mõjust kohalikule poliitikale on vastuoluline. Oluline muutuja KOV poliitika </a:t>
            </a:r>
            <a:r>
              <a:rPr lang="en-GB" dirty="0" err="1"/>
              <a:t>toimimises</a:t>
            </a:r>
            <a:r>
              <a:rPr lang="en-GB" dirty="0"/>
              <a:t> on </a:t>
            </a:r>
            <a:r>
              <a:rPr lang="en-GB" dirty="0" err="1"/>
              <a:t>institutsionaalne</a:t>
            </a:r>
            <a:r>
              <a:rPr lang="en-GB" dirty="0"/>
              <a:t> </a:t>
            </a:r>
            <a:r>
              <a:rPr lang="en-GB" dirty="0" err="1"/>
              <a:t>keskkond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poliitiline</a:t>
            </a:r>
            <a:r>
              <a:rPr lang="en-GB" dirty="0"/>
              <a:t> </a:t>
            </a:r>
            <a:r>
              <a:rPr lang="en-GB" dirty="0" err="1"/>
              <a:t>kultuur</a:t>
            </a:r>
            <a:r>
              <a:rPr lang="en-GB" dirty="0"/>
              <a:t>. </a:t>
            </a:r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54564B94-A0BE-411D-8F4E-152B639302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50349"/>
            <a:ext cx="5770206" cy="3606379"/>
          </a:xfrm>
        </p:spPr>
      </p:pic>
    </p:spTree>
    <p:extLst>
      <p:ext uri="{BB962C8B-B14F-4D97-AF65-F5344CB8AC3E}">
        <p14:creationId xmlns:p14="http://schemas.microsoft.com/office/powerpoint/2010/main" val="2083558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B3726F7-0110-4C0E-B4DA-504860A2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KOV volikogude valimisaktiivsus</a:t>
            </a:r>
            <a:endParaRPr lang="en-GB" dirty="0"/>
          </a:p>
        </p:txBody>
      </p:sp>
      <p:graphicFrame>
        <p:nvGraphicFramePr>
          <p:cNvPr id="7" name="1" descr="diagramm">
            <a:extLst>
              <a:ext uri="{FF2B5EF4-FFF2-40B4-BE49-F238E27FC236}">
                <a16:creationId xmlns:a16="http://schemas.microsoft.com/office/drawing/2014/main" id="{ADE56620-F434-4C3C-AC5B-8D99D5BB8E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648973"/>
              </p:ext>
            </p:extLst>
          </p:nvPr>
        </p:nvGraphicFramePr>
        <p:xfrm>
          <a:off x="838200" y="1524000"/>
          <a:ext cx="10515600" cy="4652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405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8189800-DE83-47A8-92DC-F6F2C7C3D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Kohaliku poliitika erakonnastumine?</a:t>
            </a:r>
            <a:endParaRPr lang="en-GB" dirty="0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BB25B8F9-7A4F-438D-B5CA-61BCEF436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90688"/>
            <a:ext cx="4985965" cy="4917198"/>
          </a:xfrm>
        </p:spPr>
        <p:txBody>
          <a:bodyPr>
            <a:normAutofit/>
          </a:bodyPr>
          <a:lstStyle/>
          <a:p>
            <a:r>
              <a:rPr lang="et-EE" dirty="0"/>
              <a:t>Kartus, et parteipoliitika hakkab kohalikul tasandil domineerima ei ole kinnitunud </a:t>
            </a:r>
          </a:p>
          <a:p>
            <a:r>
              <a:rPr lang="et-EE" dirty="0"/>
              <a:t>Valimisliitude roll volikogudes ja valimistel ei ole vähenenud </a:t>
            </a:r>
          </a:p>
          <a:p>
            <a:r>
              <a:rPr lang="et-EE" dirty="0"/>
              <a:t>Volikogu koosseisus rohkem erakondi</a:t>
            </a:r>
            <a:endParaRPr lang="en-GB" dirty="0"/>
          </a:p>
        </p:txBody>
      </p:sp>
      <p:sp>
        <p:nvSpPr>
          <p:cNvPr id="14" name="Sisu kohatäide 13">
            <a:extLst>
              <a:ext uri="{FF2B5EF4-FFF2-40B4-BE49-F238E27FC236}">
                <a16:creationId xmlns:a16="http://schemas.microsoft.com/office/drawing/2014/main" id="{3F52A3F9-F2C6-40DA-8B63-0FB235C03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2794" y="1690688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t-EE" sz="2400" dirty="0"/>
              <a:t>Valimiste võtja KOVides</a:t>
            </a:r>
          </a:p>
          <a:p>
            <a:endParaRPr lang="en-GB" dirty="0"/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97B58F05-A180-4541-A501-A1EA9AFF0E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575508"/>
              </p:ext>
            </p:extLst>
          </p:nvPr>
        </p:nvGraphicFramePr>
        <p:xfrm>
          <a:off x="6019799" y="2057400"/>
          <a:ext cx="5181599" cy="3061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392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008F002-731A-40B1-A4A1-07941742A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Poliitiline konkurents</a:t>
            </a:r>
            <a:endParaRPr lang="en-GB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035CAC6-4C95-4568-B1A0-ECA7A87E7E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7626" y="1825625"/>
            <a:ext cx="5403574" cy="4351338"/>
          </a:xfrm>
        </p:spPr>
        <p:txBody>
          <a:bodyPr/>
          <a:lstStyle/>
          <a:p>
            <a:r>
              <a:rPr lang="et-EE" dirty="0"/>
              <a:t>Poliitiline konkurents kasvas</a:t>
            </a:r>
          </a:p>
          <a:p>
            <a:r>
              <a:rPr lang="et-EE" dirty="0"/>
              <a:t>Koalitsioonide mitmekesisus </a:t>
            </a:r>
          </a:p>
          <a:p>
            <a:r>
              <a:rPr lang="et-EE" b="1" dirty="0"/>
              <a:t>Konkurents ei tähenda stabiilsemat poliitikat</a:t>
            </a:r>
          </a:p>
          <a:p>
            <a:r>
              <a:rPr lang="et-EE" dirty="0"/>
              <a:t>Poliitilise eliidi ringlus suurenes, kuid kõrgharidusega liidrite   osakaal langes 20. a tagusele ajale</a:t>
            </a:r>
          </a:p>
          <a:p>
            <a:r>
              <a:rPr lang="et-EE" dirty="0"/>
              <a:t>KOV poliitikas domineerivad avaliku sektori taustaga isikud </a:t>
            </a:r>
          </a:p>
          <a:p>
            <a:endParaRPr lang="et-EE" dirty="0"/>
          </a:p>
          <a:p>
            <a:endParaRPr lang="en-GB" dirty="0"/>
          </a:p>
        </p:txBody>
      </p:sp>
      <p:graphicFrame>
        <p:nvGraphicFramePr>
          <p:cNvPr id="8" name="Sisu kohatäide 7">
            <a:extLst>
              <a:ext uri="{FF2B5EF4-FFF2-40B4-BE49-F238E27FC236}">
                <a16:creationId xmlns:a16="http://schemas.microsoft.com/office/drawing/2014/main" id="{58186FB9-27FB-4F3A-B344-305E0562D26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59045222"/>
              </p:ext>
            </p:extLst>
          </p:nvPr>
        </p:nvGraphicFramePr>
        <p:xfrm>
          <a:off x="5701749" y="1961598"/>
          <a:ext cx="6102625" cy="3822976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201967">
                  <a:extLst>
                    <a:ext uri="{9D8B030D-6E8A-4147-A177-3AD203B41FA5}">
                      <a16:colId xmlns:a16="http://schemas.microsoft.com/office/drawing/2014/main" val="3375841218"/>
                    </a:ext>
                  </a:extLst>
                </a:gridCol>
                <a:gridCol w="637010">
                  <a:extLst>
                    <a:ext uri="{9D8B030D-6E8A-4147-A177-3AD203B41FA5}">
                      <a16:colId xmlns:a16="http://schemas.microsoft.com/office/drawing/2014/main" val="1246546138"/>
                    </a:ext>
                  </a:extLst>
                </a:gridCol>
                <a:gridCol w="637010">
                  <a:extLst>
                    <a:ext uri="{9D8B030D-6E8A-4147-A177-3AD203B41FA5}">
                      <a16:colId xmlns:a16="http://schemas.microsoft.com/office/drawing/2014/main" val="2564671843"/>
                    </a:ext>
                  </a:extLst>
                </a:gridCol>
                <a:gridCol w="650501">
                  <a:extLst>
                    <a:ext uri="{9D8B030D-6E8A-4147-A177-3AD203B41FA5}">
                      <a16:colId xmlns:a16="http://schemas.microsoft.com/office/drawing/2014/main" val="2946426136"/>
                    </a:ext>
                  </a:extLst>
                </a:gridCol>
                <a:gridCol w="650501">
                  <a:extLst>
                    <a:ext uri="{9D8B030D-6E8A-4147-A177-3AD203B41FA5}">
                      <a16:colId xmlns:a16="http://schemas.microsoft.com/office/drawing/2014/main" val="2136118617"/>
                    </a:ext>
                  </a:extLst>
                </a:gridCol>
                <a:gridCol w="662818">
                  <a:extLst>
                    <a:ext uri="{9D8B030D-6E8A-4147-A177-3AD203B41FA5}">
                      <a16:colId xmlns:a16="http://schemas.microsoft.com/office/drawing/2014/main" val="3798275934"/>
                    </a:ext>
                  </a:extLst>
                </a:gridCol>
                <a:gridCol w="662818">
                  <a:extLst>
                    <a:ext uri="{9D8B030D-6E8A-4147-A177-3AD203B41FA5}">
                      <a16:colId xmlns:a16="http://schemas.microsoft.com/office/drawing/2014/main" val="232364087"/>
                    </a:ext>
                  </a:extLst>
                </a:gridCol>
              </a:tblGrid>
              <a:tr h="373371">
                <a:tc row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 Valimisnimekirjade arv volikogus	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2013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2017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2021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140476"/>
                  </a:ext>
                </a:extLst>
              </a:tr>
              <a:tr h="11558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Arv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 err="1">
                          <a:effectLst/>
                        </a:rPr>
                        <a:t>Osa-kaal</a:t>
                      </a:r>
                      <a:r>
                        <a:rPr lang="et-EE" sz="2000" kern="150" dirty="0">
                          <a:effectLst/>
                        </a:rPr>
                        <a:t> %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Arv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 err="1">
                          <a:effectLst/>
                        </a:rPr>
                        <a:t>Osa-kaal</a:t>
                      </a:r>
                      <a:r>
                        <a:rPr lang="et-EE" sz="2000" kern="150" dirty="0">
                          <a:effectLst/>
                        </a:rPr>
                        <a:t> %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Arv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 err="1">
                          <a:effectLst/>
                        </a:rPr>
                        <a:t>Osa-kaal</a:t>
                      </a:r>
                      <a:r>
                        <a:rPr lang="et-EE" sz="2000" kern="150" dirty="0">
                          <a:effectLst/>
                        </a:rPr>
                        <a:t> %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8644355"/>
                  </a:ext>
                </a:extLst>
              </a:tr>
              <a:tr h="76459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Volikogus 1-2 nimekirja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70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b="1" kern="150" dirty="0">
                          <a:effectLst/>
                        </a:rPr>
                        <a:t>33%</a:t>
                      </a:r>
                      <a:endParaRPr lang="et-EE" sz="2000" b="1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8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10%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6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8%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5707508"/>
                  </a:ext>
                </a:extLst>
              </a:tr>
              <a:tr h="76459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Volikogus 3 nimekirja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71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b="1" kern="150" dirty="0">
                          <a:effectLst/>
                        </a:rPr>
                        <a:t>33%</a:t>
                      </a:r>
                      <a:endParaRPr lang="et-EE" sz="2000" b="1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18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23%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11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14%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3673253"/>
                  </a:ext>
                </a:extLst>
              </a:tr>
              <a:tr h="76459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Volikogus 4 ja enam nimekirja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74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>
                          <a:effectLst/>
                        </a:rPr>
                        <a:t>34%</a:t>
                      </a:r>
                      <a:endParaRPr lang="et-EE" sz="2000" kern="15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53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b="1" kern="150" dirty="0">
                          <a:effectLst/>
                        </a:rPr>
                        <a:t>67%</a:t>
                      </a:r>
                      <a:endParaRPr lang="et-EE" sz="2000" b="1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kern="150" dirty="0">
                          <a:effectLst/>
                        </a:rPr>
                        <a:t>62</a:t>
                      </a:r>
                      <a:endParaRPr lang="et-EE" sz="20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t-EE" sz="2000" b="1" kern="150" dirty="0">
                          <a:effectLst/>
                        </a:rPr>
                        <a:t>78%</a:t>
                      </a:r>
                      <a:endParaRPr lang="et-EE" sz="2000" b="1" kern="150" dirty="0">
                        <a:effectLst/>
                        <a:latin typeface="Liberation Serif"/>
                        <a:ea typeface="NSimSun" panose="02010609030101010101" pitchFamily="49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313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495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4081138-AEA1-4898-A5BD-4297A9A3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Kokkuvõtte asemel - mida edasi KOVide tugevdamisel?</a:t>
            </a:r>
            <a:endParaRPr lang="en-GB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D8C06BF-CA66-4197-9725-71C5171A2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Jätka institutsionaalsete muutustega riigi kesktasandi ja kohalike omavalitsuste suhetes: </a:t>
            </a:r>
          </a:p>
          <a:p>
            <a:pPr marL="457200" lvl="1" indent="0">
              <a:buNone/>
            </a:pPr>
            <a:r>
              <a:rPr lang="et-EE" dirty="0"/>
              <a:t>a) võimutasakaal/ partnerlus,</a:t>
            </a:r>
          </a:p>
          <a:p>
            <a:pPr marL="457200" lvl="1" indent="0">
              <a:buNone/>
            </a:pPr>
            <a:r>
              <a:rPr lang="et-EE" dirty="0"/>
              <a:t>b) KOVide roll avalike ülesannete täitmisel (detsentraliseerimine), </a:t>
            </a:r>
          </a:p>
          <a:p>
            <a:pPr marL="457200" lvl="1" indent="0">
              <a:buNone/>
            </a:pPr>
            <a:r>
              <a:rPr lang="et-EE" dirty="0"/>
              <a:t>c) tuluautonoomia tugevdamine </a:t>
            </a:r>
          </a:p>
          <a:p>
            <a:r>
              <a:rPr lang="et-EE" dirty="0"/>
              <a:t>Regionaalsete arenguerisuste pidurdamine (ideaalis vähendamine) lisaks ressursi suunamisele ka </a:t>
            </a:r>
            <a:r>
              <a:rPr lang="et-EE" u="sng" dirty="0"/>
              <a:t>juhtimise instrumentide rakendamise teel</a:t>
            </a:r>
          </a:p>
          <a:p>
            <a:r>
              <a:rPr lang="et-EE" dirty="0"/>
              <a:t>Tulevikuomavalitsuse läbimõtestamine ja vastava programmi loomine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194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1210D558-9232-417D-B32E-F2156D73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dirty="0"/>
              <a:t>Tänan tähelepanu eest!</a:t>
            </a:r>
            <a:br>
              <a:rPr lang="et-EE" dirty="0"/>
            </a:br>
            <a:r>
              <a:rPr lang="et-EE" dirty="0">
                <a:hlinkClick r:id="rId2"/>
              </a:rPr>
              <a:t>kersten@tlu.ee</a:t>
            </a:r>
            <a:r>
              <a:rPr lang="et-EE" dirty="0"/>
              <a:t>  </a:t>
            </a:r>
            <a:endParaRPr lang="en-GB" dirty="0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F2619D0A-0370-4D9B-82A9-D93979FF0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57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454</Words>
  <Application>Microsoft Office PowerPoint</Application>
  <PresentationFormat>Laiekraan</PresentationFormat>
  <Paragraphs>80</Paragraphs>
  <Slides>11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8" baseType="lpstr">
      <vt:lpstr>NSimSun</vt:lpstr>
      <vt:lpstr>Arial</vt:lpstr>
      <vt:lpstr>Calibri</vt:lpstr>
      <vt:lpstr>Calibri Light</vt:lpstr>
      <vt:lpstr>Liberation Serif</vt:lpstr>
      <vt:lpstr>Mangal</vt:lpstr>
      <vt:lpstr>Office'i kujundus</vt:lpstr>
      <vt:lpstr>Üldistusi haldusreformi tulemustest</vt:lpstr>
      <vt:lpstr>Taust</vt:lpstr>
      <vt:lpstr>Haldusreformi eesmärgid võrdlevalt, Steiner jt (2016:32)</vt:lpstr>
      <vt:lpstr>HRS eesmärkide saavutamine – KOV juhtide küsitluse kokkuvõte</vt:lpstr>
      <vt:lpstr>Milline on Teie üldhinnang 2017. aastal toimunud haldusreformile? KOV juhtide küsitlus.</vt:lpstr>
      <vt:lpstr>Millised muutused on ühinemiste järel kohalikus poliitikas toimunud?</vt:lpstr>
      <vt:lpstr>KOV volikogude valimisaktiivsus</vt:lpstr>
      <vt:lpstr>Kohaliku poliitika erakonnastumine?</vt:lpstr>
      <vt:lpstr>Poliitiline konkurents</vt:lpstr>
      <vt:lpstr>Kokkuvõtte asemel - mida edasi KOVide tugevdamisel?</vt:lpstr>
      <vt:lpstr>Tänan tähelepanu eest! kersten@tlu.ee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Poliitiline konkurents ühinenud omavalitsustes</dc:title>
  <dc:creator>Kersten</dc:creator>
  <cp:lastModifiedBy>Kersten Kattai</cp:lastModifiedBy>
  <cp:revision>38</cp:revision>
  <dcterms:created xsi:type="dcterms:W3CDTF">2022-10-11T18:58:43Z</dcterms:created>
  <dcterms:modified xsi:type="dcterms:W3CDTF">2023-05-23T22:28:27Z</dcterms:modified>
</cp:coreProperties>
</file>