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9"/>
  </p:notesMasterIdLst>
  <p:sldIdLst>
    <p:sldId id="256" r:id="rId5"/>
    <p:sldId id="357" r:id="rId6"/>
    <p:sldId id="363" r:id="rId7"/>
    <p:sldId id="369" r:id="rId8"/>
    <p:sldId id="365" r:id="rId9"/>
    <p:sldId id="370" r:id="rId10"/>
    <p:sldId id="368" r:id="rId11"/>
    <p:sldId id="286" r:id="rId12"/>
    <p:sldId id="287" r:id="rId13"/>
    <p:sldId id="289" r:id="rId14"/>
    <p:sldId id="372" r:id="rId15"/>
    <p:sldId id="288" r:id="rId16"/>
    <p:sldId id="371" r:id="rId17"/>
    <p:sldId id="318" r:id="rId18"/>
  </p:sldIdLst>
  <p:sldSz cx="12152313" cy="6832600"/>
  <p:notesSz cx="6858000" cy="9144000"/>
  <p:defaultTextStyle>
    <a:defPPr>
      <a:defRPr lang="et-EE"/>
    </a:defPPr>
    <a:lvl1pPr marL="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7482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496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2445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29927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37408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4489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52371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5985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38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ev Liivik" initials="SL" lastIdx="1" clrIdx="0">
    <p:extLst>
      <p:ext uri="{19B8F6BF-5375-455C-9EA6-DF929625EA0E}">
        <p15:presenceInfo xmlns:p15="http://schemas.microsoft.com/office/powerpoint/2012/main" userId="S::Sulev.Liivik@fin.ee::86034184-253f-422e-96a7-0186e59dcee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5"/>
    <a:srgbClr val="0064B9"/>
    <a:srgbClr val="6EA92D"/>
    <a:srgbClr val="4F81BD"/>
    <a:srgbClr val="CCFF66"/>
    <a:srgbClr val="007BD1"/>
    <a:srgbClr val="003087"/>
    <a:srgbClr val="8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e laad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Hele laad 3 – rõhk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 autoAdjust="0"/>
    <p:restoredTop sz="94660"/>
  </p:normalViewPr>
  <p:slideViewPr>
    <p:cSldViewPr snapToGrid="0">
      <p:cViewPr varScale="1">
        <p:scale>
          <a:sx n="63" d="100"/>
          <a:sy n="63" d="100"/>
        </p:scale>
        <p:origin x="572" y="44"/>
      </p:cViewPr>
      <p:guideLst>
        <p:guide orient="horz" pos="2152"/>
        <p:guide pos="38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11DD8-E7A9-4B7F-924E-249F3EBED262}" type="datetimeFigureOut">
              <a:rPr lang="et-EE" smtClean="0"/>
              <a:t>23.05.2023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484B2-7D45-46A9-AA10-C2234E88C9B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943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8448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55268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5747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l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56" y="355933"/>
            <a:ext cx="3420001" cy="136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l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32" y="425611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l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0" y="117913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l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0" y="175940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5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  <a:ln>
            <a:noFill/>
          </a:ln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r="9119" b="14640"/>
          <a:stretch/>
        </p:blipFill>
        <p:spPr>
          <a:xfrm>
            <a:off x="7880400" y="968028"/>
            <a:ext cx="4316436" cy="5904656"/>
          </a:xfrm>
          <a:prstGeom prst="rect">
            <a:avLst/>
          </a:prstGeom>
        </p:spPr>
      </p:pic>
      <p:pic>
        <p:nvPicPr>
          <p:cNvPr id="5" name="Pilt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56" y="391955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524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86978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77735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616" y="273621"/>
            <a:ext cx="11328416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4B9"/>
                </a:solidFill>
              </a:defRPr>
            </a:lvl1pPr>
          </a:lstStyle>
          <a:p>
            <a:r>
              <a:rPr lang="et-EE"/>
              <a:t>Lühikese loeteluga võib kasutada ikoone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24478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21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147537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512168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29003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r="9119" b="-114"/>
          <a:stretch/>
        </p:blipFill>
        <p:spPr>
          <a:xfrm>
            <a:off x="7880400" y="-40084"/>
            <a:ext cx="4316436" cy="6912768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 </a:t>
            </a:r>
          </a:p>
        </p:txBody>
      </p:sp>
    </p:spTree>
    <p:extLst>
      <p:ext uri="{BB962C8B-B14F-4D97-AF65-F5344CB8AC3E}">
        <p14:creationId xmlns:p14="http://schemas.microsoft.com/office/powerpoint/2010/main" val="64492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52313" cy="6832600"/>
          </a:xfrm>
          <a:prstGeom prst="rect">
            <a:avLst/>
          </a:prstGeom>
          <a:solidFill>
            <a:srgbClr val="003087">
              <a:alpha val="63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9532700" cy="1368152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Vaheslaidide taustaks võib kasutada </a:t>
            </a:r>
            <a:br>
              <a:rPr lang="et-EE"/>
            </a:br>
            <a:r>
              <a:rPr lang="et-EE"/>
              <a:t>temaatilisi koloreeritud fotosid</a:t>
            </a:r>
          </a:p>
        </p:txBody>
      </p:sp>
    </p:spTree>
    <p:extLst>
      <p:ext uri="{BB962C8B-B14F-4D97-AF65-F5344CB8AC3E}">
        <p14:creationId xmlns:p14="http://schemas.microsoft.com/office/powerpoint/2010/main" val="4126994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Vaheslai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152313" cy="6724316"/>
          </a:xfrm>
        </p:spPr>
        <p:txBody>
          <a:bodyPr/>
          <a:lstStyle>
            <a:lvl1pPr marL="0" indent="0">
              <a:buNone/>
              <a:defRPr sz="4300"/>
            </a:lvl1pPr>
            <a:lvl2pPr marL="607482" indent="0">
              <a:buNone/>
              <a:defRPr sz="3700"/>
            </a:lvl2pPr>
            <a:lvl3pPr marL="1214963" indent="0">
              <a:buNone/>
              <a:defRPr sz="3200"/>
            </a:lvl3pPr>
            <a:lvl4pPr marL="1822445" indent="0">
              <a:buNone/>
              <a:defRPr sz="2700"/>
            </a:lvl4pPr>
            <a:lvl5pPr marL="2429927" indent="0">
              <a:buNone/>
              <a:defRPr sz="2700"/>
            </a:lvl5pPr>
            <a:lvl6pPr marL="3037408" indent="0">
              <a:buNone/>
              <a:defRPr sz="2700"/>
            </a:lvl6pPr>
            <a:lvl7pPr marL="3644890" indent="0">
              <a:buNone/>
              <a:defRPr sz="2700"/>
            </a:lvl7pPr>
            <a:lvl8pPr marL="4252371" indent="0">
              <a:buNone/>
              <a:defRPr sz="2700"/>
            </a:lvl8pPr>
            <a:lvl9pPr marL="4859853" indent="0">
              <a:buNone/>
              <a:defRPr sz="2700"/>
            </a:lvl9pPr>
          </a:lstStyle>
          <a:p>
            <a:r>
              <a:rPr lang="et-EE"/>
              <a:t>Pildi lisamiseks klõpsake ikooni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9064" y="1760116"/>
            <a:ext cx="9235604" cy="1572752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/>
              <a:t>Vaheslaidide taustaks võib kasutada temaatilisi koloreeritud fotosid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49064" y="3332867"/>
            <a:ext cx="9235604" cy="80188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r>
              <a:rPr lang="et-EE"/>
              <a:t>Vaheslaide võib kasutada ka ühe mõtte või idee rõhutamiseks!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Esitlusslaidide</a:t>
            </a:r>
            <a:r>
              <a:rPr lang="en-US"/>
              <a:t> </a:t>
            </a:r>
            <a:r>
              <a:rPr lang="en-US" err="1"/>
              <a:t>kujundamine</a:t>
            </a: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614" y="1594275"/>
            <a:ext cx="10937083" cy="4735800"/>
          </a:xfrm>
        </p:spPr>
        <p:txBody>
          <a:bodyPr/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 baseline="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err="1"/>
              <a:t>Lähtuda</a:t>
            </a:r>
            <a:r>
              <a:rPr lang="en-US"/>
              <a:t> </a:t>
            </a:r>
            <a:r>
              <a:rPr lang="en-US" err="1"/>
              <a:t>stiiliraamatust</a:t>
            </a:r>
            <a:endParaRPr lang="en-US"/>
          </a:p>
          <a:p>
            <a:pPr lvl="1"/>
            <a:r>
              <a:rPr lang="en-US"/>
              <a:t>Font </a:t>
            </a:r>
            <a:r>
              <a:rPr lang="en-US" err="1"/>
              <a:t>Roboto</a:t>
            </a:r>
            <a:r>
              <a:rPr lang="en-US"/>
              <a:t> Condensed</a:t>
            </a:r>
            <a:r>
              <a:rPr lang="et-EE"/>
              <a:t> või </a:t>
            </a:r>
            <a:r>
              <a:rPr lang="et-EE" err="1"/>
              <a:t>Arial</a:t>
            </a:r>
            <a:r>
              <a:rPr lang="et-EE"/>
              <a:t> </a:t>
            </a:r>
            <a:r>
              <a:rPr lang="et-EE" err="1"/>
              <a:t>Narrow</a:t>
            </a:r>
            <a:endParaRPr lang="en-US"/>
          </a:p>
          <a:p>
            <a:pPr lvl="3"/>
            <a:r>
              <a:rPr lang="en-US" err="1"/>
              <a:t>Pealkirjad</a:t>
            </a:r>
            <a:r>
              <a:rPr lang="en-US"/>
              <a:t> on 48pt Light, </a:t>
            </a:r>
            <a:r>
              <a:rPr lang="en-US" err="1"/>
              <a:t>sisutekstid</a:t>
            </a:r>
            <a:r>
              <a:rPr lang="en-US"/>
              <a:t> 24pt </a:t>
            </a:r>
            <a:r>
              <a:rPr lang="en-US" err="1"/>
              <a:t>või</a:t>
            </a:r>
            <a:r>
              <a:rPr lang="en-US"/>
              <a:t> 18 </a:t>
            </a:r>
            <a:r>
              <a:rPr lang="en-US" err="1"/>
              <a:t>pt</a:t>
            </a:r>
            <a:endParaRPr lang="en-US"/>
          </a:p>
          <a:p>
            <a:pPr lvl="4"/>
            <a:r>
              <a:rPr lang="en-US" err="1"/>
              <a:t>Igale</a:t>
            </a:r>
            <a:r>
              <a:rPr lang="en-US"/>
              <a:t> </a:t>
            </a:r>
            <a:r>
              <a:rPr lang="en-US" err="1"/>
              <a:t>slaidile</a:t>
            </a:r>
            <a:r>
              <a:rPr lang="en-US"/>
              <a:t> </a:t>
            </a:r>
            <a:r>
              <a:rPr lang="en-US" err="1"/>
              <a:t>paigutada</a:t>
            </a:r>
            <a:r>
              <a:rPr lang="en-US"/>
              <a:t> </a:t>
            </a:r>
            <a:r>
              <a:rPr lang="en-US" err="1"/>
              <a:t>mõõdukas</a:t>
            </a:r>
            <a:r>
              <a:rPr lang="en-US"/>
              <a:t> </a:t>
            </a:r>
            <a:r>
              <a:rPr lang="en-US" err="1"/>
              <a:t>kogus</a:t>
            </a:r>
            <a:r>
              <a:rPr lang="en-US"/>
              <a:t> </a:t>
            </a:r>
            <a:r>
              <a:rPr lang="en-US" err="1"/>
              <a:t>infot</a:t>
            </a:r>
            <a:endParaRPr lang="et-EE"/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615" y="1594275"/>
            <a:ext cx="5367272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189485" y="1605263"/>
            <a:ext cx="5367272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0" name="TextBox 9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kolme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322912" y="1581745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8020373" y="1594275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sz="half" idx="17" hasCustomPrompt="1"/>
          </p:nvPr>
        </p:nvSpPr>
        <p:spPr>
          <a:xfrm>
            <a:off x="607616" y="1591541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1" name="TextBox 10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77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1" y="1412388"/>
            <a:ext cx="12152313" cy="542021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TextBox 10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to 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616" y="1529428"/>
            <a:ext cx="5369382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66818"/>
            <a:ext cx="6012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3209" y="1529428"/>
            <a:ext cx="5371490" cy="63739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3208" y="2191847"/>
            <a:ext cx="5976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TextBox 10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2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aid 3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540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71682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164828" y="2166819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082414" y="2171682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711619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621579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37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7614" y="273621"/>
            <a:ext cx="11877253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EB5"/>
                </a:solidFill>
              </a:defRPr>
            </a:lvl1pPr>
          </a:lstStyle>
          <a:p>
            <a:r>
              <a:rPr lang="et-EE"/>
              <a:t>Graafikutes on ka laiendatud värvipalett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618" y="272038"/>
            <a:ext cx="3998027" cy="1157747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1217" y="272040"/>
            <a:ext cx="6793481" cy="644176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618" y="1429786"/>
            <a:ext cx="3998027" cy="5266795"/>
          </a:xfrm>
        </p:spPr>
        <p:txBody>
          <a:bodyPr/>
          <a:lstStyle>
            <a:lvl1pPr marL="0" indent="0">
              <a:buNone/>
              <a:defRPr sz="19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9" name="TextBox 8"/>
          <p:cNvSpPr txBox="1"/>
          <p:nvPr userDrawn="1"/>
        </p:nvSpPr>
        <p:spPr>
          <a:xfrm rot="-5400000">
            <a:off x="-486017" y="5604417"/>
            <a:ext cx="15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4" name="Pil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32" y="324112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364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2" name="Pilt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0" y="228183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83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2" name="Pilt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0" y="202976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41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2" name="Pilt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72" y="142706"/>
            <a:ext cx="2880366" cy="115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45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r="9119" b="14640"/>
          <a:stretch/>
        </p:blipFill>
        <p:spPr>
          <a:xfrm>
            <a:off x="7880400" y="968028"/>
            <a:ext cx="4316436" cy="590465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3" name="Pilt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8" y="464124"/>
            <a:ext cx="342000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5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616" y="273621"/>
            <a:ext cx="10937082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/>
          <a:p>
            <a:r>
              <a:rPr lang="et-EE"/>
              <a:t>Muutke pealkirja laadi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616" y="1594275"/>
            <a:ext cx="10937082" cy="4414313"/>
          </a:xfrm>
          <a:prstGeom prst="rect">
            <a:avLst/>
          </a:prstGeom>
        </p:spPr>
        <p:txBody>
          <a:bodyPr vert="horz" lIns="121496" tIns="60748" rIns="121496" bIns="6074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-5400000">
            <a:off x="-1130525" y="5114150"/>
            <a:ext cx="2835540" cy="363773"/>
          </a:xfrm>
          <a:prstGeom prst="rect">
            <a:avLst/>
          </a:prstGeom>
        </p:spPr>
        <p:txBody>
          <a:bodyPr vert="horz" wrap="none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Eesti Vabariik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2041" y="6332809"/>
            <a:ext cx="3848232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0732" y="6332809"/>
            <a:ext cx="648072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225A551D-654A-4A19-8D78-C05E5488DAD8}" type="slidenum">
              <a:rPr lang="et-EE" smtClean="0"/>
              <a:pPr algn="l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2" r:id="rId3"/>
    <p:sldLayoutId id="2147483679" r:id="rId4"/>
    <p:sldLayoutId id="2147483663" r:id="rId5"/>
    <p:sldLayoutId id="2147483650" r:id="rId6"/>
    <p:sldLayoutId id="2147483678" r:id="rId7"/>
    <p:sldLayoutId id="2147483676" r:id="rId8"/>
    <p:sldLayoutId id="2147483680" r:id="rId9"/>
    <p:sldLayoutId id="2147483669" r:id="rId10"/>
    <p:sldLayoutId id="2147483664" r:id="rId11"/>
    <p:sldLayoutId id="2147483671" r:id="rId12"/>
    <p:sldLayoutId id="2147483665" r:id="rId13"/>
    <p:sldLayoutId id="2147483672" r:id="rId14"/>
    <p:sldLayoutId id="2147483666" r:id="rId15"/>
    <p:sldLayoutId id="2147483668" r:id="rId16"/>
    <p:sldLayoutId id="2147483657" r:id="rId17"/>
    <p:sldLayoutId id="2147483654" r:id="rId18"/>
    <p:sldLayoutId id="2147483652" r:id="rId19"/>
    <p:sldLayoutId id="2147483667" r:id="rId20"/>
    <p:sldLayoutId id="2147483653" r:id="rId21"/>
    <p:sldLayoutId id="2147483675" r:id="rId22"/>
    <p:sldLayoutId id="2147483674" r:id="rId23"/>
    <p:sldLayoutId id="2147483655" r:id="rId24"/>
    <p:sldLayoutId id="2147483656" r:id="rId25"/>
    <p:sldLayoutId id="2147483681" r:id="rId26"/>
    <p:sldLayoutId id="2147483682" r:id="rId27"/>
    <p:sldLayoutId id="2147483683" r:id="rId28"/>
    <p:sldLayoutId id="2147483684" r:id="rId29"/>
    <p:sldLayoutId id="2147483685" r:id="rId30"/>
  </p:sldLayoutIdLst>
  <p:txStyles>
    <p:titleStyle>
      <a:lvl1pPr algn="l" defTabSz="1214963" rtl="0" eaLnBrk="1" latinLnBrk="0" hangingPunct="1">
        <a:spcBef>
          <a:spcPct val="0"/>
        </a:spcBef>
        <a:buNone/>
        <a:defRPr sz="5800" kern="1200">
          <a:solidFill>
            <a:srgbClr val="006EB5"/>
          </a:solidFill>
          <a:latin typeface="Arial Narrow" pitchFamily="34" charset="0"/>
          <a:ea typeface="+mj-ea"/>
          <a:cs typeface="+mj-cs"/>
        </a:defRPr>
      </a:lvl1pPr>
    </p:titleStyle>
    <p:bodyStyle>
      <a:lvl1pPr marL="455611" indent="-45561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43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987158" indent="-379676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3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518704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2126186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733667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»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341149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48631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112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3594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96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445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9927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408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489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371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985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alkiri 11"/>
          <p:cNvSpPr>
            <a:spLocks noGrp="1"/>
          </p:cNvSpPr>
          <p:nvPr>
            <p:ph type="ctrTitle"/>
          </p:nvPr>
        </p:nvSpPr>
        <p:spPr>
          <a:xfrm>
            <a:off x="1439999" y="1880171"/>
            <a:ext cx="9964315" cy="3770616"/>
          </a:xfrm>
        </p:spPr>
        <p:txBody>
          <a:bodyPr/>
          <a:lstStyle/>
          <a:p>
            <a:br>
              <a:rPr lang="et-EE" dirty="0">
                <a:latin typeface="Arial Narrow"/>
              </a:rPr>
            </a:br>
            <a:r>
              <a:rPr lang="et-EE" dirty="0">
                <a:latin typeface="Arial Narrow"/>
              </a:rPr>
              <a:t>Arengulepete ja regionaalsete nõukogude </a:t>
            </a:r>
            <a:br>
              <a:rPr lang="et-EE" dirty="0">
                <a:latin typeface="Arial Narrow"/>
              </a:rPr>
            </a:br>
            <a:r>
              <a:rPr lang="et-EE" dirty="0">
                <a:latin typeface="Arial Narrow"/>
              </a:rPr>
              <a:t>pilootprojekt</a:t>
            </a:r>
            <a:br>
              <a:rPr lang="et-EE" dirty="0">
                <a:latin typeface="Arial Narrow"/>
              </a:rPr>
            </a:br>
            <a:br>
              <a:rPr lang="et-EE" dirty="0">
                <a:latin typeface="Arial Narrow"/>
              </a:rPr>
            </a:br>
            <a:r>
              <a:rPr lang="et-EE" sz="2800" dirty="0">
                <a:latin typeface="Arial Narrow"/>
              </a:rPr>
              <a:t>Mikk Lõhmus</a:t>
            </a:r>
            <a:br>
              <a:rPr lang="et-EE" sz="2800" dirty="0">
                <a:latin typeface="Arial Narrow"/>
              </a:rPr>
            </a:br>
            <a:r>
              <a:rPr lang="et-EE" sz="2800" dirty="0">
                <a:latin typeface="Arial Narrow"/>
              </a:rPr>
              <a:t>Sulev Valner</a:t>
            </a:r>
            <a:br>
              <a:rPr lang="et-EE" dirty="0">
                <a:latin typeface="Arial Narrow"/>
              </a:rPr>
            </a:br>
            <a:r>
              <a:rPr lang="et-EE" sz="2800" dirty="0">
                <a:latin typeface="Arial Narrow"/>
              </a:rPr>
              <a:t>Kohalike omavalitsuste poliitika osakond</a:t>
            </a:r>
            <a:endParaRPr lang="en-GB" sz="2800" dirty="0">
              <a:latin typeface="Arial Narrow"/>
            </a:endParaRPr>
          </a:p>
        </p:txBody>
      </p:sp>
      <p:sp>
        <p:nvSpPr>
          <p:cNvPr id="15" name="Teksti kohatäide 14"/>
          <p:cNvSpPr>
            <a:spLocks noGrp="1"/>
          </p:cNvSpPr>
          <p:nvPr>
            <p:ph type="body" sz="quarter" idx="14"/>
          </p:nvPr>
        </p:nvSpPr>
        <p:spPr>
          <a:xfrm>
            <a:off x="1440000" y="5864572"/>
            <a:ext cx="7012420" cy="810468"/>
          </a:xfrm>
        </p:spPr>
        <p:txBody>
          <a:bodyPr/>
          <a:lstStyle/>
          <a:p>
            <a:r>
              <a:rPr lang="et-EE" sz="2400" dirty="0"/>
              <a:t>24.05.2023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380144" y="273621"/>
            <a:ext cx="11650894" cy="1056108"/>
          </a:xfrm>
        </p:spPr>
        <p:txBody>
          <a:bodyPr/>
          <a:lstStyle/>
          <a:p>
            <a:r>
              <a:rPr lang="et-EE" sz="5400" dirty="0"/>
              <a:t>Mis probleemi lahendame?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62337" y="1654139"/>
            <a:ext cx="7130266" cy="5075434"/>
          </a:xfrm>
        </p:spPr>
        <p:txBody>
          <a:bodyPr numCol="1">
            <a:normAutofit/>
          </a:bodyPr>
          <a:lstStyle/>
          <a:p>
            <a:pPr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t-EE" sz="3200" b="1" dirty="0"/>
              <a:t>Regionaalne ebavõrdsus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et-EE" sz="3000" dirty="0"/>
              <a:t>SKP EL keskmine/ Harjumaa ↔ ülejäänud Eesti.</a:t>
            </a:r>
          </a:p>
          <a:p>
            <a:pPr marL="0" indent="0" algn="just">
              <a:spcBef>
                <a:spcPts val="1800"/>
              </a:spcBef>
              <a:buNone/>
            </a:pPr>
            <a:endParaRPr lang="et-EE" sz="3000" dirty="0"/>
          </a:p>
          <a:p>
            <a:pPr marL="0" lv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t-EE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Mis on regiooni prioriteedid?</a:t>
            </a:r>
          </a:p>
          <a:p>
            <a:pPr marL="0" lv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t-EE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M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ida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on 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ettevõtjal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vaja 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selleks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, et 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ta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saaks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t-EE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alustada, jätkata ja/või laiendada 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tegevust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fi-FI" sz="3100" dirty="0" err="1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valitud</a:t>
            </a:r>
            <a:r>
              <a:rPr lang="fi-FI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t-EE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regioonis?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t-EE" sz="3100" dirty="0">
                <a:solidFill>
                  <a:srgbClr val="FF0000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Mis on regiooni väärtuspakkumine?</a:t>
            </a:r>
          </a:p>
          <a:p>
            <a:pPr algn="just" defTabSz="1277938">
              <a:spcBef>
                <a:spcPts val="1200"/>
              </a:spcBef>
              <a:tabLst>
                <a:tab pos="4664075" algn="l"/>
              </a:tabLst>
            </a:pPr>
            <a:endParaRPr lang="et-EE" sz="3200" dirty="0"/>
          </a:p>
          <a:p>
            <a:pPr algn="just" defTabSz="1277938">
              <a:spcBef>
                <a:spcPts val="1200"/>
              </a:spcBef>
              <a:tabLst>
                <a:tab pos="4664075" algn="l"/>
              </a:tabLst>
            </a:pPr>
            <a:endParaRPr lang="et-EE" sz="3200" dirty="0"/>
          </a:p>
          <a:p>
            <a:pPr algn="just" defTabSz="1277938">
              <a:spcBef>
                <a:spcPts val="1200"/>
              </a:spcBef>
              <a:tabLst>
                <a:tab pos="4664075" algn="l"/>
              </a:tabLst>
            </a:pPr>
            <a:endParaRPr lang="et-EE" sz="3200" dirty="0"/>
          </a:p>
          <a:p>
            <a:pPr algn="just" defTabSz="1277938">
              <a:spcBef>
                <a:spcPts val="1200"/>
              </a:spcBef>
              <a:tabLst>
                <a:tab pos="4664075" algn="l"/>
              </a:tabLst>
            </a:pPr>
            <a:endParaRPr lang="et-EE" sz="3200" dirty="0"/>
          </a:p>
          <a:p>
            <a:pPr marL="0" indent="0" algn="just">
              <a:spcBef>
                <a:spcPts val="1200"/>
              </a:spcBef>
              <a:buNone/>
            </a:pPr>
            <a:endParaRPr lang="et-EE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endParaRPr lang="et-EE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401" y="932084"/>
            <a:ext cx="4256032" cy="55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96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5400" dirty="0"/>
              <a:t>Millist lahendust testime?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607616" y="1674689"/>
            <a:ext cx="7056905" cy="4787756"/>
          </a:xfrm>
        </p:spPr>
        <p:txBody>
          <a:bodyPr>
            <a:no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000000"/>
                </a:solidFill>
              </a:rPr>
              <a:t>Põhineb teadlastelt tellitud analüüsi sisendil (tellijaks HOL jt KOV liidud);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Pilootprojekti eesmärk on välja selgitada, kas regiooni </a:t>
            </a:r>
            <a:r>
              <a:rPr lang="et-EE" sz="2800" u="sng" dirty="0">
                <a:solidFill>
                  <a:srgbClr val="000000"/>
                </a:solidFill>
                <a:cs typeface="Times New Roman" panose="02020603050405020304" pitchFamily="18" charset="0"/>
              </a:rPr>
              <a:t>konkurentsivõime arengule</a:t>
            </a: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suunatud arengulepe oleks senisest tõhusam viis piirkondade vajadusi teadvustada;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FF0000"/>
                </a:solidFill>
              </a:rPr>
              <a:t>Arengulepe on sisendiks valdkonnapoliitikate edasisel kujundamisele ja meetmete disainimisele ning ka osapoolte tegevuse suunamisel, sh investeeringute rahastamisel</a:t>
            </a:r>
            <a:r>
              <a:rPr lang="et-EE" sz="2800" dirty="0"/>
              <a:t>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t-EE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just" defTabSz="1277938">
              <a:spcBef>
                <a:spcPts val="1200"/>
              </a:spcBef>
              <a:buNone/>
              <a:tabLst>
                <a:tab pos="4664075" algn="l"/>
              </a:tabLst>
            </a:pPr>
            <a:endParaRPr lang="et-EE" sz="2400" dirty="0"/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t-EE" sz="3000" dirty="0"/>
          </a:p>
          <a:p>
            <a:pPr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t-EE" sz="3000" dirty="0"/>
          </a:p>
        </p:txBody>
      </p:sp>
      <p:pic>
        <p:nvPicPr>
          <p:cNvPr id="5" name="Sisu kohatäide 3"/>
          <p:cNvPicPr>
            <a:picLocks/>
          </p:cNvPicPr>
          <p:nvPr/>
        </p:nvPicPr>
        <p:blipFill rotWithShape="1">
          <a:blip r:embed="rId2"/>
          <a:srcRect l="33965" t="22832" r="35097" b="6030"/>
          <a:stretch/>
        </p:blipFill>
        <p:spPr bwMode="auto">
          <a:xfrm>
            <a:off x="7900827" y="1017665"/>
            <a:ext cx="4065112" cy="531121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8220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4" name="Sisu kohatäide 4" descr="Pilt, millel on kujutatud kaart&#10;&#10;Kirjeldus on genereeritud automaatselt">
            <a:extLst>
              <a:ext uri="{FF2B5EF4-FFF2-40B4-BE49-F238E27FC236}">
                <a16:creationId xmlns:a16="http://schemas.microsoft.com/office/drawing/2014/main" id="{E35D0C8D-7045-DF06-EC47-6242C43E432F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91" y="0"/>
            <a:ext cx="9390580" cy="683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051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554804" y="273621"/>
            <a:ext cx="10989894" cy="1010649"/>
          </a:xfrm>
        </p:spPr>
        <p:txBody>
          <a:bodyPr/>
          <a:lstStyle/>
          <a:p>
            <a:r>
              <a:rPr lang="et-EE" dirty="0"/>
              <a:t>Arenguleppe eeskujud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half" idx="1"/>
          </p:nvPr>
        </p:nvSpPr>
        <p:spPr>
          <a:xfrm>
            <a:off x="441789" y="1417834"/>
            <a:ext cx="6472719" cy="5250093"/>
          </a:xfrm>
        </p:spPr>
        <p:txBody>
          <a:bodyPr numCol="1">
            <a:normAutofit/>
          </a:bodyPr>
          <a:lstStyle/>
          <a:p>
            <a:pPr marL="0" indent="0" algn="just">
              <a:spcBef>
                <a:spcPts val="1000"/>
              </a:spcBef>
              <a:buNone/>
            </a:pP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Nt Soome eri piirkondade ja riigi vahelised MAL-lepped (Oulu, Turu, Tampere jt linnapiirkonnad). </a:t>
            </a:r>
          </a:p>
          <a:p>
            <a:pPr marL="0" lvl="0" indent="0" algn="just">
              <a:spcBef>
                <a:spcPts val="1000"/>
              </a:spcBef>
              <a:buNone/>
            </a:pP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Temaatika võib olla pisut teine kui meil, aga põhimõtteliselt on sarnane kõrgetasemeline kokkulepe mingi piirkonna </a:t>
            </a:r>
            <a:r>
              <a:rPr lang="et-EE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pikaaegse arengu </a:t>
            </a: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toetamiseks (</a:t>
            </a:r>
            <a:r>
              <a:rPr lang="et-EE" sz="2800" i="1" dirty="0">
                <a:solidFill>
                  <a:srgbClr val="000000"/>
                </a:solidFill>
                <a:cs typeface="Times New Roman" panose="02020603050405020304" pitchFamily="18" charset="0"/>
              </a:rPr>
              <a:t>Soome MAL-lepete puhul maakasutus, eluasemepoliitika ja transport, rohepoliitika</a:t>
            </a: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).</a:t>
            </a:r>
          </a:p>
          <a:p>
            <a:pPr marL="0" lvl="0" indent="0" algn="just">
              <a:spcBef>
                <a:spcPts val="1000"/>
              </a:spcBef>
              <a:buNone/>
            </a:pPr>
            <a:r>
              <a:rPr lang="et-EE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Olulised on pikaajalised eesmärgid.</a:t>
            </a:r>
          </a:p>
          <a:p>
            <a:pPr marL="0" lvl="0" indent="0" algn="just">
              <a:spcBef>
                <a:spcPts val="1000"/>
              </a:spcBef>
              <a:buNone/>
            </a:pPr>
            <a:r>
              <a:rPr lang="et-EE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Lepped allkirjastatakse ministrite tasemel.</a:t>
            </a:r>
          </a:p>
          <a:p>
            <a:pPr marL="514350" lvl="0" indent="-514350" algn="just">
              <a:spcBef>
                <a:spcPts val="1000"/>
              </a:spcBef>
              <a:buFont typeface="+mj-lt"/>
              <a:buAutoNum type="arabicPeriod"/>
            </a:pPr>
            <a:endParaRPr lang="et-EE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514350" lvl="0" indent="-514350" algn="just">
              <a:spcBef>
                <a:spcPts val="1000"/>
              </a:spcBef>
              <a:buFont typeface="+mj-lt"/>
              <a:buAutoNum type="arabicPeriod"/>
            </a:pPr>
            <a:endParaRPr lang="et-EE" sz="33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514350" lvl="0" indent="-514350" algn="just">
              <a:spcBef>
                <a:spcPts val="1000"/>
              </a:spcBef>
              <a:buFont typeface="+mj-lt"/>
              <a:buAutoNum type="arabicPeriod"/>
            </a:pPr>
            <a:endParaRPr lang="et-EE" sz="33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1000"/>
              </a:spcBef>
              <a:buNone/>
            </a:pPr>
            <a:endParaRPr lang="et-EE" sz="33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1000"/>
              </a:spcBef>
              <a:buNone/>
            </a:pPr>
            <a:endParaRPr lang="et-EE" sz="33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1000"/>
              </a:spcBef>
              <a:buNone/>
            </a:pPr>
            <a:endParaRPr lang="et-EE" sz="33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1000"/>
              </a:spcBef>
              <a:buNone/>
            </a:pPr>
            <a:endParaRPr lang="et-EE" sz="33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t-EE" b="1" dirty="0"/>
          </a:p>
        </p:txBody>
      </p:sp>
      <p:pic>
        <p:nvPicPr>
          <p:cNvPr id="7" name="Sisu kohatäide 3">
            <a:extLst>
              <a:ext uri="{FF2B5EF4-FFF2-40B4-BE49-F238E27FC236}">
                <a16:creationId xmlns:a16="http://schemas.microsoft.com/office/drawing/2014/main" id="{B5702A46-1A33-4315-A6F4-A5AAAB43F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797" y="382991"/>
            <a:ext cx="4284322" cy="61152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6950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07616" y="273622"/>
            <a:ext cx="10937082" cy="681876"/>
          </a:xfrm>
        </p:spPr>
        <p:txBody>
          <a:bodyPr/>
          <a:lstStyle/>
          <a:p>
            <a:r>
              <a:rPr lang="et-EE" dirty="0"/>
              <a:t>Mis on pilootprojektide eesmärgid?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236306" y="1202076"/>
            <a:ext cx="11308391" cy="5414481"/>
          </a:xfrm>
        </p:spPr>
        <p:txBody>
          <a:bodyPr>
            <a:normAutofit fontScale="77500" lnSpcReduction="20000"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Parandada riigi, kohaliku tasandi ja teiste osapoolte (sh ülikoolid, ettevõtjad) dialoogi ja koostööd regioonide arendamisel;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Suurendada ministeeriumite regionaalset vaadet (meil on piirkondlikud erisused!);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Testida optimaalset regionaalset jaotust arenduskoostööks;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Otsida paremaid lahendusi piirkondliku arendusega tegelevate organisatsioonide tugevdamiseks;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Testida „pehmet“ koostööformaati;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Piirkondlik konkurentsivõime ja ettevõtluse areng, kui esimene läbiv fookusteema, kuid võimalik laiem käsitlus (peamine leida ühisosa);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Arengulepe, kui kokkulepe päris tegevusteks (mitte uus arengukava);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t-EE" sz="3800" dirty="0"/>
              <a:t>Piloot kui katse, mis aitab leida parimat mudelit edasiseks ning kus ka negatiivne kogemus annab uue teadmise, mida meil enne seda polnud;</a:t>
            </a:r>
          </a:p>
        </p:txBody>
      </p:sp>
    </p:spTree>
    <p:extLst>
      <p:ext uri="{BB962C8B-B14F-4D97-AF65-F5344CB8AC3E}">
        <p14:creationId xmlns:p14="http://schemas.microsoft.com/office/powerpoint/2010/main" val="3090061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Mida me teinud oleme? 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607614" y="1594275"/>
            <a:ext cx="11341231" cy="40770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t-EE" dirty="0"/>
              <a:t>➢ Arutelud ministeeriumite ja ekspertidega alates 2021. aasta suvest.</a:t>
            </a:r>
          </a:p>
          <a:p>
            <a:pPr marL="0" indent="0">
              <a:buNone/>
            </a:pPr>
            <a:r>
              <a:rPr lang="et-EE" dirty="0"/>
              <a:t>➢ 31.03.2022 andis Vabariigi Valitsus mandaadi regionaalsete arengulepete ja nõukogude pilootprojekti ettevalmistamiseks.</a:t>
            </a:r>
          </a:p>
          <a:p>
            <a:pPr marL="0" indent="0">
              <a:buNone/>
            </a:pPr>
            <a:r>
              <a:rPr lang="et-EE" dirty="0"/>
              <a:t>➢ Projekti tutvustamine maakondades, </a:t>
            </a:r>
            <a:r>
              <a:rPr lang="et-EE" dirty="0" err="1"/>
              <a:t>MAROde</a:t>
            </a:r>
            <a:r>
              <a:rPr lang="et-EE" dirty="0"/>
              <a:t> otsused, millise regiooni piloodis osaleda, osapoolte esindajate määramine nõukogusse. </a:t>
            </a:r>
          </a:p>
          <a:p>
            <a:pPr marL="0" indent="0">
              <a:buNone/>
            </a:pPr>
            <a:r>
              <a:rPr lang="et-EE" dirty="0"/>
              <a:t>➢ 18.02.2023 moodustati riigihalduse ministri käskkirjaga Kesk-Eesti ja Lõuna-Eesti regionaalsed nõukogud. </a:t>
            </a:r>
          </a:p>
          <a:p>
            <a:pPr marL="0" indent="0">
              <a:buNone/>
            </a:pPr>
            <a:r>
              <a:rPr lang="et-EE" dirty="0"/>
              <a:t>➢ 21.02 Kesk-Eesti regionaalse nõukogu esimene koosolek Raplas. </a:t>
            </a:r>
          </a:p>
          <a:p>
            <a:pPr marL="0" indent="0">
              <a:buNone/>
            </a:pPr>
            <a:r>
              <a:rPr lang="et-EE" dirty="0"/>
              <a:t>➢ 22.02 Lõuna-Eesti regionaalse nõukogu esimene koosolek Tartus. </a:t>
            </a:r>
          </a:p>
        </p:txBody>
      </p:sp>
    </p:spTree>
    <p:extLst>
      <p:ext uri="{BB962C8B-B14F-4D97-AF65-F5344CB8AC3E}">
        <p14:creationId xmlns:p14="http://schemas.microsoft.com/office/powerpoint/2010/main" val="3268293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B89D3D-D322-9C53-CAB2-22F2375CC569}"/>
              </a:ext>
            </a:extLst>
          </p:cNvPr>
          <p:cNvSpPr txBox="1"/>
          <p:nvPr/>
        </p:nvSpPr>
        <p:spPr>
          <a:xfrm>
            <a:off x="603548" y="607988"/>
            <a:ext cx="46085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u="sng" dirty="0">
                <a:solidFill>
                  <a:schemeClr val="bg1"/>
                </a:solidFill>
              </a:rPr>
              <a:t>Lõuna-Eesti regionaalne nõukogu: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Urmas Klaas (esimees)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Priidu Ristkok (aseesimees)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Külli All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Anti Allas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Liina </a:t>
            </a:r>
            <a:r>
              <a:rPr lang="et-EE" dirty="0" err="1">
                <a:solidFill>
                  <a:schemeClr val="bg1"/>
                </a:solidFill>
              </a:rPr>
              <a:t>Helstein</a:t>
            </a:r>
            <a:endParaRPr lang="et-EE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Taavi Kurvits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 err="1">
                <a:solidFill>
                  <a:schemeClr val="bg1"/>
                </a:solidFill>
              </a:rPr>
              <a:t>Karro</a:t>
            </a:r>
            <a:r>
              <a:rPr lang="et-EE" dirty="0">
                <a:solidFill>
                  <a:schemeClr val="bg1"/>
                </a:solidFill>
              </a:rPr>
              <a:t> Külanurm 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Kaarel Lehtsalu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Kuldar </a:t>
            </a:r>
            <a:r>
              <a:rPr lang="et-EE" dirty="0" err="1">
                <a:solidFill>
                  <a:schemeClr val="bg1"/>
                </a:solidFill>
              </a:rPr>
              <a:t>Leis</a:t>
            </a:r>
            <a:endParaRPr lang="et-EE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Lennart Liba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Rivo Noorkõiv 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Taivo Raud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Maido </a:t>
            </a:r>
            <a:r>
              <a:rPr lang="et-EE" dirty="0" err="1">
                <a:solidFill>
                  <a:schemeClr val="bg1"/>
                </a:solidFill>
              </a:rPr>
              <a:t>Ruusmann</a:t>
            </a:r>
            <a:endParaRPr lang="et-EE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Sven Tobreluts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Rando </a:t>
            </a:r>
            <a:r>
              <a:rPr lang="et-EE" dirty="0" err="1">
                <a:solidFill>
                  <a:schemeClr val="bg1"/>
                </a:solidFill>
              </a:rPr>
              <a:t>Värnik</a:t>
            </a:r>
            <a:endParaRPr lang="et-EE" dirty="0">
              <a:solidFill>
                <a:schemeClr val="bg1"/>
              </a:solidFill>
            </a:endParaRPr>
          </a:p>
        </p:txBody>
      </p:sp>
      <p:pic>
        <p:nvPicPr>
          <p:cNvPr id="10" name="Pilt 9" descr="Pilt, millel on kujutatud inimene, põrand, grupp, toas&#10;&#10;Kirjeldus on genereeritud automaatselt">
            <a:extLst>
              <a:ext uri="{FF2B5EF4-FFF2-40B4-BE49-F238E27FC236}">
                <a16:creationId xmlns:a16="http://schemas.microsoft.com/office/drawing/2014/main" id="{3CA64FC3-6164-AB67-7F2B-4336AC7DBB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44" y="1186092"/>
            <a:ext cx="6718027" cy="503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B89D3D-D322-9C53-CAB2-22F2375CC569}"/>
              </a:ext>
            </a:extLst>
          </p:cNvPr>
          <p:cNvSpPr txBox="1"/>
          <p:nvPr/>
        </p:nvSpPr>
        <p:spPr>
          <a:xfrm>
            <a:off x="603548" y="607988"/>
            <a:ext cx="46085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u="sng" dirty="0">
                <a:solidFill>
                  <a:schemeClr val="bg1"/>
                </a:solidFill>
              </a:rPr>
              <a:t>Kesk-Eesti regionaalne nõukogu: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Siiri Tamm (I esimees)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Jaanus </a:t>
            </a:r>
            <a:r>
              <a:rPr lang="et-EE" dirty="0" err="1">
                <a:solidFill>
                  <a:schemeClr val="bg1"/>
                </a:solidFill>
              </a:rPr>
              <a:t>Marrandi</a:t>
            </a:r>
            <a:r>
              <a:rPr lang="et-EE" dirty="0">
                <a:solidFill>
                  <a:schemeClr val="bg1"/>
                </a:solidFill>
              </a:rPr>
              <a:t> (II esimees)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Olavi Israel (III esimees)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Erkki </a:t>
            </a:r>
            <a:r>
              <a:rPr lang="et-EE" dirty="0" err="1">
                <a:solidFill>
                  <a:schemeClr val="bg1"/>
                </a:solidFill>
              </a:rPr>
              <a:t>Ehand</a:t>
            </a:r>
            <a:r>
              <a:rPr lang="et-EE" dirty="0">
                <a:solidFill>
                  <a:schemeClr val="bg1"/>
                </a:solidFill>
              </a:rPr>
              <a:t> (IV esimees)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Kaia Sarnet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Külli All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Kai </a:t>
            </a:r>
            <a:r>
              <a:rPr lang="et-EE" dirty="0" err="1">
                <a:solidFill>
                  <a:schemeClr val="bg1"/>
                </a:solidFill>
              </a:rPr>
              <a:t>Kalmann-Jotautas</a:t>
            </a:r>
            <a:endParaRPr lang="et-EE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Merike Koppel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Toomas Tammik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Gert </a:t>
            </a:r>
            <a:r>
              <a:rPr lang="et-EE" dirty="0" err="1">
                <a:solidFill>
                  <a:schemeClr val="bg1"/>
                </a:solidFill>
              </a:rPr>
              <a:t>Villard</a:t>
            </a:r>
            <a:endParaRPr lang="et-EE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Heiki </a:t>
            </a:r>
            <a:r>
              <a:rPr lang="et-EE" dirty="0" err="1">
                <a:solidFill>
                  <a:schemeClr val="bg1"/>
                </a:solidFill>
              </a:rPr>
              <a:t>Hepner</a:t>
            </a:r>
            <a:endParaRPr lang="et-EE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Indrek Kesküla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Mati Toomsalu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>
                <a:solidFill>
                  <a:schemeClr val="bg1"/>
                </a:solidFill>
              </a:rPr>
              <a:t>Garri Raagmaa</a:t>
            </a:r>
          </a:p>
          <a:p>
            <a:endParaRPr lang="et-EE" dirty="0">
              <a:solidFill>
                <a:schemeClr val="bg1"/>
              </a:solidFill>
            </a:endParaRPr>
          </a:p>
        </p:txBody>
      </p:sp>
      <p:pic>
        <p:nvPicPr>
          <p:cNvPr id="3" name="Pilt 2" descr="Pilt, millel on kujutatud inimene, lagi, toas, inimesed&#10;&#10;Kirjeldus on genereeritud automaatselt">
            <a:extLst>
              <a:ext uri="{FF2B5EF4-FFF2-40B4-BE49-F238E27FC236}">
                <a16:creationId xmlns:a16="http://schemas.microsoft.com/office/drawing/2014/main" id="{26E83D8A-ED52-967E-5F28-F0C579C24E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20" y="1040036"/>
            <a:ext cx="7147355" cy="536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02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7B72F9B-D383-6412-0695-D44F7D78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16" y="175941"/>
            <a:ext cx="10937082" cy="1080119"/>
          </a:xfrm>
        </p:spPr>
        <p:txBody>
          <a:bodyPr/>
          <a:lstStyle/>
          <a:p>
            <a:r>
              <a:rPr lang="et-EE" sz="4800" dirty="0"/>
              <a:t>OECD tugi 2023-2025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E7F832C-52B7-6200-846C-7969A90E52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7614" y="1472084"/>
            <a:ext cx="10937083" cy="51845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t-EE" sz="2800" b="0" i="0" dirty="0">
                <a:solidFill>
                  <a:srgbClr val="000000"/>
                </a:solidFill>
                <a:effectLst/>
              </a:rPr>
              <a:t>Pilootprojekti toetab Euroopa Komisjoni TSI projekt „</a:t>
            </a:r>
            <a:r>
              <a:rPr lang="et-EE" sz="2800" b="0" i="1" dirty="0" err="1">
                <a:solidFill>
                  <a:srgbClr val="000000"/>
                </a:solidFill>
                <a:effectLst/>
              </a:rPr>
              <a:t>Strengthening</a:t>
            </a:r>
            <a:r>
              <a:rPr lang="et-EE" sz="2800" b="0" i="1" dirty="0">
                <a:solidFill>
                  <a:srgbClr val="000000"/>
                </a:solidFill>
                <a:effectLst/>
              </a:rPr>
              <a:t> </a:t>
            </a:r>
            <a:r>
              <a:rPr lang="et-EE" sz="2800" b="0" i="1" dirty="0" err="1">
                <a:solidFill>
                  <a:srgbClr val="000000"/>
                </a:solidFill>
                <a:effectLst/>
              </a:rPr>
              <a:t>Regional</a:t>
            </a:r>
            <a:r>
              <a:rPr lang="et-EE" sz="2800" b="0" i="1" dirty="0">
                <a:solidFill>
                  <a:srgbClr val="000000"/>
                </a:solidFill>
                <a:effectLst/>
              </a:rPr>
              <a:t> </a:t>
            </a:r>
            <a:r>
              <a:rPr lang="et-EE" sz="2800" b="0" i="1" dirty="0" err="1">
                <a:solidFill>
                  <a:srgbClr val="000000"/>
                </a:solidFill>
                <a:effectLst/>
              </a:rPr>
              <a:t>Specialisation</a:t>
            </a:r>
            <a:r>
              <a:rPr lang="et-EE" sz="2800" b="0" i="1" dirty="0">
                <a:solidFill>
                  <a:srgbClr val="000000"/>
                </a:solidFill>
                <a:effectLst/>
              </a:rPr>
              <a:t> and </a:t>
            </a:r>
            <a:r>
              <a:rPr lang="et-EE" sz="2800" b="0" i="1" dirty="0" err="1">
                <a:solidFill>
                  <a:srgbClr val="000000"/>
                </a:solidFill>
                <a:effectLst/>
              </a:rPr>
              <a:t>Competitiveness</a:t>
            </a:r>
            <a:r>
              <a:rPr lang="et-EE" sz="2800" b="0" i="1" dirty="0">
                <a:solidFill>
                  <a:srgbClr val="000000"/>
                </a:solidFill>
                <a:effectLst/>
              </a:rPr>
              <a:t> in Estonia</a:t>
            </a:r>
            <a:r>
              <a:rPr lang="et-EE" sz="2800" b="0" i="0" dirty="0">
                <a:solidFill>
                  <a:srgbClr val="000000"/>
                </a:solidFill>
                <a:effectLst/>
              </a:rPr>
              <a:t>”, mida viib ellu OECD.</a:t>
            </a:r>
          </a:p>
          <a:p>
            <a:pPr marL="0" indent="0">
              <a:buNone/>
            </a:pPr>
            <a:r>
              <a:rPr lang="et-EE" sz="2800" b="0" i="0" dirty="0">
                <a:solidFill>
                  <a:srgbClr val="000000"/>
                </a:solidFill>
                <a:effectLst/>
              </a:rPr>
              <a:t> OECD: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000000"/>
                </a:solidFill>
              </a:rPr>
              <a:t>aitab </a:t>
            </a:r>
            <a:r>
              <a:rPr lang="et-EE" sz="2800" b="0" i="0" dirty="0">
                <a:solidFill>
                  <a:srgbClr val="000000"/>
                </a:solidFill>
                <a:effectLst/>
              </a:rPr>
              <a:t>pilootprojekti kavandada lähtudes teiste riikide kogemusest;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t-EE" sz="2800" b="0" i="0" dirty="0">
                <a:solidFill>
                  <a:srgbClr val="000000"/>
                </a:solidFill>
                <a:effectLst/>
              </a:rPr>
              <a:t>analüüsib Eesti olemasolevat olukorda ning aitab seada sihte;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000000"/>
                </a:solidFill>
              </a:rPr>
              <a:t>a</a:t>
            </a:r>
            <a:r>
              <a:rPr lang="et-EE" sz="2800" b="0" i="0" dirty="0">
                <a:solidFill>
                  <a:srgbClr val="000000"/>
                </a:solidFill>
                <a:effectLst/>
              </a:rPr>
              <a:t>nnab soovitused Eestile, kuidas parandada valitsustasandite vahelist koostööd (sh nn ametkondlike silotornide </a:t>
            </a:r>
            <a:r>
              <a:rPr lang="et-EE" sz="2800" dirty="0">
                <a:solidFill>
                  <a:srgbClr val="000000"/>
                </a:solidFill>
              </a:rPr>
              <a:t>probleem</a:t>
            </a:r>
            <a:r>
              <a:rPr lang="et-EE" sz="2800" b="0" i="0" dirty="0">
                <a:solidFill>
                  <a:srgbClr val="000000"/>
                </a:solidFill>
                <a:effectLst/>
              </a:rPr>
              <a:t>) ning piirkondlike vajaduste arvestamist valdkonnapoliitikate kujundamisel. 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t-EE" sz="2800" dirty="0"/>
              <a:t>Koos </a:t>
            </a:r>
            <a:r>
              <a:rPr lang="et-EE" sz="2800" dirty="0" err="1"/>
              <a:t>OECDga</a:t>
            </a:r>
            <a:r>
              <a:rPr lang="et-EE" sz="2800" dirty="0"/>
              <a:t> läbiviidavad piirkondliku sihiseade töötoad toimuvad 29.-30.05 Viljandis (Kesk-Eesti) ja 31.05.-1.06 Otepääl (Lõuna-Eesti)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1980327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4F8DEBE-1F89-4F51-B37F-088C07F00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800" dirty="0"/>
              <a:t>OECD: küsimusi, mis tuleb selgeks saada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115F027-5CC8-7DBB-AAFB-FE4C5FD73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t-EE" sz="4200" dirty="0"/>
              <a:t>Põhimõtteline kooskõla riigi strateegiliste plaanidega</a:t>
            </a:r>
          </a:p>
          <a:p>
            <a:r>
              <a:rPr lang="et-EE" sz="4200" dirty="0"/>
              <a:t>Osaliste selged rollid ja vastutus</a:t>
            </a:r>
            <a:r>
              <a:rPr lang="en-US" sz="4200" dirty="0"/>
              <a:t> </a:t>
            </a:r>
            <a:endParaRPr lang="et-EE" sz="4200" dirty="0"/>
          </a:p>
          <a:p>
            <a:r>
              <a:rPr lang="et-EE" sz="4200" dirty="0"/>
              <a:t>Selgelt artikuleeritud otsuste tegemise protsess</a:t>
            </a:r>
          </a:p>
          <a:p>
            <a:r>
              <a:rPr lang="et-EE" sz="4200" dirty="0"/>
              <a:t>Koordinatsiooni mehhanismid keskvalitsuse ja kohalike otsustajatega</a:t>
            </a:r>
          </a:p>
          <a:p>
            <a:r>
              <a:rPr lang="et-EE" sz="4200" dirty="0"/>
              <a:t>Vältida demokraatia defitsiiti – laiema ringi ja avalikkuse kaasamine (kuna loodud nõukogud pole valitud kogud)</a:t>
            </a:r>
          </a:p>
          <a:p>
            <a:r>
              <a:rPr lang="et-EE" sz="4200" dirty="0"/>
              <a:t>Rahastamine</a:t>
            </a:r>
            <a:r>
              <a:rPr lang="en-US" sz="4200" dirty="0"/>
              <a:t> (</a:t>
            </a:r>
            <a:r>
              <a:rPr lang="et-EE" sz="4200" dirty="0"/>
              <a:t>sh allikad, investeeringute prioriteetide seadmine jm</a:t>
            </a:r>
            <a:r>
              <a:rPr lang="en-US" sz="4200" dirty="0"/>
              <a:t>)</a:t>
            </a:r>
            <a:endParaRPr lang="et-EE" sz="4200" dirty="0"/>
          </a:p>
          <a:p>
            <a:r>
              <a:rPr lang="en-US" dirty="0"/>
              <a:t> 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611128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7B72F9B-D383-6412-0695-D44F7D78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16" y="175941"/>
            <a:ext cx="10937082" cy="1080119"/>
          </a:xfrm>
        </p:spPr>
        <p:txBody>
          <a:bodyPr/>
          <a:lstStyle/>
          <a:p>
            <a:r>
              <a:rPr lang="et-EE" sz="4400" dirty="0"/>
              <a:t>Milline on pilootprojekti edasine plaanitud ajakava?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8B393F3-570D-3C21-E9D6-A03A9016A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504694"/>
              </p:ext>
            </p:extLst>
          </p:nvPr>
        </p:nvGraphicFramePr>
        <p:xfrm>
          <a:off x="924560" y="1112044"/>
          <a:ext cx="10408180" cy="6978642"/>
        </p:xfrm>
        <a:graphic>
          <a:graphicData uri="http://schemas.openxmlformats.org/drawingml/2006/table">
            <a:tbl>
              <a:tblPr/>
              <a:tblGrid>
                <a:gridCol w="10408180">
                  <a:extLst>
                    <a:ext uri="{9D8B030D-6E8A-4147-A177-3AD203B41FA5}">
                      <a16:colId xmlns:a16="http://schemas.microsoft.com/office/drawing/2014/main" val="3400763717"/>
                    </a:ext>
                  </a:extLst>
                </a:gridCol>
              </a:tblGrid>
              <a:tr h="1003320">
                <a:tc>
                  <a:txBody>
                    <a:bodyPr/>
                    <a:lstStyle/>
                    <a:p>
                      <a:pPr marL="342900" indent="-34290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t-EE" sz="2400" b="1" i="0" dirty="0">
                          <a:effectLst/>
                          <a:latin typeface="Arial Narrow" panose="020B0606020202030204" pitchFamily="34" charset="0"/>
                        </a:rPr>
                        <a:t>I etapp (2023 I poolaasta) –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 regionaalse nõukogu töö käivitamine, Lõuna-Eesti ja Kesk-Eesti piirkonna ettevõtluse probleemide ja tulevase leppe eeldatavate põhivaldkondade kaardistus ja esmane läbirääkimine ekspertide ja nõukogu koostöös</a:t>
                      </a:r>
                    </a:p>
                    <a:p>
                      <a:pPr marL="342900" indent="-342900" algn="l" rtl="0" fontAlgn="base">
                        <a:buFont typeface="Arial" panose="020B0604020202020204" pitchFamily="34" charset="0"/>
                        <a:buChar char="•"/>
                      </a:pPr>
                      <a:endParaRPr lang="et-EE" sz="2400" b="0" i="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374" marR="72374" marT="36187" marB="36187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33109"/>
                  </a:ext>
                </a:extLst>
              </a:tr>
              <a:tr h="1082026">
                <a:tc>
                  <a:txBody>
                    <a:bodyPr/>
                    <a:lstStyle/>
                    <a:p>
                      <a:pPr marL="342900" indent="-34290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t-EE" sz="2400" b="1" i="0" dirty="0">
                          <a:effectLst/>
                          <a:latin typeface="Arial Narrow" panose="020B0606020202030204" pitchFamily="34" charset="0"/>
                        </a:rPr>
                        <a:t>II etapp (2023 II poolaasta) 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– leppe täpsemate fookuste läbirääkimine ja valik (sh otsus, kas valida spetsiifilisem </a:t>
                      </a:r>
                      <a:r>
                        <a:rPr lang="et-EE" sz="2400" b="1" i="0" dirty="0">
                          <a:effectLst/>
                          <a:latin typeface="Arial Narrow" panose="020B0606020202030204" pitchFamily="34" charset="0"/>
                        </a:rPr>
                        <a:t>nutikale spetsialiseerumisele 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ja innovatsioonile keskenduv lähenemine või </a:t>
                      </a:r>
                      <a:r>
                        <a:rPr lang="et-EE" sz="2400" b="1" i="0" dirty="0">
                          <a:effectLst/>
                          <a:latin typeface="Arial Narrow" panose="020B0606020202030204" pitchFamily="34" charset="0"/>
                        </a:rPr>
                        <a:t>laiem ettevõtluse arengu erinevate eelduste 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toetamine regioonis)</a:t>
                      </a:r>
                    </a:p>
                    <a:p>
                      <a:pPr marL="342900" indent="-342900" algn="l" rtl="0" fontAlgn="base">
                        <a:buFont typeface="Arial" panose="020B0604020202020204" pitchFamily="34" charset="0"/>
                        <a:buChar char="•"/>
                      </a:pPr>
                      <a:endParaRPr lang="et-EE" sz="2400" b="0" i="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374" marR="72374" marT="36187" marB="36187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801757"/>
                  </a:ext>
                </a:extLst>
              </a:tr>
              <a:tr h="775208">
                <a:tc>
                  <a:txBody>
                    <a:bodyPr/>
                    <a:lstStyle/>
                    <a:p>
                      <a:pPr marL="342900" marR="0" lvl="0" indent="-342900" algn="l" defTabSz="12149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t-EE" sz="2400" b="1" i="0" dirty="0">
                          <a:effectLst/>
                          <a:latin typeface="Arial Narrow" panose="020B0606020202030204" pitchFamily="34" charset="0"/>
                        </a:rPr>
                        <a:t>III etapp (2023 II poolaasta - 2024 I poolaasta)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 – arenguleppe eelnõu koostamine, kooskõlastamine ja </a:t>
                      </a:r>
                      <a:r>
                        <a:rPr lang="et-EE" sz="2400" b="1" i="0" u="sng" dirty="0">
                          <a:effectLst/>
                          <a:latin typeface="Arial Narrow" panose="020B0606020202030204" pitchFamily="34" charset="0"/>
                        </a:rPr>
                        <a:t>allkirjastamine (ministrite tasemel)</a:t>
                      </a:r>
                    </a:p>
                    <a:p>
                      <a:pPr marL="342900" marR="0" lvl="0" indent="-342900" algn="l" defTabSz="12149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t-EE" sz="2400" b="1" i="0" u="sng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42900" marR="0" lvl="0" indent="-342900" algn="l" defTabSz="12149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t-EE" sz="2400" b="1" i="0" u="none" dirty="0">
                          <a:effectLst/>
                          <a:latin typeface="Arial Narrow" panose="020B0606020202030204" pitchFamily="34" charset="0"/>
                        </a:rPr>
                        <a:t>IV etapp (</a:t>
                      </a:r>
                      <a:r>
                        <a:rPr lang="et-EE" sz="2400" b="1" dirty="0">
                          <a:effectLst/>
                          <a:latin typeface="Arial Narrow" panose="020B0606020202030204" pitchFamily="34" charset="0"/>
                        </a:rPr>
                        <a:t>2024 II poolaasta ja edasi)</a:t>
                      </a:r>
                      <a:r>
                        <a:rPr lang="et-EE" sz="2400" b="1" i="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– rakendamine ja a</a:t>
                      </a:r>
                      <a:r>
                        <a:rPr lang="nn-NO" sz="2400" b="0" i="0" dirty="0">
                          <a:effectLst/>
                          <a:latin typeface="Arial Narrow" panose="020B0606020202030204" pitchFamily="34" charset="0"/>
                        </a:rPr>
                        <a:t>renguleppe seire</a:t>
                      </a:r>
                      <a:r>
                        <a:rPr lang="et-EE" sz="2400" b="0" i="0" dirty="0">
                          <a:effectLst/>
                          <a:latin typeface="Arial Narrow" panose="020B0606020202030204" pitchFamily="34" charset="0"/>
                        </a:rPr>
                        <a:t>, pilootprojektist kokkuvõtete ja järelduste tegemine edasise poliitika sisendiks</a:t>
                      </a:r>
                    </a:p>
                  </a:txBody>
                  <a:tcPr marL="72374" marR="72374" marT="36187" marB="36187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017910"/>
                  </a:ext>
                </a:extLst>
              </a:tr>
              <a:tr h="1003320">
                <a:tc>
                  <a:txBody>
                    <a:bodyPr/>
                    <a:lstStyle/>
                    <a:p>
                      <a:pPr marL="342900" marR="0" lvl="0" indent="-342900" algn="l" defTabSz="12149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t-EE" sz="2400" b="1" i="0" u="sng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42900" indent="-342900" algn="l" rtl="0" fontAlgn="base">
                        <a:buFont typeface="Arial" panose="020B0604020202020204" pitchFamily="34" charset="0"/>
                        <a:buChar char="•"/>
                      </a:pPr>
                      <a:endParaRPr lang="et-EE" sz="2400" b="0" i="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374" marR="72374" marT="36187" marB="36187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132879"/>
                  </a:ext>
                </a:extLst>
              </a:tr>
              <a:tr h="1003320">
                <a:tc>
                  <a:txBody>
                    <a:bodyPr/>
                    <a:lstStyle/>
                    <a:p>
                      <a:pPr marL="0" indent="0" algn="l" rtl="0" fontAlgn="base">
                        <a:buFont typeface="Arial" panose="020B0604020202020204" pitchFamily="34" charset="0"/>
                        <a:buNone/>
                      </a:pPr>
                      <a:endParaRPr lang="nn-NO" sz="2400" b="0" i="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374" marR="72374" marT="36187" marB="36187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374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115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FFD44C7-1DAF-8388-B6D8-4C53811D6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err="1"/>
              <a:t>Mitmetasandilise</a:t>
            </a:r>
            <a:r>
              <a:rPr lang="et-EE" sz="4000" dirty="0"/>
              <a:t> valitsemise pilt ja regionaalsete arengulepete võimalik koht selles</a:t>
            </a:r>
          </a:p>
        </p:txBody>
      </p:sp>
      <p:graphicFrame>
        <p:nvGraphicFramePr>
          <p:cNvPr id="7" name="Sisu kohatäide 6">
            <a:extLst>
              <a:ext uri="{FF2B5EF4-FFF2-40B4-BE49-F238E27FC236}">
                <a16:creationId xmlns:a16="http://schemas.microsoft.com/office/drawing/2014/main" id="{336ECC51-22DE-55D8-B6BC-4FF8F44D84A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35068952"/>
              </p:ext>
            </p:extLst>
          </p:nvPr>
        </p:nvGraphicFramePr>
        <p:xfrm>
          <a:off x="772886" y="1535889"/>
          <a:ext cx="9688286" cy="47317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3034">
                  <a:extLst>
                    <a:ext uri="{9D8B030D-6E8A-4147-A177-3AD203B41FA5}">
                      <a16:colId xmlns:a16="http://schemas.microsoft.com/office/drawing/2014/main" val="1898898306"/>
                    </a:ext>
                  </a:extLst>
                </a:gridCol>
                <a:gridCol w="3047626">
                  <a:extLst>
                    <a:ext uri="{9D8B030D-6E8A-4147-A177-3AD203B41FA5}">
                      <a16:colId xmlns:a16="http://schemas.microsoft.com/office/drawing/2014/main" val="1554947070"/>
                    </a:ext>
                  </a:extLst>
                </a:gridCol>
                <a:gridCol w="3047626">
                  <a:extLst>
                    <a:ext uri="{9D8B030D-6E8A-4147-A177-3AD203B41FA5}">
                      <a16:colId xmlns:a16="http://schemas.microsoft.com/office/drawing/2014/main" val="313720921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just"/>
                      <a:endParaRPr lang="et-E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1800" dirty="0">
                          <a:effectLst/>
                        </a:rPr>
                        <a:t>Strateegiline alus</a:t>
                      </a:r>
                      <a:endParaRPr lang="et-E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1800" dirty="0">
                          <a:effectLst/>
                        </a:rPr>
                        <a:t>Vastutav organisatsioon</a:t>
                      </a:r>
                      <a:endParaRPr lang="et-E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5476884"/>
                  </a:ext>
                </a:extLst>
              </a:tr>
              <a:tr h="923907">
                <a:tc rowSpan="2"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Keskvalitsus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Eesti 2035</a:t>
                      </a:r>
                    </a:p>
                    <a:p>
                      <a:pPr algn="just"/>
                      <a:r>
                        <a:rPr lang="et-EE" sz="1000" dirty="0">
                          <a:effectLst/>
                        </a:rPr>
                        <a:t> </a:t>
                      </a:r>
                      <a:endParaRPr lang="et-E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Riigikantselei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6940096"/>
                  </a:ext>
                </a:extLst>
              </a:tr>
              <a:tr h="461953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Valdkondlikud arengukavad, programmid, RETK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Ministeeriumid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980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Regioon</a:t>
                      </a:r>
                    </a:p>
                    <a:p>
                      <a:pPr algn="just"/>
                      <a:r>
                        <a:rPr lang="et-EE" sz="2000" dirty="0">
                          <a:effectLst/>
                        </a:rPr>
                        <a:t>(4-5)</a:t>
                      </a:r>
                    </a:p>
                    <a:p>
                      <a:pPr algn="just"/>
                      <a:r>
                        <a:rPr lang="et-EE" sz="1000" dirty="0">
                          <a:effectLst/>
                        </a:rPr>
                        <a:t> </a:t>
                      </a:r>
                      <a:endParaRPr lang="et-EE" sz="1200" dirty="0">
                        <a:effectLst/>
                      </a:endParaRPr>
                    </a:p>
                    <a:p>
                      <a:pPr algn="just"/>
                      <a:r>
                        <a:rPr lang="et-EE" sz="1000" dirty="0">
                          <a:effectLst/>
                        </a:rPr>
                        <a:t> </a:t>
                      </a:r>
                      <a:endParaRPr lang="et-E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solidFill>
                            <a:srgbClr val="FF0000"/>
                          </a:solidFill>
                          <a:effectLst/>
                        </a:rPr>
                        <a:t>Regionaalsed arengulepped </a:t>
                      </a:r>
                    </a:p>
                    <a:p>
                      <a:pPr algn="just"/>
                      <a:r>
                        <a:rPr lang="et-EE" sz="2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t-EE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Regionaalne nõukogu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7544103"/>
                  </a:ext>
                </a:extLst>
              </a:tr>
              <a:tr h="461953">
                <a:tc>
                  <a:txBody>
                    <a:bodyPr/>
                    <a:lstStyle/>
                    <a:p>
                      <a:pPr algn="just"/>
                      <a:r>
                        <a:rPr lang="et-EE" sz="1000">
                          <a:effectLst/>
                        </a:rPr>
                        <a:t> </a:t>
                      </a:r>
                      <a:endParaRPr lang="et-E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Regionaalsed tegevuskavad (Ida-Virumaa ja Kagu-Eesti)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1800" dirty="0">
                          <a:effectLst/>
                        </a:rPr>
                        <a:t>RAM</a:t>
                      </a:r>
                      <a:endParaRPr lang="et-E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0842735"/>
                  </a:ext>
                </a:extLst>
              </a:tr>
              <a:tr h="646550"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Maakond (15)</a:t>
                      </a:r>
                      <a:r>
                        <a:rPr lang="et-EE" sz="2000" baseline="30000" dirty="0">
                          <a:effectLst/>
                        </a:rPr>
                        <a:t> 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Maakonna arengustrateegiad 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MARO (OVL/ MAK)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8842940"/>
                  </a:ext>
                </a:extLst>
              </a:tr>
              <a:tr h="646734"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KOV (79)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KOV arengukavad 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t-EE" sz="2000" dirty="0">
                          <a:effectLst/>
                        </a:rPr>
                        <a:t>KOV</a:t>
                      </a:r>
                      <a:endParaRPr lang="et-E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374074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E5EEDF9B-6ED9-3648-F7B2-5CADBA092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48013" y="397122"/>
            <a:ext cx="5453220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Erinevate valitsemistasandite rollid </a:t>
            </a:r>
            <a:endParaRPr kumimoji="0" lang="et-EE" altLang="et-EE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altLang="et-E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062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alkiri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Aitäh!</a:t>
            </a:r>
            <a:br>
              <a:rPr lang="et-EE" dirty="0"/>
            </a:br>
            <a:br>
              <a:rPr lang="et-EE" dirty="0"/>
            </a:br>
            <a:r>
              <a:rPr lang="et-EE" sz="2000" dirty="0"/>
              <a:t>Lisainfot: https://www.fin.ee/riik-ja-omavalitsused-planeeringud/kohalikud-omavalitsused/regionaalhaldus</a:t>
            </a:r>
            <a:endParaRPr lang="en-GB" sz="2000" dirty="0"/>
          </a:p>
        </p:txBody>
      </p:sp>
      <p:sp>
        <p:nvSpPr>
          <p:cNvPr id="15" name="Teksti kohatäide 14"/>
          <p:cNvSpPr>
            <a:spLocks noGrp="1"/>
          </p:cNvSpPr>
          <p:nvPr>
            <p:ph type="body" sz="quarter" idx="14"/>
          </p:nvPr>
        </p:nvSpPr>
        <p:spPr>
          <a:xfrm>
            <a:off x="1440000" y="5864572"/>
            <a:ext cx="7012420" cy="81046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720966"/>
      </p:ext>
    </p:extLst>
  </p:cSld>
  <p:clrMapOvr>
    <a:masterClrMapping/>
  </p:clrMapOvr>
</p:sld>
</file>

<file path=ppt/theme/theme1.xml><?xml version="1.0" encoding="utf-8"?>
<a:theme xmlns:a="http://schemas.openxmlformats.org/drawingml/2006/main" name="val.vis.id_esitlus_2018">
  <a:themeElements>
    <a:clrScheme name="val.vis.id 2.0">
      <a:dk1>
        <a:srgbClr val="000000"/>
      </a:dk1>
      <a:lt1>
        <a:srgbClr val="FFFFFF"/>
      </a:lt1>
      <a:dk2>
        <a:srgbClr val="003087"/>
      </a:dk2>
      <a:lt2>
        <a:srgbClr val="FFFFFF"/>
      </a:lt2>
      <a:accent1>
        <a:srgbClr val="006EB5"/>
      </a:accent1>
      <a:accent2>
        <a:srgbClr val="F0A321"/>
      </a:accent2>
      <a:accent3>
        <a:srgbClr val="003087"/>
      </a:accent3>
      <a:accent4>
        <a:srgbClr val="90C8E8"/>
      </a:accent4>
      <a:accent5>
        <a:srgbClr val="E76000"/>
      </a:accent5>
      <a:accent6>
        <a:srgbClr val="B9D9EB"/>
      </a:accent6>
      <a:hlink>
        <a:srgbClr val="97999B"/>
      </a:hlink>
      <a:folHlink>
        <a:srgbClr val="F0A321"/>
      </a:folHlink>
    </a:clrScheme>
    <a:fontScheme name="Valitsusasutused">
      <a:majorFont>
        <a:latin typeface="Roboto Condensed Light"/>
        <a:ea typeface=""/>
        <a:cs typeface=""/>
      </a:majorFont>
      <a:minorFont>
        <a:latin typeface="Roboto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slaidid_2.0" id="{F79D94D4-7318-46D5-B69E-3797256D7263}" vid="{80B8DB8B-CB66-4BAA-824C-FBE97BF2F5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E290893EFB3364BA0D3513D503F583D" ma:contentTypeVersion="2" ma:contentTypeDescription="Loo uus dokument" ma:contentTypeScope="" ma:versionID="407a1c4fbfdd1b9be2e8396ed74ba5d9">
  <xsd:schema xmlns:xsd="http://www.w3.org/2001/XMLSchema" xmlns:xs="http://www.w3.org/2001/XMLSchema" xmlns:p="http://schemas.microsoft.com/office/2006/metadata/properties" xmlns:ns2="1ac058b2-9abc-4792-a67b-4175e618a01a" targetNamespace="http://schemas.microsoft.com/office/2006/metadata/properties" ma:root="true" ma:fieldsID="3dca6eba61e883c74599d40fee50bfa3" ns2:_="">
    <xsd:import namespace="1ac058b2-9abc-4792-a67b-4175e618a0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c058b2-9abc-4792-a67b-4175e618a0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8AFFBE-0B06-4862-9F2A-E5E844B97690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1ac058b2-9abc-4792-a67b-4175e618a01a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F24123B-18A0-4515-8915-27077C781E6F}">
  <ds:schemaRefs>
    <ds:schemaRef ds:uri="1ac058b2-9abc-4792-a67b-4175e618a0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C2C3CEF-A0A9-4C11-8821-1F0CE85711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2_esitlusslaidid_2.0_3lovi</Template>
  <TotalTime>5774</TotalTime>
  <Words>814</Words>
  <Application>Microsoft Office PowerPoint</Application>
  <PresentationFormat>Kohandatud</PresentationFormat>
  <Paragraphs>128</Paragraphs>
  <Slides>14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8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14</vt:i4>
      </vt:variant>
    </vt:vector>
  </HeadingPairs>
  <TitlesOfParts>
    <vt:vector size="23" baseType="lpstr">
      <vt:lpstr>Arial</vt:lpstr>
      <vt:lpstr>Arial Narrow</vt:lpstr>
      <vt:lpstr>Bahnschrift Light SemiCondensed</vt:lpstr>
      <vt:lpstr>Calibri</vt:lpstr>
      <vt:lpstr>Roboto Condensed</vt:lpstr>
      <vt:lpstr>Times</vt:lpstr>
      <vt:lpstr>Times New Roman</vt:lpstr>
      <vt:lpstr>Wingdings</vt:lpstr>
      <vt:lpstr>val.vis.id_esitlus_2018</vt:lpstr>
      <vt:lpstr> Arengulepete ja regionaalsete nõukogude  pilootprojekt  Mikk Lõhmus Sulev Valner Kohalike omavalitsuste poliitika osakond</vt:lpstr>
      <vt:lpstr>Mis probleemi lahendame?</vt:lpstr>
      <vt:lpstr>Millist lahendust testime?</vt:lpstr>
      <vt:lpstr>PowerPointi esitlus</vt:lpstr>
      <vt:lpstr>Arenguleppe eeskujud</vt:lpstr>
      <vt:lpstr>Mis on pilootprojektide eesmärgid?</vt:lpstr>
      <vt:lpstr>Mida me teinud oleme? </vt:lpstr>
      <vt:lpstr>PowerPointi esitlus</vt:lpstr>
      <vt:lpstr>PowerPointi esitlus</vt:lpstr>
      <vt:lpstr>OECD tugi 2023-2025</vt:lpstr>
      <vt:lpstr>OECD: küsimusi, mis tuleb selgeks saada</vt:lpstr>
      <vt:lpstr>Milline on pilootprojekti edasine plaanitud ajakava?</vt:lpstr>
      <vt:lpstr>Mitmetasandilise valitsemise pilt ja regionaalsete arengulepete võimalik koht selles</vt:lpstr>
      <vt:lpstr>Aitäh!  Lisainfot: https://www.fin.ee/riik-ja-omavalitsused-planeeringud/kohalikud-omavalitsused/regionaalhaldus</vt:lpstr>
    </vt:vector>
  </TitlesOfParts>
  <Company>Justiitsministeerium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Mikk.Lohmus@fin.ee</dc:creator>
  <cp:lastModifiedBy>Sulev Valner</cp:lastModifiedBy>
  <cp:revision>216</cp:revision>
  <dcterms:created xsi:type="dcterms:W3CDTF">2019-11-04T07:02:54Z</dcterms:created>
  <dcterms:modified xsi:type="dcterms:W3CDTF">2023-05-23T08:47:30Z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0x0101001E290893EFB3364BA0D3513D503F583D</vt:lpwstr>
  </property>
</Properties>
</file>