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bookmarkIdSeed="3">
  <p:sldMasterIdLst>
    <p:sldMasterId id="2147483648" r:id="rId4"/>
  </p:sldMasterIdLst>
  <p:notesMasterIdLst>
    <p:notesMasterId r:id="rId13"/>
  </p:notesMasterIdLst>
  <p:handoutMasterIdLst>
    <p:handoutMasterId r:id="rId14"/>
  </p:handoutMasterIdLst>
  <p:sldIdLst>
    <p:sldId id="371" r:id="rId5"/>
    <p:sldId id="438" r:id="rId6"/>
    <p:sldId id="406" r:id="rId7"/>
    <p:sldId id="427" r:id="rId8"/>
    <p:sldId id="449" r:id="rId9"/>
    <p:sldId id="450" r:id="rId10"/>
    <p:sldId id="451" r:id="rId11"/>
    <p:sldId id="448" r:id="rId12"/>
  </p:sldIdLst>
  <p:sldSz cx="8999538" cy="6840538"/>
  <p:notesSz cx="7102475" cy="10233025"/>
  <p:defaultTextStyle>
    <a:defPPr>
      <a:defRPr lang="en-GB"/>
    </a:defPPr>
    <a:lvl1pPr algn="l" defTabSz="449263" rtl="0" fontAlgn="base" hangingPunct="0">
      <a:lnSpc>
        <a:spcPct val="110000"/>
      </a:lnSpc>
      <a:spcBef>
        <a:spcPct val="0"/>
      </a:spcBef>
      <a:spcAft>
        <a:spcPct val="0"/>
      </a:spcAft>
      <a:buClr>
        <a:srgbClr val="000000"/>
      </a:buClr>
      <a:buSzPct val="100000"/>
      <a:buFont typeface="Times New Roman" panose="02020603050405020304" pitchFamily="18" charset="0"/>
      <a:defRPr kern="1200">
        <a:solidFill>
          <a:schemeClr val="tx1"/>
        </a:solidFill>
        <a:latin typeface="Roboto Condensed" panose="02000000000000000000" pitchFamily="2" charset="0"/>
        <a:ea typeface="Microsoft YaHei" panose="020B0503020204020204" pitchFamily="34" charset="-122"/>
        <a:cs typeface="+mn-cs"/>
      </a:defRPr>
    </a:lvl1pPr>
    <a:lvl2pPr marL="742950" indent="-285750" algn="l" defTabSz="449263" rtl="0" fontAlgn="base" hangingPunct="0">
      <a:lnSpc>
        <a:spcPct val="110000"/>
      </a:lnSpc>
      <a:spcBef>
        <a:spcPct val="0"/>
      </a:spcBef>
      <a:spcAft>
        <a:spcPct val="0"/>
      </a:spcAft>
      <a:buClr>
        <a:srgbClr val="000000"/>
      </a:buClr>
      <a:buSzPct val="100000"/>
      <a:buFont typeface="Times New Roman" panose="02020603050405020304" pitchFamily="18" charset="0"/>
      <a:defRPr kern="1200">
        <a:solidFill>
          <a:schemeClr val="tx1"/>
        </a:solidFill>
        <a:latin typeface="Roboto Condensed" panose="02000000000000000000" pitchFamily="2" charset="0"/>
        <a:ea typeface="Microsoft YaHei" panose="020B0503020204020204" pitchFamily="34" charset="-122"/>
        <a:cs typeface="+mn-cs"/>
      </a:defRPr>
    </a:lvl2pPr>
    <a:lvl3pPr marL="1143000" indent="-228600" algn="l" defTabSz="449263" rtl="0" fontAlgn="base" hangingPunct="0">
      <a:lnSpc>
        <a:spcPct val="110000"/>
      </a:lnSpc>
      <a:spcBef>
        <a:spcPct val="0"/>
      </a:spcBef>
      <a:spcAft>
        <a:spcPct val="0"/>
      </a:spcAft>
      <a:buClr>
        <a:srgbClr val="000000"/>
      </a:buClr>
      <a:buSzPct val="100000"/>
      <a:buFont typeface="Times New Roman" panose="02020603050405020304" pitchFamily="18" charset="0"/>
      <a:defRPr kern="1200">
        <a:solidFill>
          <a:schemeClr val="tx1"/>
        </a:solidFill>
        <a:latin typeface="Roboto Condensed" panose="02000000000000000000" pitchFamily="2" charset="0"/>
        <a:ea typeface="Microsoft YaHei" panose="020B0503020204020204" pitchFamily="34" charset="-122"/>
        <a:cs typeface="+mn-cs"/>
      </a:defRPr>
    </a:lvl3pPr>
    <a:lvl4pPr marL="1600200" indent="-228600" algn="l" defTabSz="449263" rtl="0" fontAlgn="base" hangingPunct="0">
      <a:lnSpc>
        <a:spcPct val="110000"/>
      </a:lnSpc>
      <a:spcBef>
        <a:spcPct val="0"/>
      </a:spcBef>
      <a:spcAft>
        <a:spcPct val="0"/>
      </a:spcAft>
      <a:buClr>
        <a:srgbClr val="000000"/>
      </a:buClr>
      <a:buSzPct val="100000"/>
      <a:buFont typeface="Times New Roman" panose="02020603050405020304" pitchFamily="18" charset="0"/>
      <a:defRPr kern="1200">
        <a:solidFill>
          <a:schemeClr val="tx1"/>
        </a:solidFill>
        <a:latin typeface="Roboto Condensed" panose="02000000000000000000" pitchFamily="2" charset="0"/>
        <a:ea typeface="Microsoft YaHei" panose="020B0503020204020204" pitchFamily="34" charset="-122"/>
        <a:cs typeface="+mn-cs"/>
      </a:defRPr>
    </a:lvl4pPr>
    <a:lvl5pPr marL="2057400" indent="-228600" algn="l" defTabSz="449263" rtl="0" fontAlgn="base" hangingPunct="0">
      <a:lnSpc>
        <a:spcPct val="110000"/>
      </a:lnSpc>
      <a:spcBef>
        <a:spcPct val="0"/>
      </a:spcBef>
      <a:spcAft>
        <a:spcPct val="0"/>
      </a:spcAft>
      <a:buClr>
        <a:srgbClr val="000000"/>
      </a:buClr>
      <a:buSzPct val="100000"/>
      <a:buFont typeface="Times New Roman" panose="02020603050405020304" pitchFamily="18" charset="0"/>
      <a:defRPr kern="1200">
        <a:solidFill>
          <a:schemeClr val="tx1"/>
        </a:solidFill>
        <a:latin typeface="Roboto Condensed" panose="02000000000000000000" pitchFamily="2" charset="0"/>
        <a:ea typeface="Microsoft YaHei" panose="020B0503020204020204" pitchFamily="34" charset="-122"/>
        <a:cs typeface="+mn-cs"/>
      </a:defRPr>
    </a:lvl5pPr>
    <a:lvl6pPr marL="2286000" algn="l" defTabSz="914400" rtl="0" eaLnBrk="1" latinLnBrk="0" hangingPunct="1">
      <a:defRPr kern="1200">
        <a:solidFill>
          <a:schemeClr val="tx1"/>
        </a:solidFill>
        <a:latin typeface="Roboto Condensed" panose="02000000000000000000" pitchFamily="2" charset="0"/>
        <a:ea typeface="Microsoft YaHei" panose="020B0503020204020204" pitchFamily="34" charset="-122"/>
        <a:cs typeface="+mn-cs"/>
      </a:defRPr>
    </a:lvl6pPr>
    <a:lvl7pPr marL="2743200" algn="l" defTabSz="914400" rtl="0" eaLnBrk="1" latinLnBrk="0" hangingPunct="1">
      <a:defRPr kern="1200">
        <a:solidFill>
          <a:schemeClr val="tx1"/>
        </a:solidFill>
        <a:latin typeface="Roboto Condensed" panose="02000000000000000000" pitchFamily="2" charset="0"/>
        <a:ea typeface="Microsoft YaHei" panose="020B0503020204020204" pitchFamily="34" charset="-122"/>
        <a:cs typeface="+mn-cs"/>
      </a:defRPr>
    </a:lvl7pPr>
    <a:lvl8pPr marL="3200400" algn="l" defTabSz="914400" rtl="0" eaLnBrk="1" latinLnBrk="0" hangingPunct="1">
      <a:defRPr kern="1200">
        <a:solidFill>
          <a:schemeClr val="tx1"/>
        </a:solidFill>
        <a:latin typeface="Roboto Condensed" panose="02000000000000000000" pitchFamily="2" charset="0"/>
        <a:ea typeface="Microsoft YaHei" panose="020B0503020204020204" pitchFamily="34" charset="-122"/>
        <a:cs typeface="+mn-cs"/>
      </a:defRPr>
    </a:lvl8pPr>
    <a:lvl9pPr marL="3657600" algn="l" defTabSz="914400" rtl="0" eaLnBrk="1" latinLnBrk="0" hangingPunct="1">
      <a:defRPr kern="1200">
        <a:solidFill>
          <a:schemeClr val="tx1"/>
        </a:solidFill>
        <a:latin typeface="Roboto Condensed" panose="02000000000000000000" pitchFamily="2"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56" userDrawn="1">
          <p15:clr>
            <a:srgbClr val="A4A3A4"/>
          </p15:clr>
        </p15:guide>
        <p15:guide id="2" pos="20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99"/>
    <a:srgbClr val="0084D1"/>
    <a:srgbClr val="004586"/>
    <a:srgbClr val="83C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88411" autoAdjust="0"/>
  </p:normalViewPr>
  <p:slideViewPr>
    <p:cSldViewPr>
      <p:cViewPr varScale="1">
        <p:scale>
          <a:sx n="59" d="100"/>
          <a:sy n="59" d="100"/>
        </p:scale>
        <p:origin x="1576" y="5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756"/>
        <p:guide pos="202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3078435" cy="512031"/>
          </a:xfrm>
          <a:prstGeom prst="rect">
            <a:avLst/>
          </a:prstGeom>
        </p:spPr>
        <p:txBody>
          <a:bodyPr vert="horz" lIns="86838" tIns="43419" rIns="86838" bIns="43419" rtlCol="0"/>
          <a:lstStyle>
            <a:lvl1pPr algn="l">
              <a:defRPr sz="1100"/>
            </a:lvl1pPr>
          </a:lstStyle>
          <a:p>
            <a:endParaRPr lang="et-EE"/>
          </a:p>
        </p:txBody>
      </p:sp>
      <p:sp>
        <p:nvSpPr>
          <p:cNvPr id="3" name="Date Placeholder 2"/>
          <p:cNvSpPr>
            <a:spLocks noGrp="1"/>
          </p:cNvSpPr>
          <p:nvPr>
            <p:ph type="dt" sz="quarter" idx="1"/>
          </p:nvPr>
        </p:nvSpPr>
        <p:spPr>
          <a:xfrm>
            <a:off x="4022553" y="2"/>
            <a:ext cx="3078435" cy="512031"/>
          </a:xfrm>
          <a:prstGeom prst="rect">
            <a:avLst/>
          </a:prstGeom>
        </p:spPr>
        <p:txBody>
          <a:bodyPr vert="horz" lIns="86838" tIns="43419" rIns="86838" bIns="43419" rtlCol="0"/>
          <a:lstStyle>
            <a:lvl1pPr algn="r">
              <a:defRPr sz="1100"/>
            </a:lvl1pPr>
          </a:lstStyle>
          <a:p>
            <a:fld id="{24DCF62F-42CA-4C5B-9F39-4E6A1353A734}" type="datetimeFigureOut">
              <a:rPr lang="et-EE" smtClean="0"/>
              <a:pPr/>
              <a:t>24.05.2023</a:t>
            </a:fld>
            <a:endParaRPr lang="et-EE"/>
          </a:p>
        </p:txBody>
      </p:sp>
      <p:sp>
        <p:nvSpPr>
          <p:cNvPr id="4" name="Footer Placeholder 3"/>
          <p:cNvSpPr>
            <a:spLocks noGrp="1"/>
          </p:cNvSpPr>
          <p:nvPr>
            <p:ph type="ftr" sz="quarter" idx="2"/>
          </p:nvPr>
        </p:nvSpPr>
        <p:spPr>
          <a:xfrm>
            <a:off x="4" y="9719477"/>
            <a:ext cx="3078435" cy="512030"/>
          </a:xfrm>
          <a:prstGeom prst="rect">
            <a:avLst/>
          </a:prstGeom>
        </p:spPr>
        <p:txBody>
          <a:bodyPr vert="horz" lIns="86838" tIns="43419" rIns="86838" bIns="43419" rtlCol="0" anchor="b"/>
          <a:lstStyle>
            <a:lvl1pPr algn="l">
              <a:defRPr sz="1100"/>
            </a:lvl1pPr>
          </a:lstStyle>
          <a:p>
            <a:endParaRPr lang="et-EE"/>
          </a:p>
        </p:txBody>
      </p:sp>
      <p:sp>
        <p:nvSpPr>
          <p:cNvPr id="5" name="Slide Number Placeholder 4"/>
          <p:cNvSpPr>
            <a:spLocks noGrp="1"/>
          </p:cNvSpPr>
          <p:nvPr>
            <p:ph type="sldNum" sz="quarter" idx="3"/>
          </p:nvPr>
        </p:nvSpPr>
        <p:spPr>
          <a:xfrm>
            <a:off x="4022553" y="9719477"/>
            <a:ext cx="3078435" cy="512030"/>
          </a:xfrm>
          <a:prstGeom prst="rect">
            <a:avLst/>
          </a:prstGeom>
        </p:spPr>
        <p:txBody>
          <a:bodyPr vert="horz" lIns="86838" tIns="43419" rIns="86838" bIns="43419" rtlCol="0" anchor="b"/>
          <a:lstStyle>
            <a:lvl1pPr algn="r">
              <a:defRPr sz="1100"/>
            </a:lvl1pPr>
          </a:lstStyle>
          <a:p>
            <a:fld id="{4E740520-F953-4418-B64D-DB98C56B3D1E}" type="slidenum">
              <a:rPr lang="et-EE" smtClean="0"/>
              <a:pPr/>
              <a:t>‹#›</a:t>
            </a:fld>
            <a:endParaRPr lang="et-EE"/>
          </a:p>
        </p:txBody>
      </p:sp>
    </p:spTree>
    <p:extLst>
      <p:ext uri="{BB962C8B-B14F-4D97-AF65-F5344CB8AC3E}">
        <p14:creationId xmlns:p14="http://schemas.microsoft.com/office/powerpoint/2010/main" val="3553860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1027113" y="777875"/>
            <a:ext cx="5045075" cy="383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709949" y="4860501"/>
            <a:ext cx="5681086" cy="4603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a:p>
        </p:txBody>
      </p:sp>
      <p:sp>
        <p:nvSpPr>
          <p:cNvPr id="2051" name="Rectangle 3"/>
          <p:cNvSpPr>
            <a:spLocks noGrp="1" noChangeArrowheads="1"/>
          </p:cNvSpPr>
          <p:nvPr>
            <p:ph type="hdr"/>
          </p:nvPr>
        </p:nvSpPr>
        <p:spPr bwMode="auto">
          <a:xfrm>
            <a:off x="1" y="2"/>
            <a:ext cx="3081418" cy="51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687468" algn="l"/>
                <a:tab pos="1374936" algn="l"/>
                <a:tab pos="2062405" algn="l"/>
                <a:tab pos="2749873"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2" name="Rectangle 4"/>
          <p:cNvSpPr>
            <a:spLocks noGrp="1" noChangeArrowheads="1"/>
          </p:cNvSpPr>
          <p:nvPr>
            <p:ph type="dt"/>
          </p:nvPr>
        </p:nvSpPr>
        <p:spPr bwMode="auto">
          <a:xfrm>
            <a:off x="4019566" y="2"/>
            <a:ext cx="3081418" cy="51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687468" algn="l"/>
                <a:tab pos="1374936" algn="l"/>
                <a:tab pos="2062405" algn="l"/>
                <a:tab pos="2749873"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3" name="Rectangle 5"/>
          <p:cNvSpPr>
            <a:spLocks noGrp="1" noChangeArrowheads="1"/>
          </p:cNvSpPr>
          <p:nvPr>
            <p:ph type="ftr"/>
          </p:nvPr>
        </p:nvSpPr>
        <p:spPr bwMode="auto">
          <a:xfrm>
            <a:off x="1" y="9720995"/>
            <a:ext cx="3081418" cy="51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687468" algn="l"/>
                <a:tab pos="1374936" algn="l"/>
                <a:tab pos="2062405" algn="l"/>
                <a:tab pos="2749873"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4" name="Rectangle 6"/>
          <p:cNvSpPr>
            <a:spLocks noGrp="1" noChangeArrowheads="1"/>
          </p:cNvSpPr>
          <p:nvPr>
            <p:ph type="sldNum"/>
          </p:nvPr>
        </p:nvSpPr>
        <p:spPr bwMode="auto">
          <a:xfrm>
            <a:off x="4019566" y="9720995"/>
            <a:ext cx="3081418" cy="51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687468" algn="l"/>
                <a:tab pos="1374936" algn="l"/>
                <a:tab pos="2062405" algn="l"/>
                <a:tab pos="2749873" algn="l"/>
              </a:tabLst>
              <a:defRPr sz="1300">
                <a:solidFill>
                  <a:srgbClr val="000000"/>
                </a:solidFill>
                <a:latin typeface="Times New Roman" panose="02020603050405020304" pitchFamily="18" charset="0"/>
                <a:cs typeface="Arial Unicode MS" panose="020B0604020202020204" pitchFamily="34" charset="-128"/>
              </a:defRPr>
            </a:lvl1pPr>
          </a:lstStyle>
          <a:p>
            <a:fld id="{9137B0FE-B827-43E6-9F1A-73A7AB4ED6CD}" type="slidenum">
              <a:rPr lang="et-EE" altLang="en-US"/>
              <a:pPr/>
              <a:t>‹#›</a:t>
            </a:fld>
            <a:endParaRPr lang="et-EE" altLang="en-US"/>
          </a:p>
        </p:txBody>
      </p:sp>
    </p:spTree>
    <p:extLst>
      <p:ext uri="{BB962C8B-B14F-4D97-AF65-F5344CB8AC3E}">
        <p14:creationId xmlns:p14="http://schemas.microsoft.com/office/powerpoint/2010/main" val="63258664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idx="10"/>
          </p:nvPr>
        </p:nvSpPr>
        <p:spPr/>
        <p:txBody>
          <a:bodyPr/>
          <a:lstStyle/>
          <a:p>
            <a:fld id="{9137B0FE-B827-43E6-9F1A-73A7AB4ED6CD}" type="slidenum">
              <a:rPr lang="et-EE" altLang="en-US" smtClean="0"/>
              <a:pPr/>
              <a:t>1</a:t>
            </a:fld>
            <a:endParaRPr lang="et-EE" altLang="en-US"/>
          </a:p>
        </p:txBody>
      </p:sp>
    </p:spTree>
    <p:extLst>
      <p:ext uri="{BB962C8B-B14F-4D97-AF65-F5344CB8AC3E}">
        <p14:creationId xmlns:p14="http://schemas.microsoft.com/office/powerpoint/2010/main" val="473586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Eelnõu ettevalmistamise protsess on olnud pikk, põhjalik ja selle käigus on toimunud laiapõhjaline ekspertide ja sihtrühmade kaasamine ning põhjalikud arutelud.</a:t>
            </a:r>
          </a:p>
          <a:p>
            <a:r>
              <a:rPr lang="et-EE" dirty="0"/>
              <a:t>KOKSi revisjon ja eksperdikomisjoni arutelud näitasid, et seadus on ka tänasel päeval täiesti toimiv ja selles suuri põhimõttelisi muudatusi teha ei ole vaja. </a:t>
            </a:r>
          </a:p>
          <a:p>
            <a:endParaRPr lang="et-EE" dirty="0"/>
          </a:p>
          <a:p>
            <a:r>
              <a:rPr lang="et-EE" dirty="0"/>
              <a:t>Valdav enamus seaduse muudatusi on normitehnilised parandused ja keelelised lihtsustamised/ühtlustamised.</a:t>
            </a:r>
          </a:p>
          <a:p>
            <a:endParaRPr lang="et-EE" dirty="0"/>
          </a:p>
          <a:p>
            <a:r>
              <a:rPr lang="et-EE" dirty="0"/>
              <a:t>Isegi kui revisjoni tulemusena paljud osad seaduses senisega võrreldes oluliselt ei muutu, kuna selleks pole enamiku osaliste hinnangul vajadust, annab laiapõhjaliste arutelude läbimine seadusele valdkonna osaliste silmis värske uuendatud mandaadi.</a:t>
            </a:r>
          </a:p>
          <a:p>
            <a:endParaRPr lang="et-EE" dirty="0"/>
          </a:p>
          <a:p>
            <a:r>
              <a:rPr lang="et-EE" dirty="0"/>
              <a:t>Eelnõus on kavandatud ka avada KOV olemusliku ülesande ja KOV täidetava riikliku ülesande termin koos kohustusega seadusandluses märkida selgelt, kui tegemist on riikliku ülesandega, millest tulenevalt tuleb ka kavandada ülesande täielik rahastamine riigieelarvest. Riigi ja KOV läbirääkimiste küsimuste laiendamine. </a:t>
            </a:r>
          </a:p>
          <a:p>
            <a:endParaRPr lang="et-EE" dirty="0"/>
          </a:p>
          <a:p>
            <a:r>
              <a:rPr lang="et-EE" dirty="0"/>
              <a:t>Kohaliku elu küsimuste korraldamine on selliste omavalitsusüksuse ülesannete täitmine, mis tulenevad valla- või linnaelanike vajadustest või mille täitmist saab omavalitsusüksuselt mõistlikult eeldada, mis on kohalikku päritolu ja mida ei ole antud mõne riigiorgani pädevusse või mille puhul esineb ka muid ülesande kohalikule olemusele viitavaid asjaolusid. Seadusega omavalitsusüksusele pandud kohaliku elu küsimuste lahendamisel peab omavalitsusüksusele jätma enesekorraldusõiguse, mille kohaselt saab ta ise määrata ülesannete täitmise täpsema sisu ja korra. Põhjendatud juhul, kui see tuleneb näiteks kohaliku elu küsimuse ühetaolise lahendamise kaalutlusest, võib seadusega ette näha ülesande täitmise täpsema sisu ja korra.</a:t>
            </a:r>
          </a:p>
          <a:p>
            <a:endParaRPr lang="et-EE" dirty="0"/>
          </a:p>
          <a:p>
            <a:r>
              <a:rPr lang="et-EE" dirty="0"/>
              <a:t>Omavalitsusüksuse täidetavad riiklikud ülesanded on üldjuhul sellised, mille täitmise sisu ja kord tuleneb seadusest, nii et omavalitsusüksusele ei jää õigust otsustada ülesannete täpsema sisu ja menetluse üle, mida ta kohustub täitma ka teiste omavalitsusüksuste elanike huvides ning mille puhul ei esine selgeid ülesande kohalikule olemusele viitavaid asjaolusid.</a:t>
            </a:r>
          </a:p>
          <a:p>
            <a:endParaRPr lang="et-EE" dirty="0"/>
          </a:p>
          <a:p>
            <a:r>
              <a:rPr lang="et-EE" dirty="0"/>
              <a:t>Üleriigilise omavalitsusüksuste liidu ja Vabariigi Valitsuse esindajad peavad läbirääkimisi eesmärgiga, et riigieelarve seaduses sätestatud korras kokku leppida: 1) omavalitsusüksuste ülesanded ning nende omavalitsuslik või riiklik olemus; 2) pikaajalise mõjuga oluliste poliitikameetmete algatamine; 3) seadusandlikud ja rahastamiskorralduse muudatused.</a:t>
            </a:r>
          </a:p>
          <a:p>
            <a:endParaRPr lang="et-EE" dirty="0"/>
          </a:p>
          <a:p>
            <a:endParaRPr lang="et-EE" dirty="0"/>
          </a:p>
        </p:txBody>
      </p:sp>
      <p:sp>
        <p:nvSpPr>
          <p:cNvPr id="4" name="Slaidinumbri kohatäide 3"/>
          <p:cNvSpPr>
            <a:spLocks noGrp="1"/>
          </p:cNvSpPr>
          <p:nvPr>
            <p:ph type="sldNum" idx="10"/>
          </p:nvPr>
        </p:nvSpPr>
        <p:spPr/>
        <p:txBody>
          <a:bodyPr/>
          <a:lstStyle/>
          <a:p>
            <a:fld id="{9137B0FE-B827-43E6-9F1A-73A7AB4ED6CD}" type="slidenum">
              <a:rPr lang="et-EE" altLang="en-US" smtClean="0"/>
              <a:pPr/>
              <a:t>3</a:t>
            </a:fld>
            <a:endParaRPr lang="et-EE" altLang="en-US"/>
          </a:p>
        </p:txBody>
      </p:sp>
    </p:spTree>
    <p:extLst>
      <p:ext uri="{BB962C8B-B14F-4D97-AF65-F5344CB8AC3E}">
        <p14:creationId xmlns:p14="http://schemas.microsoft.com/office/powerpoint/2010/main" val="3280088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Kohaliku omavalitsuse korralduse seaduse ja sellega seonduvate seaduste muutmise seaduse eelnõu (626 SE).</a:t>
            </a:r>
          </a:p>
          <a:p>
            <a:r>
              <a:rPr lang="et-EE" dirty="0"/>
              <a:t>Mai 2023 seisuga ei tea veel, kas eelnõuga minnakse päris samal kujul edasi või lisandub koalitsioonipartnerite poolt veel teemasid. </a:t>
            </a:r>
          </a:p>
        </p:txBody>
      </p:sp>
      <p:sp>
        <p:nvSpPr>
          <p:cNvPr id="4" name="Slaidinumbri kohatäide 3"/>
          <p:cNvSpPr>
            <a:spLocks noGrp="1"/>
          </p:cNvSpPr>
          <p:nvPr>
            <p:ph type="sldNum"/>
          </p:nvPr>
        </p:nvSpPr>
        <p:spPr/>
        <p:txBody>
          <a:bodyPr/>
          <a:lstStyle/>
          <a:p>
            <a:fld id="{9137B0FE-B827-43E6-9F1A-73A7AB4ED6CD}" type="slidenum">
              <a:rPr lang="et-EE" altLang="en-US" smtClean="0"/>
              <a:pPr/>
              <a:t>4</a:t>
            </a:fld>
            <a:endParaRPr lang="et-EE" altLang="en-US"/>
          </a:p>
        </p:txBody>
      </p:sp>
    </p:spTree>
    <p:extLst>
      <p:ext uri="{BB962C8B-B14F-4D97-AF65-F5344CB8AC3E}">
        <p14:creationId xmlns:p14="http://schemas.microsoft.com/office/powerpoint/2010/main" val="1064293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KOKS ja teiste seaduste muutmise seaduse eelnõu ning KOFS ja teiste seaduste muutmise seaduse eelnõu menetletakse eraldi.</a:t>
            </a:r>
          </a:p>
          <a:p>
            <a:r>
              <a:rPr lang="et-EE" dirty="0"/>
              <a:t>Selle koalitsioonileppe punkti juures on ka regionaalministri vastutusel oleva ülesandena analüüs ja ettepanekud tuleviku kohaliku </a:t>
            </a:r>
          </a:p>
          <a:p>
            <a:r>
              <a:rPr lang="et-EE" dirty="0"/>
              <a:t>omavalitsuse mudelite alternatiividega (detsember 2024).</a:t>
            </a:r>
          </a:p>
        </p:txBody>
      </p:sp>
      <p:sp>
        <p:nvSpPr>
          <p:cNvPr id="4" name="Slaidinumbri kohatäide 3"/>
          <p:cNvSpPr>
            <a:spLocks noGrp="1"/>
          </p:cNvSpPr>
          <p:nvPr>
            <p:ph type="sldNum" idx="10"/>
          </p:nvPr>
        </p:nvSpPr>
        <p:spPr/>
        <p:txBody>
          <a:bodyPr/>
          <a:lstStyle/>
          <a:p>
            <a:fld id="{9137B0FE-B827-43E6-9F1A-73A7AB4ED6CD}" type="slidenum">
              <a:rPr lang="et-EE" altLang="en-US" smtClean="0"/>
              <a:pPr/>
              <a:t>7</a:t>
            </a:fld>
            <a:endParaRPr lang="et-EE" altLang="en-US"/>
          </a:p>
        </p:txBody>
      </p:sp>
    </p:spTree>
    <p:extLst>
      <p:ext uri="{BB962C8B-B14F-4D97-AF65-F5344CB8AC3E}">
        <p14:creationId xmlns:p14="http://schemas.microsoft.com/office/powerpoint/2010/main" val="4286470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4000" y="2448000"/>
            <a:ext cx="7200000" cy="1800000"/>
          </a:xfrm>
          <a:prstGeom prst="rect">
            <a:avLst/>
          </a:prstGeom>
        </p:spPr>
        <p:txBody>
          <a:bodyPr tIns="86400" anchor="t" anchorCtr="0"/>
          <a:lstStyle>
            <a:lvl1pPr algn="l">
              <a:defRPr sz="5700">
                <a:latin typeface="Arial" pitchFamily="34" charset="0"/>
                <a:cs typeface="Arial" pitchFamily="34" charset="0"/>
              </a:defRPr>
            </a:lvl1pPr>
          </a:lstStyle>
          <a:p>
            <a:r>
              <a:rPr lang="en-US" dirty="0" err="1"/>
              <a:t>Esitlusslaidide</a:t>
            </a:r>
            <a:r>
              <a:rPr lang="en-US" dirty="0"/>
              <a:t> </a:t>
            </a:r>
            <a:r>
              <a:rPr lang="en-US" dirty="0" err="1"/>
              <a:t>kujundusest</a:t>
            </a:r>
            <a:endParaRPr lang="en-US" dirty="0"/>
          </a:p>
        </p:txBody>
      </p:sp>
      <p:sp>
        <p:nvSpPr>
          <p:cNvPr id="3" name="Subtitle 2"/>
          <p:cNvSpPr>
            <a:spLocks noGrp="1"/>
          </p:cNvSpPr>
          <p:nvPr>
            <p:ph type="subTitle" idx="1" hasCustomPrompt="1"/>
          </p:nvPr>
        </p:nvSpPr>
        <p:spPr>
          <a:xfrm>
            <a:off x="1404000" y="4525200"/>
            <a:ext cx="7200000" cy="1728000"/>
          </a:xfrm>
          <a:prstGeom prst="rect">
            <a:avLst/>
          </a:prstGeom>
        </p:spPr>
        <p:txBody>
          <a:bodyPr/>
          <a:lstStyle>
            <a:lvl1pPr marL="0" indent="0" algn="l">
              <a:spcAft>
                <a:spcPts val="0"/>
              </a:spcAft>
              <a:buNone/>
              <a:defRPr sz="2600" b="0">
                <a:latin typeface="Arial" pitchFamily="34" charset="0"/>
                <a:cs typeface="Arial"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dirty="0"/>
              <a:t>Eesnimi Perenimi</a:t>
            </a:r>
          </a:p>
          <a:p>
            <a:r>
              <a:rPr lang="et-EE" dirty="0"/>
              <a:t>asutuse nimetus / ametinimetus</a:t>
            </a:r>
          </a:p>
          <a:p>
            <a:endParaRPr lang="et-EE" dirty="0"/>
          </a:p>
          <a:p>
            <a:r>
              <a:rPr lang="et-EE" dirty="0"/>
              <a:t>14.12.2013</a:t>
            </a:r>
            <a:endParaRPr lang="en-US" dirty="0"/>
          </a:p>
        </p:txBody>
      </p:sp>
      <p:pic>
        <p:nvPicPr>
          <p:cNvPr id="5" name="Picture 4" descr="0_rahandusmin_vapp_est_black.png"/>
          <p:cNvPicPr>
            <a:picLocks noChangeAspect="1"/>
          </p:cNvPicPr>
          <p:nvPr userDrawn="1"/>
        </p:nvPicPr>
        <p:blipFill>
          <a:blip r:embed="rId2" cstate="print"/>
          <a:stretch>
            <a:fillRect/>
          </a:stretch>
        </p:blipFill>
        <p:spPr>
          <a:xfrm>
            <a:off x="367201" y="352800"/>
            <a:ext cx="3477729" cy="1130400"/>
          </a:xfrm>
          <a:prstGeom prst="rect">
            <a:avLst/>
          </a:prstGeom>
        </p:spPr>
      </p:pic>
    </p:spTree>
    <p:extLst>
      <p:ext uri="{BB962C8B-B14F-4D97-AF65-F5344CB8AC3E}">
        <p14:creationId xmlns:p14="http://schemas.microsoft.com/office/powerpoint/2010/main" val="426755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Blue">
    <p:spTree>
      <p:nvGrpSpPr>
        <p:cNvPr id="1" name=""/>
        <p:cNvGrpSpPr/>
        <p:nvPr/>
      </p:nvGrpSpPr>
      <p:grpSpPr>
        <a:xfrm>
          <a:off x="0" y="0"/>
          <a:ext cx="0" cy="0"/>
          <a:chOff x="0" y="0"/>
          <a:chExt cx="0" cy="0"/>
        </a:xfrm>
      </p:grpSpPr>
      <p:sp>
        <p:nvSpPr>
          <p:cNvPr id="4" name="Rectangle 3"/>
          <p:cNvSpPr/>
          <p:nvPr userDrawn="1"/>
        </p:nvSpPr>
        <p:spPr bwMode="auto">
          <a:xfrm>
            <a:off x="0" y="1800538"/>
            <a:ext cx="8999538" cy="5040000"/>
          </a:xfrm>
          <a:prstGeom prst="rect">
            <a:avLst/>
          </a:prstGeom>
          <a:solidFill>
            <a:srgbClr val="0084D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11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noFill/>
              <a:effectLst/>
              <a:latin typeface="Roboto Condensed" panose="02000000000000000000" pitchFamily="2" charset="0"/>
              <a:ea typeface="Microsoft YaHei" panose="020B0503020204020204" pitchFamily="34" charset="-122"/>
            </a:endParaRPr>
          </a:p>
        </p:txBody>
      </p:sp>
      <p:sp>
        <p:nvSpPr>
          <p:cNvPr id="2" name="Title 1"/>
          <p:cNvSpPr>
            <a:spLocks noGrp="1"/>
          </p:cNvSpPr>
          <p:nvPr>
            <p:ph type="ctrTitle" hasCustomPrompt="1"/>
          </p:nvPr>
        </p:nvSpPr>
        <p:spPr>
          <a:xfrm>
            <a:off x="1404000" y="2448000"/>
            <a:ext cx="7200000" cy="1800000"/>
          </a:xfrm>
          <a:prstGeom prst="rect">
            <a:avLst/>
          </a:prstGeom>
        </p:spPr>
        <p:txBody>
          <a:bodyPr tIns="86400" anchor="t" anchorCtr="0"/>
          <a:lstStyle>
            <a:lvl1pPr algn="l">
              <a:defRPr sz="5700">
                <a:solidFill>
                  <a:schemeClr val="bg1"/>
                </a:solidFill>
                <a:latin typeface="Arial" pitchFamily="34" charset="0"/>
                <a:cs typeface="Arial" pitchFamily="34" charset="0"/>
              </a:defRPr>
            </a:lvl1pPr>
          </a:lstStyle>
          <a:p>
            <a:r>
              <a:rPr lang="en-US" dirty="0" err="1"/>
              <a:t>Esitlusslaidide</a:t>
            </a:r>
            <a:r>
              <a:rPr lang="en-US" dirty="0"/>
              <a:t> </a:t>
            </a:r>
            <a:r>
              <a:rPr lang="en-US" dirty="0" err="1"/>
              <a:t>kujundusest</a:t>
            </a:r>
            <a:endParaRPr lang="en-US" dirty="0"/>
          </a:p>
        </p:txBody>
      </p:sp>
      <p:sp>
        <p:nvSpPr>
          <p:cNvPr id="3" name="Subtitle 2"/>
          <p:cNvSpPr>
            <a:spLocks noGrp="1"/>
          </p:cNvSpPr>
          <p:nvPr>
            <p:ph type="subTitle" idx="1" hasCustomPrompt="1"/>
          </p:nvPr>
        </p:nvSpPr>
        <p:spPr>
          <a:xfrm>
            <a:off x="1404000" y="4525200"/>
            <a:ext cx="7200000" cy="1728000"/>
          </a:xfrm>
          <a:prstGeom prst="rect">
            <a:avLst/>
          </a:prstGeom>
        </p:spPr>
        <p:txBody>
          <a:bodyPr/>
          <a:lstStyle>
            <a:lvl1pPr marL="0" indent="0" algn="l">
              <a:spcAft>
                <a:spcPts val="0"/>
              </a:spcAft>
              <a:buNone/>
              <a:defRPr sz="2600" b="0">
                <a:solidFill>
                  <a:schemeClr val="bg1"/>
                </a:solidFill>
                <a:latin typeface="Arial" pitchFamily="34" charset="0"/>
                <a:cs typeface="Arial"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dirty="0"/>
              <a:t>Eesnimi Perenimi</a:t>
            </a:r>
          </a:p>
          <a:p>
            <a:r>
              <a:rPr lang="et-EE" dirty="0"/>
              <a:t>asutuse nimetus / ametinimetus</a:t>
            </a:r>
          </a:p>
          <a:p>
            <a:endParaRPr lang="et-EE" dirty="0"/>
          </a:p>
          <a:p>
            <a:r>
              <a:rPr lang="et-EE" dirty="0"/>
              <a:t>14.12.2013</a:t>
            </a:r>
            <a:endParaRPr lang="en-US" dirty="0"/>
          </a:p>
        </p:txBody>
      </p:sp>
      <p:pic>
        <p:nvPicPr>
          <p:cNvPr id="7" name="Picture 6" descr="0_rahandusmin_vapp_est_black.png"/>
          <p:cNvPicPr>
            <a:picLocks noChangeAspect="1"/>
          </p:cNvPicPr>
          <p:nvPr userDrawn="1"/>
        </p:nvPicPr>
        <p:blipFill>
          <a:blip r:embed="rId2" cstate="print"/>
          <a:stretch>
            <a:fillRect/>
          </a:stretch>
        </p:blipFill>
        <p:spPr>
          <a:xfrm>
            <a:off x="367200" y="352800"/>
            <a:ext cx="3522031" cy="1144800"/>
          </a:xfrm>
          <a:prstGeom prst="rect">
            <a:avLst/>
          </a:prstGeom>
        </p:spPr>
      </p:pic>
    </p:spTree>
    <p:extLst>
      <p:ext uri="{BB962C8B-B14F-4D97-AF65-F5344CB8AC3E}">
        <p14:creationId xmlns:p14="http://schemas.microsoft.com/office/powerpoint/2010/main" val="3114093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7" y="540000"/>
            <a:ext cx="7920000" cy="1080000"/>
          </a:xfrm>
          <a:prstGeom prst="rect">
            <a:avLst/>
          </a:prstGeom>
        </p:spPr>
        <p:txBody>
          <a:bodyPr tIns="54000" anchor="t" anchorCtr="0"/>
          <a:lstStyle>
            <a:lvl1pPr>
              <a:defRPr sz="3600" b="1">
                <a:latin typeface="Arial" pitchFamily="34" charset="0"/>
                <a:cs typeface="Arial" pitchFamily="34" charset="0"/>
              </a:defRPr>
            </a:lvl1pPr>
          </a:lstStyle>
          <a:p>
            <a:r>
              <a:rPr lang="en-US" dirty="0" err="1"/>
              <a:t>Slaidi</a:t>
            </a:r>
            <a:r>
              <a:rPr lang="en-US" dirty="0"/>
              <a:t> </a:t>
            </a:r>
            <a:r>
              <a:rPr lang="en-US" dirty="0" err="1"/>
              <a:t>pealkiri</a:t>
            </a:r>
            <a:r>
              <a:rPr lang="en-US" dirty="0"/>
              <a:t> </a:t>
            </a:r>
            <a:r>
              <a:rPr lang="en-US" dirty="0" err="1"/>
              <a:t>vajadusel</a:t>
            </a:r>
            <a:r>
              <a:rPr lang="en-US" dirty="0"/>
              <a:t> </a:t>
            </a:r>
            <a:br>
              <a:rPr lang="en-US" dirty="0"/>
            </a:br>
            <a:r>
              <a:rPr lang="en-US" dirty="0" err="1"/>
              <a:t>kahel</a:t>
            </a:r>
            <a:r>
              <a:rPr lang="en-US" dirty="0"/>
              <a:t> real</a:t>
            </a:r>
          </a:p>
        </p:txBody>
      </p:sp>
      <p:sp>
        <p:nvSpPr>
          <p:cNvPr id="3" name="Content Placeholder 2"/>
          <p:cNvSpPr>
            <a:spLocks noGrp="1"/>
          </p:cNvSpPr>
          <p:nvPr>
            <p:ph idx="1"/>
          </p:nvPr>
        </p:nvSpPr>
        <p:spPr>
          <a:xfrm>
            <a:off x="503239" y="1768475"/>
            <a:ext cx="7920000" cy="4513263"/>
          </a:xfrm>
          <a:prstGeom prst="rect">
            <a:avLst/>
          </a:prstGeom>
        </p:spPr>
        <p:txBody>
          <a:bodyPr/>
          <a:lstStyle>
            <a:lvl1pPr marL="0" indent="0">
              <a:spcAft>
                <a:spcPts val="800"/>
              </a:spcAft>
              <a:defRPr>
                <a:latin typeface="Arial" pitchFamily="34" charset="0"/>
                <a:cs typeface="Arial" pitchFamily="34" charset="0"/>
              </a:defRPr>
            </a:lvl1pPr>
            <a:lvl2pPr marL="0" indent="0">
              <a:spcAft>
                <a:spcPts val="0"/>
              </a:spcAft>
              <a:defRPr/>
            </a:lvl2pPr>
            <a:lvl3pPr marL="0" indent="0">
              <a:spcAft>
                <a:spcPts val="0"/>
              </a:spcAft>
              <a:defRPr/>
            </a:lvl3pPr>
            <a:lvl4pPr marL="0" indent="0">
              <a:spcAft>
                <a:spcPts val="0"/>
              </a:spcAft>
              <a:defRPr/>
            </a:lvl4pPr>
            <a:lvl5pPr marL="0" indent="0">
              <a:spcAft>
                <a:spcPts val="0"/>
              </a:spcAft>
              <a:defRPr/>
            </a:lvl5pPr>
          </a:lstStyle>
          <a:p>
            <a:pPr lvl="0"/>
            <a:r>
              <a:rPr lang="en-US" dirty="0"/>
              <a:t>Click to edit Master text styles</a:t>
            </a:r>
          </a:p>
        </p:txBody>
      </p:sp>
    </p:spTree>
    <p:extLst>
      <p:ext uri="{BB962C8B-B14F-4D97-AF65-F5344CB8AC3E}">
        <p14:creationId xmlns:p14="http://schemas.microsoft.com/office/powerpoint/2010/main" val="99600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7" y="540000"/>
            <a:ext cx="7920000" cy="1080000"/>
          </a:xfrm>
          <a:prstGeom prst="rect">
            <a:avLst/>
          </a:prstGeom>
        </p:spPr>
        <p:txBody>
          <a:bodyPr tIns="54000" anchor="t" anchorCtr="0"/>
          <a:lstStyle>
            <a:lvl1pPr>
              <a:defRPr sz="3600" b="1">
                <a:latin typeface="Arial" pitchFamily="34" charset="0"/>
                <a:cs typeface="Arial" pitchFamily="34" charset="0"/>
              </a:defRPr>
            </a:lvl1pPr>
          </a:lstStyle>
          <a:p>
            <a:r>
              <a:rPr lang="en-US" dirty="0" err="1"/>
              <a:t>Slaidi</a:t>
            </a:r>
            <a:r>
              <a:rPr lang="en-US" dirty="0"/>
              <a:t> </a:t>
            </a:r>
            <a:r>
              <a:rPr lang="en-US" dirty="0" err="1"/>
              <a:t>pealkiri</a:t>
            </a:r>
            <a:r>
              <a:rPr lang="en-US" dirty="0"/>
              <a:t> </a:t>
            </a:r>
            <a:r>
              <a:rPr lang="en-US" dirty="0" err="1"/>
              <a:t>vajadusel</a:t>
            </a:r>
            <a:r>
              <a:rPr lang="en-US" dirty="0"/>
              <a:t> </a:t>
            </a:r>
            <a:br>
              <a:rPr lang="en-US" dirty="0"/>
            </a:br>
            <a:r>
              <a:rPr lang="en-US" dirty="0" err="1"/>
              <a:t>kahel</a:t>
            </a:r>
            <a:r>
              <a:rPr lang="en-US" dirty="0"/>
              <a:t> real</a:t>
            </a:r>
          </a:p>
        </p:txBody>
      </p:sp>
      <p:sp>
        <p:nvSpPr>
          <p:cNvPr id="3" name="Content Placeholder 2"/>
          <p:cNvSpPr>
            <a:spLocks noGrp="1"/>
          </p:cNvSpPr>
          <p:nvPr>
            <p:ph idx="1"/>
          </p:nvPr>
        </p:nvSpPr>
        <p:spPr>
          <a:xfrm>
            <a:off x="503239" y="1768475"/>
            <a:ext cx="7920000" cy="4513263"/>
          </a:xfrm>
          <a:prstGeom prst="rect">
            <a:avLst/>
          </a:prstGeom>
        </p:spPr>
        <p:txBody>
          <a:bodyPr/>
          <a:lstStyle>
            <a:lvl1pPr marL="432000" indent="-324000">
              <a:spcAft>
                <a:spcPts val="800"/>
              </a:spcAft>
              <a:buClr>
                <a:srgbClr val="0084D1"/>
              </a:buClr>
              <a:buSzPct val="100000"/>
              <a:buFont typeface="Arial" panose="020B0604020202020204" pitchFamily="34" charset="0"/>
              <a:buChar char="•"/>
              <a:defRPr>
                <a:latin typeface="Arial" pitchFamily="34" charset="0"/>
                <a:cs typeface="Arial" pitchFamily="34" charset="0"/>
              </a:defRPr>
            </a:lvl1pPr>
            <a:lvl2pPr marL="0" indent="0">
              <a:spcAft>
                <a:spcPts val="0"/>
              </a:spcAft>
              <a:defRPr/>
            </a:lvl2pPr>
            <a:lvl3pPr marL="0" indent="0">
              <a:spcAft>
                <a:spcPts val="0"/>
              </a:spcAft>
              <a:defRPr/>
            </a:lvl3pPr>
            <a:lvl4pPr marL="0" indent="0">
              <a:spcAft>
                <a:spcPts val="0"/>
              </a:spcAft>
              <a:defRPr/>
            </a:lvl4pPr>
            <a:lvl5pPr marL="0" indent="0">
              <a:spcAft>
                <a:spcPts val="0"/>
              </a:spcAft>
              <a:defRPr/>
            </a:lvl5pPr>
          </a:lstStyle>
          <a:p>
            <a:pPr lvl="0"/>
            <a:r>
              <a:rPr lang="en-US" dirty="0"/>
              <a:t>Click to edit Master text styles</a:t>
            </a:r>
          </a:p>
        </p:txBody>
      </p:sp>
    </p:spTree>
    <p:extLst>
      <p:ext uri="{BB962C8B-B14F-4D97-AF65-F5344CB8AC3E}">
        <p14:creationId xmlns:p14="http://schemas.microsoft.com/office/powerpoint/2010/main" val="400967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404000" y="2448000"/>
            <a:ext cx="7200000" cy="972269"/>
          </a:xfrm>
          <a:prstGeom prst="rect">
            <a:avLst/>
          </a:prstGeom>
        </p:spPr>
        <p:txBody>
          <a:bodyPr tIns="86400" anchor="t" anchorCtr="0"/>
          <a:lstStyle>
            <a:lvl1pPr algn="l">
              <a:defRPr sz="5700">
                <a:latin typeface="Arial" pitchFamily="34" charset="0"/>
                <a:cs typeface="Arial" pitchFamily="34" charset="0"/>
              </a:defRPr>
            </a:lvl1pPr>
          </a:lstStyle>
          <a:p>
            <a:r>
              <a:rPr lang="et-EE" dirty="0"/>
              <a:t>Aitäh!</a:t>
            </a:r>
            <a:endParaRPr lang="en-US" dirty="0"/>
          </a:p>
        </p:txBody>
      </p:sp>
      <p:sp>
        <p:nvSpPr>
          <p:cNvPr id="8" name="Subtitle 2"/>
          <p:cNvSpPr>
            <a:spLocks noGrp="1"/>
          </p:cNvSpPr>
          <p:nvPr>
            <p:ph type="subTitle" idx="1" hasCustomPrompt="1"/>
          </p:nvPr>
        </p:nvSpPr>
        <p:spPr>
          <a:xfrm>
            <a:off x="1404000" y="3636293"/>
            <a:ext cx="7200000" cy="1728000"/>
          </a:xfrm>
          <a:prstGeom prst="rect">
            <a:avLst/>
          </a:prstGeom>
        </p:spPr>
        <p:txBody>
          <a:bodyPr/>
          <a:lstStyle>
            <a:lvl1pPr marL="0" indent="0" algn="l">
              <a:spcAft>
                <a:spcPts val="0"/>
              </a:spcAft>
              <a:buNone/>
              <a:defRPr sz="2600" b="0">
                <a:latin typeface="Arial" pitchFamily="34" charset="0"/>
                <a:cs typeface="Arial"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dirty="0"/>
              <a:t>Eesnimi Perenimi</a:t>
            </a:r>
          </a:p>
          <a:p>
            <a:r>
              <a:rPr lang="et-EE" dirty="0" err="1"/>
              <a:t>eesnimi@perenimi@amet.ee</a:t>
            </a:r>
            <a:endParaRPr lang="et-EE" dirty="0"/>
          </a:p>
          <a:p>
            <a:endParaRPr lang="et-EE" dirty="0"/>
          </a:p>
        </p:txBody>
      </p:sp>
      <p:pic>
        <p:nvPicPr>
          <p:cNvPr id="6" name="Picture 5" descr="0_rahandusmin_vapp_est_black.png"/>
          <p:cNvPicPr>
            <a:picLocks noChangeAspect="1"/>
          </p:cNvPicPr>
          <p:nvPr userDrawn="1"/>
        </p:nvPicPr>
        <p:blipFill>
          <a:blip r:embed="rId2" cstate="print"/>
          <a:stretch>
            <a:fillRect/>
          </a:stretch>
        </p:blipFill>
        <p:spPr>
          <a:xfrm>
            <a:off x="367200" y="352800"/>
            <a:ext cx="3477729" cy="1130400"/>
          </a:xfrm>
          <a:prstGeom prst="rect">
            <a:avLst/>
          </a:prstGeom>
        </p:spPr>
      </p:pic>
    </p:spTree>
    <p:extLst>
      <p:ext uri="{BB962C8B-B14F-4D97-AF65-F5344CB8AC3E}">
        <p14:creationId xmlns:p14="http://schemas.microsoft.com/office/powerpoint/2010/main" val="2619003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Blue">
    <p:spTree>
      <p:nvGrpSpPr>
        <p:cNvPr id="1" name=""/>
        <p:cNvGrpSpPr/>
        <p:nvPr/>
      </p:nvGrpSpPr>
      <p:grpSpPr>
        <a:xfrm>
          <a:off x="0" y="0"/>
          <a:ext cx="0" cy="0"/>
          <a:chOff x="0" y="0"/>
          <a:chExt cx="0" cy="0"/>
        </a:xfrm>
      </p:grpSpPr>
      <p:sp>
        <p:nvSpPr>
          <p:cNvPr id="5" name="Rectangle 4"/>
          <p:cNvSpPr/>
          <p:nvPr userDrawn="1"/>
        </p:nvSpPr>
        <p:spPr bwMode="auto">
          <a:xfrm>
            <a:off x="0" y="1800538"/>
            <a:ext cx="8999538" cy="5040000"/>
          </a:xfrm>
          <a:prstGeom prst="rect">
            <a:avLst/>
          </a:prstGeom>
          <a:solidFill>
            <a:srgbClr val="0084D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11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noFill/>
              <a:effectLst/>
              <a:latin typeface="Roboto Condensed" panose="02000000000000000000" pitchFamily="2" charset="0"/>
              <a:ea typeface="Microsoft YaHei" panose="020B0503020204020204" pitchFamily="34" charset="-122"/>
            </a:endParaRPr>
          </a:p>
        </p:txBody>
      </p:sp>
      <p:sp>
        <p:nvSpPr>
          <p:cNvPr id="7" name="Title 1"/>
          <p:cNvSpPr>
            <a:spLocks noGrp="1"/>
          </p:cNvSpPr>
          <p:nvPr>
            <p:ph type="ctrTitle" hasCustomPrompt="1"/>
          </p:nvPr>
        </p:nvSpPr>
        <p:spPr>
          <a:xfrm>
            <a:off x="1404000" y="2448000"/>
            <a:ext cx="7200000" cy="972269"/>
          </a:xfrm>
          <a:prstGeom prst="rect">
            <a:avLst/>
          </a:prstGeom>
        </p:spPr>
        <p:txBody>
          <a:bodyPr tIns="86400" anchor="t" anchorCtr="0"/>
          <a:lstStyle>
            <a:lvl1pPr algn="l">
              <a:defRPr sz="5700">
                <a:solidFill>
                  <a:schemeClr val="bg1"/>
                </a:solidFill>
                <a:latin typeface="Arial" pitchFamily="34" charset="0"/>
                <a:cs typeface="Arial" pitchFamily="34" charset="0"/>
              </a:defRPr>
            </a:lvl1pPr>
          </a:lstStyle>
          <a:p>
            <a:r>
              <a:rPr lang="et-EE" dirty="0"/>
              <a:t>Aitäh!</a:t>
            </a:r>
            <a:endParaRPr lang="en-US" dirty="0"/>
          </a:p>
        </p:txBody>
      </p:sp>
      <p:sp>
        <p:nvSpPr>
          <p:cNvPr id="8" name="Subtitle 2"/>
          <p:cNvSpPr>
            <a:spLocks noGrp="1"/>
          </p:cNvSpPr>
          <p:nvPr>
            <p:ph type="subTitle" idx="1" hasCustomPrompt="1"/>
          </p:nvPr>
        </p:nvSpPr>
        <p:spPr>
          <a:xfrm>
            <a:off x="1404000" y="3636293"/>
            <a:ext cx="7200000" cy="1728000"/>
          </a:xfrm>
          <a:prstGeom prst="rect">
            <a:avLst/>
          </a:prstGeom>
        </p:spPr>
        <p:txBody>
          <a:bodyPr/>
          <a:lstStyle>
            <a:lvl1pPr marL="0" indent="0" algn="l">
              <a:spcAft>
                <a:spcPts val="0"/>
              </a:spcAft>
              <a:buNone/>
              <a:defRPr sz="2600" b="0">
                <a:solidFill>
                  <a:schemeClr val="bg1"/>
                </a:solidFill>
                <a:latin typeface="Arial" pitchFamily="34" charset="0"/>
                <a:cs typeface="Arial"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dirty="0"/>
              <a:t>Eesnimi Perenimi</a:t>
            </a:r>
          </a:p>
          <a:p>
            <a:r>
              <a:rPr lang="et-EE" dirty="0" err="1"/>
              <a:t>eesnimi@perenimi@amet.ee</a:t>
            </a:r>
            <a:endParaRPr lang="et-EE" dirty="0"/>
          </a:p>
          <a:p>
            <a:endParaRPr lang="et-EE" dirty="0"/>
          </a:p>
        </p:txBody>
      </p:sp>
      <p:pic>
        <p:nvPicPr>
          <p:cNvPr id="9" name="Picture 8" descr="0_rahandusmin_vapp_est_black.png"/>
          <p:cNvPicPr>
            <a:picLocks noChangeAspect="1"/>
          </p:cNvPicPr>
          <p:nvPr userDrawn="1"/>
        </p:nvPicPr>
        <p:blipFill>
          <a:blip r:embed="rId2" cstate="print"/>
          <a:stretch>
            <a:fillRect/>
          </a:stretch>
        </p:blipFill>
        <p:spPr>
          <a:xfrm>
            <a:off x="367201" y="352800"/>
            <a:ext cx="3477729" cy="1130400"/>
          </a:xfrm>
          <a:prstGeom prst="rect">
            <a:avLst/>
          </a:prstGeom>
        </p:spPr>
      </p:pic>
    </p:spTree>
    <p:extLst>
      <p:ext uri="{BB962C8B-B14F-4D97-AF65-F5344CB8AC3E}">
        <p14:creationId xmlns:p14="http://schemas.microsoft.com/office/powerpoint/2010/main" val="3403631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3541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aheleht 3">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066409" y="2627261"/>
            <a:ext cx="5086477" cy="1081375"/>
          </a:xfrm>
        </p:spPr>
        <p:txBody>
          <a:bodyPr wrap="none">
            <a:noAutofit/>
          </a:bodyPr>
          <a:lstStyle>
            <a:lvl1pPr algn="l">
              <a:defRPr sz="3555" baseline="0">
                <a:solidFill>
                  <a:schemeClr val="bg1"/>
                </a:solidFill>
                <a:latin typeface="Arial Narrow" pitchFamily="34" charset="0"/>
              </a:defRPr>
            </a:lvl1pPr>
          </a:lstStyle>
          <a:p>
            <a:r>
              <a:rPr lang="et-EE" dirty="0"/>
              <a:t>Teema</a:t>
            </a:r>
          </a:p>
        </p:txBody>
      </p:sp>
      <p:pic>
        <p:nvPicPr>
          <p:cNvPr id="31" name="Picture 30" descr="kolm lõvi_sinised.png"/>
          <p:cNvPicPr>
            <a:picLocks noChangeAspect="1"/>
          </p:cNvPicPr>
          <p:nvPr userDrawn="1"/>
        </p:nvPicPr>
        <p:blipFill>
          <a:blip r:embed="rId2" cstate="print"/>
          <a:stretch>
            <a:fillRect/>
          </a:stretch>
        </p:blipFill>
        <p:spPr>
          <a:xfrm>
            <a:off x="5835152" y="-40131"/>
            <a:ext cx="3517316" cy="6840538"/>
          </a:xfrm>
          <a:prstGeom prst="rect">
            <a:avLst/>
          </a:prstGeom>
        </p:spPr>
      </p:pic>
      <p:sp>
        <p:nvSpPr>
          <p:cNvPr id="5" name="Subtitle 2"/>
          <p:cNvSpPr>
            <a:spLocks noGrp="1"/>
          </p:cNvSpPr>
          <p:nvPr>
            <p:ph type="subTitle" idx="1" hasCustomPrompt="1"/>
          </p:nvPr>
        </p:nvSpPr>
        <p:spPr>
          <a:xfrm>
            <a:off x="1066409" y="3708636"/>
            <a:ext cx="6153005" cy="1369741"/>
          </a:xfrm>
        </p:spPr>
        <p:txBody>
          <a:bodyPr wrap="none">
            <a:noAutofit/>
          </a:bodyPr>
          <a:lstStyle>
            <a:lvl1pPr marL="0" indent="0" algn="l">
              <a:buNone/>
              <a:defRPr sz="2666" baseline="0">
                <a:solidFill>
                  <a:schemeClr val="bg1">
                    <a:lumMod val="85000"/>
                  </a:schemeClr>
                </a:solidFill>
                <a:latin typeface="Arial Narrow" pitchFamily="34" charset="0"/>
              </a:defRPr>
            </a:lvl1pPr>
            <a:lvl2pPr marL="449901" indent="0" algn="ctr">
              <a:buNone/>
              <a:defRPr>
                <a:solidFill>
                  <a:schemeClr val="tx1">
                    <a:tint val="75000"/>
                  </a:schemeClr>
                </a:solidFill>
              </a:defRPr>
            </a:lvl2pPr>
            <a:lvl3pPr marL="899802" indent="0" algn="ctr">
              <a:buNone/>
              <a:defRPr>
                <a:solidFill>
                  <a:schemeClr val="tx1">
                    <a:tint val="75000"/>
                  </a:schemeClr>
                </a:solidFill>
              </a:defRPr>
            </a:lvl3pPr>
            <a:lvl4pPr marL="1349703" indent="0" algn="ctr">
              <a:buNone/>
              <a:defRPr>
                <a:solidFill>
                  <a:schemeClr val="tx1">
                    <a:tint val="75000"/>
                  </a:schemeClr>
                </a:solidFill>
              </a:defRPr>
            </a:lvl4pPr>
            <a:lvl5pPr marL="1799604" indent="0" algn="ctr">
              <a:buNone/>
              <a:defRPr>
                <a:solidFill>
                  <a:schemeClr val="tx1">
                    <a:tint val="75000"/>
                  </a:schemeClr>
                </a:solidFill>
              </a:defRPr>
            </a:lvl5pPr>
            <a:lvl6pPr marL="2249504" indent="0" algn="ctr">
              <a:buNone/>
              <a:defRPr>
                <a:solidFill>
                  <a:schemeClr val="tx1">
                    <a:tint val="75000"/>
                  </a:schemeClr>
                </a:solidFill>
              </a:defRPr>
            </a:lvl6pPr>
            <a:lvl7pPr marL="2699406" indent="0" algn="ctr">
              <a:buNone/>
              <a:defRPr>
                <a:solidFill>
                  <a:schemeClr val="tx1">
                    <a:tint val="75000"/>
                  </a:schemeClr>
                </a:solidFill>
              </a:defRPr>
            </a:lvl7pPr>
            <a:lvl8pPr marL="3149306" indent="0" algn="ctr">
              <a:buNone/>
              <a:defRPr>
                <a:solidFill>
                  <a:schemeClr val="tx1">
                    <a:tint val="75000"/>
                  </a:schemeClr>
                </a:solidFill>
              </a:defRPr>
            </a:lvl8pPr>
            <a:lvl9pPr marL="3599207" indent="0" algn="ctr">
              <a:buNone/>
              <a:defRPr>
                <a:solidFill>
                  <a:schemeClr val="tx1">
                    <a:tint val="75000"/>
                  </a:schemeClr>
                </a:solidFill>
              </a:defRPr>
            </a:lvl9pPr>
          </a:lstStyle>
          <a:p>
            <a:r>
              <a:rPr lang="et-EE" dirty="0"/>
              <a:t>Vaheslaide võib kasutada ka ühe mõtte </a:t>
            </a:r>
          </a:p>
          <a:p>
            <a:r>
              <a:rPr lang="et-EE" dirty="0"/>
              <a:t>või idee rõhutamiseks!</a:t>
            </a:r>
          </a:p>
        </p:txBody>
      </p:sp>
    </p:spTree>
    <p:extLst>
      <p:ext uri="{BB962C8B-B14F-4D97-AF65-F5344CB8AC3E}">
        <p14:creationId xmlns:p14="http://schemas.microsoft.com/office/powerpoint/2010/main" val="2578351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0" r:id="rId5"/>
    <p:sldLayoutId id="2147483663" r:id="rId6"/>
    <p:sldLayoutId id="2147483655" r:id="rId7"/>
    <p:sldLayoutId id="2147483664" r:id="rId8"/>
  </p:sldLayoutIdLst>
  <p:txStyles>
    <p:titleStyle>
      <a:lvl1pPr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kern="1200">
          <a:solidFill>
            <a:srgbClr val="000000"/>
          </a:solidFill>
          <a:latin typeface="+mj-lt"/>
          <a:ea typeface="+mj-ea"/>
          <a:cs typeface="+mj-cs"/>
        </a:defRPr>
      </a:lvl1pPr>
      <a:lvl2pPr marL="742950" indent="-28575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2pPr>
      <a:lvl3pPr marL="11430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3pPr>
      <a:lvl4pPr marL="16002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4pPr>
      <a:lvl5pPr marL="20574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5pPr>
      <a:lvl6pPr marL="25146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6pPr>
      <a:lvl7pPr marL="29718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7pPr>
      <a:lvl8pPr marL="34290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8pPr>
      <a:lvl9pPr marL="3886200" indent="-228600" algn="l" defTabSz="449263" rtl="0" fontAlgn="base" hangingPunct="0">
        <a:lnSpc>
          <a:spcPct val="88000"/>
        </a:lnSpc>
        <a:spcBef>
          <a:spcPct val="0"/>
        </a:spcBef>
        <a:spcAft>
          <a:spcPct val="0"/>
        </a:spcAft>
        <a:buClr>
          <a:srgbClr val="000000"/>
        </a:buClr>
        <a:buSzPct val="100000"/>
        <a:buFont typeface="Times New Roman" panose="02020603050405020304" pitchFamily="18" charset="0"/>
        <a:defRPr sz="5700">
          <a:solidFill>
            <a:srgbClr val="000000"/>
          </a:solidFill>
          <a:latin typeface="Roboto Condensed" panose="02000000000000000000" pitchFamily="2" charset="0"/>
          <a:ea typeface="Microsoft YaHei" panose="020B0503020204020204" pitchFamily="34" charset="-122"/>
        </a:defRPr>
      </a:lvl9pPr>
    </p:titleStyle>
    <p:bodyStyle>
      <a:lvl1pPr marL="342900" indent="-342900" algn="l" defTabSz="449263" rtl="0" fontAlgn="base" hangingPunct="0">
        <a:lnSpc>
          <a:spcPct val="110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110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110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110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110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riigikogu.ee/tegevus/eelnoud/eelnou/11f0597d-860d-47d0-a759-1239bffba207/kohaliku-omavalitsuse-korralduse-seaduse-ja-sellega-seonduvate-seaduste-muutmise-seadu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omavalitsus.fin.ee/1998-2/" TargetMode="External"/><Relationship Id="rId2" Type="http://schemas.openxmlformats.org/officeDocument/2006/relationships/hyperlink" Target="https://www.riigikogu.ee/tegevus/eelnoud/eelnou/11f0597d-860d-47d0-a759-1239bffba207/Kohaliku%20omavalitsuse%20korralduse%20seaduse%20ja%20sellega%20seonduvate%20seaduste%20muutmise%20seadus" TargetMode="External"/><Relationship Id="rId1" Type="http://schemas.openxmlformats.org/officeDocument/2006/relationships/slideLayout" Target="../slideLayouts/slideLayout3.xml"/><Relationship Id="rId4" Type="http://schemas.openxmlformats.org/officeDocument/2006/relationships/hyperlink" Target="https://omavalitsus.fin.ee/kok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valitsus.ee/valitsuse-eesmargid-ja-tegevused/valitsemise-alused/koalitsioonilepe-0"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valitsus.ee/media/6186/downloa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385" y="2052117"/>
            <a:ext cx="7200000" cy="2304256"/>
          </a:xfrm>
        </p:spPr>
        <p:txBody>
          <a:bodyPr/>
          <a:lstStyle/>
          <a:p>
            <a:br>
              <a:rPr lang="et-EE" altLang="en-US" sz="5400" dirty="0">
                <a:solidFill>
                  <a:srgbClr val="FFFFFF"/>
                </a:solidFill>
                <a:latin typeface="Arial Narrow" panose="020B0606020202030204" pitchFamily="34" charset="0"/>
                <a:ea typeface="Tahoma" pitchFamily="34" charset="0"/>
              </a:rPr>
            </a:br>
            <a:r>
              <a:rPr lang="fi-FI" altLang="en-US" sz="3600" dirty="0">
                <a:solidFill>
                  <a:srgbClr val="FFFFFF"/>
                </a:solidFill>
                <a:latin typeface="Arial Narrow" panose="020B0606020202030204" pitchFamily="34" charset="0"/>
                <a:ea typeface="Tahoma" pitchFamily="34" charset="0"/>
              </a:rPr>
              <a:t>KOKS ja </a:t>
            </a:r>
            <a:r>
              <a:rPr lang="fi-FI" altLang="en-US" sz="3600" dirty="0" err="1">
                <a:solidFill>
                  <a:srgbClr val="FFFFFF"/>
                </a:solidFill>
                <a:latin typeface="Arial Narrow" panose="020B0606020202030204" pitchFamily="34" charset="0"/>
                <a:ea typeface="Tahoma" pitchFamily="34" charset="0"/>
              </a:rPr>
              <a:t>kohaliku</a:t>
            </a:r>
            <a:r>
              <a:rPr lang="fi-FI" altLang="en-US" sz="3600" dirty="0">
                <a:solidFill>
                  <a:srgbClr val="FFFFFF"/>
                </a:solidFill>
                <a:latin typeface="Arial Narrow" panose="020B0606020202030204" pitchFamily="34" charset="0"/>
                <a:ea typeface="Tahoma" pitchFamily="34" charset="0"/>
              </a:rPr>
              <a:t> </a:t>
            </a:r>
            <a:r>
              <a:rPr lang="fi-FI" altLang="en-US" sz="3600" dirty="0" err="1">
                <a:solidFill>
                  <a:srgbClr val="FFFFFF"/>
                </a:solidFill>
                <a:latin typeface="Arial Narrow" panose="020B0606020202030204" pitchFamily="34" charset="0"/>
                <a:ea typeface="Tahoma" pitchFamily="34" charset="0"/>
              </a:rPr>
              <a:t>omavalitsuse</a:t>
            </a:r>
            <a:r>
              <a:rPr lang="fi-FI" altLang="en-US" sz="3600" dirty="0">
                <a:solidFill>
                  <a:srgbClr val="FFFFFF"/>
                </a:solidFill>
                <a:latin typeface="Arial Narrow" panose="020B0606020202030204" pitchFamily="34" charset="0"/>
                <a:ea typeface="Tahoma" pitchFamily="34" charset="0"/>
              </a:rPr>
              <a:t> </a:t>
            </a:r>
            <a:r>
              <a:rPr lang="fi-FI" altLang="en-US" sz="3600" dirty="0" err="1">
                <a:solidFill>
                  <a:srgbClr val="FFFFFF"/>
                </a:solidFill>
                <a:latin typeface="Arial Narrow" panose="020B0606020202030204" pitchFamily="34" charset="0"/>
                <a:ea typeface="Tahoma" pitchFamily="34" charset="0"/>
              </a:rPr>
              <a:t>õigusruumi</a:t>
            </a:r>
            <a:r>
              <a:rPr lang="fi-FI" altLang="en-US" sz="3600" dirty="0">
                <a:solidFill>
                  <a:srgbClr val="FFFFFF"/>
                </a:solidFill>
                <a:latin typeface="Arial Narrow" panose="020B0606020202030204" pitchFamily="34" charset="0"/>
                <a:ea typeface="Tahoma" pitchFamily="34" charset="0"/>
              </a:rPr>
              <a:t> </a:t>
            </a:r>
            <a:r>
              <a:rPr lang="fi-FI" altLang="en-US" sz="3600">
                <a:solidFill>
                  <a:srgbClr val="FFFFFF"/>
                </a:solidFill>
                <a:latin typeface="Arial Narrow" panose="020B0606020202030204" pitchFamily="34" charset="0"/>
                <a:ea typeface="Tahoma" pitchFamily="34" charset="0"/>
              </a:rPr>
              <a:t>väljakutsed</a:t>
            </a:r>
            <a:endParaRPr lang="en-US" sz="3600" dirty="0">
              <a:latin typeface="Arial Narrow" panose="020B0606020202030204" pitchFamily="34" charset="0"/>
              <a:ea typeface="Tahoma" pitchFamily="34" charset="0"/>
            </a:endParaRPr>
          </a:p>
        </p:txBody>
      </p:sp>
      <p:sp>
        <p:nvSpPr>
          <p:cNvPr id="3" name="Subtitle 2"/>
          <p:cNvSpPr>
            <a:spLocks noGrp="1"/>
          </p:cNvSpPr>
          <p:nvPr>
            <p:ph type="subTitle" idx="1"/>
          </p:nvPr>
        </p:nvSpPr>
        <p:spPr>
          <a:xfrm>
            <a:off x="1075210" y="4788421"/>
            <a:ext cx="7200000" cy="1464779"/>
          </a:xfrm>
        </p:spPr>
        <p:txBody>
          <a:bodyPr lIns="91440" tIns="45720" rIns="91440" bIns="45720" anchor="t"/>
          <a:lstStyle/>
          <a:p>
            <a:r>
              <a:rPr lang="et-EE" altLang="en-US" sz="2000" dirty="0">
                <a:solidFill>
                  <a:srgbClr val="FFFFFF"/>
                </a:solidFill>
                <a:latin typeface="Arial Narrow" panose="020B0606020202030204" pitchFamily="34" charset="0"/>
              </a:rPr>
              <a:t>Rahandusministeerium, kohalike omavalitsuste poliitika osakond</a:t>
            </a:r>
          </a:p>
          <a:p>
            <a:endParaRPr lang="et-EE" altLang="en-US" sz="2000" dirty="0">
              <a:solidFill>
                <a:srgbClr val="FFFFFF"/>
              </a:solidFill>
              <a:latin typeface="Arial" pitchFamily="34" charset="0"/>
              <a:cs typeface="Arial" pitchFamily="34" charset="0"/>
            </a:endParaRPr>
          </a:p>
          <a:p>
            <a:r>
              <a:rPr lang="et-EE" altLang="en-US" sz="2000" dirty="0">
                <a:solidFill>
                  <a:srgbClr val="FFFFFF"/>
                </a:solidFill>
                <a:latin typeface="Arial Narrow"/>
                <a:cs typeface="Arial"/>
              </a:rPr>
              <a:t>24.05.2023 Truuvälja kollokvium</a:t>
            </a:r>
          </a:p>
        </p:txBody>
      </p:sp>
    </p:spTree>
    <p:extLst>
      <p:ext uri="{BB962C8B-B14F-4D97-AF65-F5344CB8AC3E}">
        <p14:creationId xmlns:p14="http://schemas.microsoft.com/office/powerpoint/2010/main" val="2901095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p:cNvSpPr>
            <a:spLocks noGrp="1"/>
          </p:cNvSpPr>
          <p:nvPr>
            <p:ph type="ctrTitle"/>
          </p:nvPr>
        </p:nvSpPr>
        <p:spPr/>
        <p:txBody>
          <a:bodyPr/>
          <a:lstStyle/>
          <a:p>
            <a:r>
              <a:rPr lang="et-EE" dirty="0" err="1"/>
              <a:t>KOKSi</a:t>
            </a:r>
            <a:r>
              <a:rPr lang="et-EE" dirty="0"/>
              <a:t> ja teiste seaduste</a:t>
            </a:r>
            <a:br>
              <a:rPr lang="et-EE" dirty="0"/>
            </a:br>
            <a:r>
              <a:rPr lang="et-EE" dirty="0"/>
              <a:t>muutmise seaduse eelnõu</a:t>
            </a:r>
          </a:p>
        </p:txBody>
      </p:sp>
    </p:spTree>
    <p:extLst>
      <p:ext uri="{BB962C8B-B14F-4D97-AF65-F5344CB8AC3E}">
        <p14:creationId xmlns:p14="http://schemas.microsoft.com/office/powerpoint/2010/main" val="284830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503237" y="540000"/>
            <a:ext cx="7920000" cy="792037"/>
          </a:xfrm>
        </p:spPr>
        <p:txBody>
          <a:bodyPr/>
          <a:lstStyle/>
          <a:p>
            <a:pPr algn="ctr"/>
            <a:r>
              <a:rPr lang="et-EE" sz="3200" dirty="0">
                <a:solidFill>
                  <a:srgbClr val="0084D1"/>
                </a:solidFill>
                <a:latin typeface="Arial Narrow" panose="020B0606020202030204" pitchFamily="34" charset="0"/>
              </a:rPr>
              <a:t>KOKSi revisjoni eesmärgid</a:t>
            </a:r>
            <a:endParaRPr lang="et-EE" sz="3200" dirty="0"/>
          </a:p>
        </p:txBody>
      </p:sp>
      <p:sp>
        <p:nvSpPr>
          <p:cNvPr id="3" name="Sisu kohatäide 2"/>
          <p:cNvSpPr>
            <a:spLocks noGrp="1"/>
          </p:cNvSpPr>
          <p:nvPr>
            <p:ph idx="1"/>
          </p:nvPr>
        </p:nvSpPr>
        <p:spPr>
          <a:xfrm>
            <a:off x="683345" y="1188021"/>
            <a:ext cx="7739892" cy="5093717"/>
          </a:xfrm>
        </p:spPr>
        <p:txBody>
          <a:bodyPr/>
          <a:lstStyle/>
          <a:p>
            <a:pPr marL="605700" indent="-342900">
              <a:buFont typeface="Arial" panose="020B0604020202020204" pitchFamily="34" charset="0"/>
              <a:buChar char="•"/>
            </a:pPr>
            <a:r>
              <a:rPr lang="et-EE" sz="2200" dirty="0">
                <a:latin typeface="Arial Narrow" panose="020B0606020202030204" pitchFamily="34" charset="0"/>
              </a:rPr>
              <a:t>Muudatuste keskne eesmärk on KOV enesekorraldusõiguse suurendamine – senisest rohkem otsustus- ja kaalutlusõigust kohaliku elu korraldamisel. </a:t>
            </a:r>
          </a:p>
          <a:p>
            <a:pPr marL="605700" indent="-342900">
              <a:buFont typeface="Arial" panose="020B0604020202020204" pitchFamily="34" charset="0"/>
              <a:buChar char="•"/>
            </a:pPr>
            <a:r>
              <a:rPr lang="et-EE" sz="2200" dirty="0">
                <a:solidFill>
                  <a:schemeClr val="tx1"/>
                </a:solidFill>
                <a:latin typeface="Arial Narrow" panose="020B0606020202030204" pitchFamily="34" charset="0"/>
              </a:rPr>
              <a:t>Eesmärk 2 - elanike suurem kaasamine ja KOV tegevuse avatus.</a:t>
            </a:r>
          </a:p>
          <a:p>
            <a:pPr marL="605700" indent="-342900">
              <a:buFont typeface="Arial" panose="020B0604020202020204" pitchFamily="34" charset="0"/>
              <a:buChar char="•"/>
            </a:pPr>
            <a:r>
              <a:rPr lang="et-EE" sz="2200" dirty="0">
                <a:latin typeface="Arial Narrow" panose="020B0606020202030204" pitchFamily="34" charset="0"/>
              </a:rPr>
              <a:t>Suund õigusloome mahu vähendamisele (nt liitude seaduse </a:t>
            </a:r>
            <a:r>
              <a:rPr lang="et-EE" sz="2200" dirty="0" err="1">
                <a:latin typeface="Arial Narrow" panose="020B0606020202030204" pitchFamily="34" charset="0"/>
              </a:rPr>
              <a:t>ületoomine</a:t>
            </a:r>
            <a:r>
              <a:rPr lang="et-EE" sz="2200" dirty="0">
                <a:latin typeface="Arial Narrow" panose="020B0606020202030204" pitchFamily="34" charset="0"/>
              </a:rPr>
              <a:t>, liigsete korduste kaotamine), hoiduda </a:t>
            </a:r>
            <a:r>
              <a:rPr lang="et-EE" sz="2200" dirty="0" err="1">
                <a:latin typeface="Arial Narrow" panose="020B0606020202030204" pitchFamily="34" charset="0"/>
              </a:rPr>
              <a:t>ülereguleerimisest</a:t>
            </a:r>
            <a:r>
              <a:rPr lang="et-EE" sz="2200" dirty="0">
                <a:latin typeface="Arial Narrow" panose="020B0606020202030204" pitchFamily="34" charset="0"/>
              </a:rPr>
              <a:t>. Ei tule uut tervikseadust. </a:t>
            </a:r>
          </a:p>
          <a:p>
            <a:pPr marL="605700" indent="-342900">
              <a:buFont typeface="Arial" panose="020B0604020202020204" pitchFamily="34" charset="0"/>
              <a:buChar char="•"/>
            </a:pPr>
            <a:r>
              <a:rPr lang="et-EE" sz="2200" dirty="0">
                <a:latin typeface="Arial Narrow" panose="020B0606020202030204" pitchFamily="34" charset="0"/>
              </a:rPr>
              <a:t>Seadusemuudatustega ei kujundata ümber KOVide olemust ega täidetavaid ülesandeid. </a:t>
            </a:r>
          </a:p>
          <a:p>
            <a:pPr marL="605700" indent="-342900">
              <a:buFont typeface="Arial" panose="020B0604020202020204" pitchFamily="34" charset="0"/>
              <a:buChar char="•"/>
            </a:pPr>
            <a:r>
              <a:rPr lang="et-EE" sz="2200" dirty="0">
                <a:latin typeface="Arial Narrow" panose="020B0606020202030204" pitchFamily="34" charset="0"/>
              </a:rPr>
              <a:t>Suurem roll peaks edaspidi olema riigi poolt soovituste andmisel </a:t>
            </a:r>
            <a:r>
              <a:rPr lang="et-EE" sz="2200" dirty="0" err="1">
                <a:solidFill>
                  <a:schemeClr val="tx1"/>
                </a:solidFill>
                <a:latin typeface="Arial Narrow" panose="020B0606020202030204" pitchFamily="34" charset="0"/>
              </a:rPr>
              <a:t>KOVidele</a:t>
            </a:r>
            <a:r>
              <a:rPr lang="et-EE" sz="2200" dirty="0">
                <a:solidFill>
                  <a:schemeClr val="tx1"/>
                </a:solidFill>
                <a:latin typeface="Arial Narrow" panose="020B0606020202030204" pitchFamily="34" charset="0"/>
              </a:rPr>
              <a:t> ja parimate praktikate vahendamine  nõustamise ja järelevalve raames.</a:t>
            </a:r>
          </a:p>
          <a:p>
            <a:pPr marL="605700" indent="-342900">
              <a:buFont typeface="Arial" panose="020B0604020202020204" pitchFamily="34" charset="0"/>
              <a:buChar char="•"/>
            </a:pPr>
            <a:endParaRPr lang="et-EE" sz="2300" dirty="0">
              <a:latin typeface="Arial Narrow" panose="020B0606020202030204" pitchFamily="34" charset="0"/>
            </a:endParaRPr>
          </a:p>
          <a:p>
            <a:endParaRPr lang="et-EE" sz="2200" dirty="0">
              <a:solidFill>
                <a:schemeClr val="tx1"/>
              </a:solidFill>
              <a:latin typeface="Arial Narrow" panose="020B0606020202030204" pitchFamily="34" charset="0"/>
              <a:ea typeface="+mj-ea"/>
            </a:endParaRPr>
          </a:p>
          <a:p>
            <a:pPr marL="457200" indent="-457200">
              <a:buFont typeface="+mj-lt"/>
              <a:buAutoNum type="arabicPeriod"/>
            </a:pPr>
            <a:endParaRPr lang="et-EE" sz="2200" dirty="0">
              <a:solidFill>
                <a:schemeClr val="tx1"/>
              </a:solidFill>
              <a:latin typeface="Arial Narrow" panose="020B0606020202030204" pitchFamily="34" charset="0"/>
              <a:ea typeface="+mj-ea"/>
            </a:endParaRPr>
          </a:p>
          <a:p>
            <a:pPr marL="457200" indent="-457200">
              <a:buFont typeface="+mj-lt"/>
              <a:buAutoNum type="arabicPeriod"/>
            </a:pPr>
            <a:endParaRPr lang="et-EE" sz="2400" dirty="0">
              <a:solidFill>
                <a:schemeClr val="tx1"/>
              </a:solidFill>
              <a:latin typeface="Arial Narrow" panose="020B0606020202030204" pitchFamily="34" charset="0"/>
              <a:ea typeface="+mj-ea"/>
            </a:endParaRPr>
          </a:p>
          <a:p>
            <a:pPr marL="457200" indent="-457200">
              <a:buFont typeface="+mj-lt"/>
              <a:buAutoNum type="arabicPeriod"/>
            </a:pPr>
            <a:endParaRPr lang="et-EE" sz="2400" b="1" dirty="0">
              <a:solidFill>
                <a:schemeClr val="tx1"/>
              </a:solidFill>
              <a:latin typeface="Arial Narrow" panose="020B0606020202030204" pitchFamily="34" charset="0"/>
              <a:ea typeface="+mj-ea"/>
            </a:endParaRPr>
          </a:p>
        </p:txBody>
      </p:sp>
    </p:spTree>
    <p:extLst>
      <p:ext uri="{BB962C8B-B14F-4D97-AF65-F5344CB8AC3E}">
        <p14:creationId xmlns:p14="http://schemas.microsoft.com/office/powerpoint/2010/main" val="1491121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354A5-0149-44C8-B737-C195A3FFEB16}"/>
              </a:ext>
            </a:extLst>
          </p:cNvPr>
          <p:cNvSpPr>
            <a:spLocks noGrp="1"/>
          </p:cNvSpPr>
          <p:nvPr>
            <p:ph type="title"/>
          </p:nvPr>
        </p:nvSpPr>
        <p:spPr/>
        <p:txBody>
          <a:bodyPr lIns="91440" tIns="54000" rIns="91440" bIns="45720" anchor="t" anchorCtr="0"/>
          <a:lstStyle/>
          <a:p>
            <a:pPr algn="ctr"/>
            <a:r>
              <a:rPr lang="en-US" sz="3200" dirty="0" err="1">
                <a:solidFill>
                  <a:srgbClr val="0084D1"/>
                </a:solidFill>
                <a:latin typeface="Arial Narrow"/>
                <a:cs typeface="Arial"/>
              </a:rPr>
              <a:t>KOKSi</a:t>
            </a:r>
            <a:r>
              <a:rPr lang="en-US" sz="3200" dirty="0">
                <a:solidFill>
                  <a:srgbClr val="0084D1"/>
                </a:solidFill>
                <a:latin typeface="Arial Narrow"/>
                <a:cs typeface="Arial"/>
              </a:rPr>
              <a:t> </a:t>
            </a:r>
            <a:r>
              <a:rPr lang="en-US" sz="3200" dirty="0" err="1">
                <a:solidFill>
                  <a:srgbClr val="0084D1"/>
                </a:solidFill>
                <a:latin typeface="Arial Narrow"/>
                <a:cs typeface="Arial"/>
              </a:rPr>
              <a:t>muu</a:t>
            </a:r>
            <a:r>
              <a:rPr lang="et-EE" sz="3200" dirty="0" err="1">
                <a:solidFill>
                  <a:srgbClr val="0084D1"/>
                </a:solidFill>
                <a:latin typeface="Arial Narrow"/>
                <a:cs typeface="Arial"/>
              </a:rPr>
              <a:t>tmise</a:t>
            </a:r>
            <a:r>
              <a:rPr lang="et-EE" sz="3200" dirty="0">
                <a:solidFill>
                  <a:srgbClr val="0084D1"/>
                </a:solidFill>
                <a:latin typeface="Arial Narrow"/>
                <a:cs typeface="Arial"/>
              </a:rPr>
              <a:t> eelnõuga seotud</a:t>
            </a:r>
            <a:r>
              <a:rPr lang="en-US" sz="3200" dirty="0">
                <a:solidFill>
                  <a:srgbClr val="0084D1"/>
                </a:solidFill>
                <a:latin typeface="Arial Narrow"/>
                <a:cs typeface="Arial"/>
              </a:rPr>
              <a:t> </a:t>
            </a:r>
            <a:r>
              <a:rPr lang="en-US" sz="3200" dirty="0" err="1">
                <a:solidFill>
                  <a:srgbClr val="0084D1"/>
                </a:solidFill>
                <a:latin typeface="Arial Narrow"/>
                <a:cs typeface="Arial"/>
              </a:rPr>
              <a:t>tegevused</a:t>
            </a:r>
            <a:r>
              <a:rPr lang="en-US" dirty="0">
                <a:latin typeface="Arial"/>
                <a:cs typeface="Arial"/>
              </a:rPr>
              <a:t> </a:t>
            </a:r>
            <a:endParaRPr lang="en-US" dirty="0"/>
          </a:p>
        </p:txBody>
      </p:sp>
      <p:sp>
        <p:nvSpPr>
          <p:cNvPr id="3" name="Content Placeholder 2">
            <a:extLst>
              <a:ext uri="{FF2B5EF4-FFF2-40B4-BE49-F238E27FC236}">
                <a16:creationId xmlns:a16="http://schemas.microsoft.com/office/drawing/2014/main" id="{54FE6414-854E-4A8B-9E8C-228FC19FF070}"/>
              </a:ext>
            </a:extLst>
          </p:cNvPr>
          <p:cNvSpPr>
            <a:spLocks noGrp="1"/>
          </p:cNvSpPr>
          <p:nvPr>
            <p:ph idx="1"/>
          </p:nvPr>
        </p:nvSpPr>
        <p:spPr>
          <a:xfrm>
            <a:off x="503239" y="1620000"/>
            <a:ext cx="7920000" cy="4661738"/>
          </a:xfrm>
        </p:spPr>
        <p:txBody>
          <a:bodyPr lIns="91440" tIns="45720" rIns="91440" bIns="45720" anchor="t"/>
          <a:lstStyle/>
          <a:p>
            <a:r>
              <a:rPr lang="et-EE" sz="2200" dirty="0">
                <a:latin typeface="Arial Narrow"/>
                <a:cs typeface="Arial"/>
              </a:rPr>
              <a:t>Eelnõu väljatöötamise ja menetlemise </a:t>
            </a:r>
            <a:r>
              <a:rPr lang="en-US" sz="2200" dirty="0" err="1">
                <a:latin typeface="Arial Narrow"/>
                <a:cs typeface="Arial"/>
              </a:rPr>
              <a:t>ajakava</a:t>
            </a:r>
            <a:r>
              <a:rPr lang="en-US" sz="2200" dirty="0">
                <a:latin typeface="Arial Narrow"/>
                <a:cs typeface="Arial"/>
              </a:rPr>
              <a:t>:</a:t>
            </a:r>
          </a:p>
          <a:p>
            <a:pPr marL="342900" indent="-342900">
              <a:buFont typeface="Arial" panose="02020603050405020304" pitchFamily="18" charset="0"/>
              <a:buChar char="•"/>
            </a:pPr>
            <a:r>
              <a:rPr lang="et-EE" sz="2200" dirty="0">
                <a:latin typeface="Arial Narrow"/>
                <a:cs typeface="Arial"/>
              </a:rPr>
              <a:t>2019 laiapõhjalise eksperdikomisjoni moodustamine (21 liiget)</a:t>
            </a:r>
          </a:p>
          <a:p>
            <a:pPr marL="342900" indent="-342900">
              <a:buFont typeface="Arial" panose="02020603050405020304" pitchFamily="18" charset="0"/>
              <a:buChar char="•"/>
            </a:pPr>
            <a:r>
              <a:rPr lang="et-EE" sz="2200" dirty="0">
                <a:latin typeface="Arial Narrow"/>
                <a:cs typeface="Arial"/>
              </a:rPr>
              <a:t>2020 KOKSi muutmise väljatöötamiskavatsus (VTK) läbis avaliku kooskõlastusringi, saadud märkuste ülevaatamine</a:t>
            </a:r>
          </a:p>
          <a:p>
            <a:pPr marL="342900" indent="-342900">
              <a:buFont typeface="Arial" panose="02020603050405020304" pitchFamily="18" charset="0"/>
              <a:buChar char="•"/>
            </a:pPr>
            <a:r>
              <a:rPr lang="et-EE" sz="2200" dirty="0">
                <a:latin typeface="Arial Narrow"/>
                <a:cs typeface="Arial"/>
              </a:rPr>
              <a:t>2021 sügis-2022 kevad KOKSi muutmise eelnõu ministeeriumite, </a:t>
            </a:r>
            <a:r>
              <a:rPr lang="et-EE" sz="2200" dirty="0" err="1">
                <a:latin typeface="Arial Narrow"/>
                <a:cs typeface="Arial"/>
              </a:rPr>
              <a:t>ELVLi</a:t>
            </a:r>
            <a:r>
              <a:rPr lang="et-EE" sz="2200" dirty="0">
                <a:latin typeface="Arial Narrow"/>
                <a:cs typeface="Arial"/>
              </a:rPr>
              <a:t>  kooskõlastusring </a:t>
            </a:r>
          </a:p>
          <a:p>
            <a:pPr marL="342900" indent="-342900">
              <a:buFont typeface="Arial" panose="02020603050405020304" pitchFamily="18" charset="0"/>
              <a:buChar char="•"/>
            </a:pPr>
            <a:r>
              <a:rPr lang="et-EE" sz="2200" dirty="0">
                <a:latin typeface="Arial Narrow"/>
                <a:cs typeface="Arial"/>
              </a:rPr>
              <a:t>12.05.2022 </a:t>
            </a:r>
            <a:r>
              <a:rPr lang="en-US" sz="2200" dirty="0">
                <a:latin typeface="Arial Narrow"/>
                <a:cs typeface="Arial"/>
              </a:rPr>
              <a:t>- </a:t>
            </a:r>
            <a:r>
              <a:rPr lang="en-US" sz="2200" dirty="0" err="1">
                <a:latin typeface="Arial Narrow"/>
                <a:cs typeface="Arial"/>
              </a:rPr>
              <a:t>eelnõu</a:t>
            </a:r>
            <a:r>
              <a:rPr lang="en-US" sz="2200" dirty="0">
                <a:latin typeface="Arial Narrow"/>
                <a:cs typeface="Arial"/>
              </a:rPr>
              <a:t> </a:t>
            </a:r>
            <a:r>
              <a:rPr lang="et-EE" sz="2200" dirty="0">
                <a:latin typeface="Arial Narrow"/>
                <a:cs typeface="Arial"/>
              </a:rPr>
              <a:t>heakskiitmine Vabariigi Valitsuses</a:t>
            </a:r>
          </a:p>
          <a:p>
            <a:pPr marL="342900" indent="-342900">
              <a:buFont typeface="Arial" panose="02020603050405020304" pitchFamily="18" charset="0"/>
              <a:buChar char="•"/>
            </a:pPr>
            <a:r>
              <a:rPr lang="et-EE" sz="2200" dirty="0">
                <a:latin typeface="Arial Narrow"/>
                <a:cs typeface="Arial"/>
              </a:rPr>
              <a:t>16.05.2022 - eelnõu esitamine Riigikogu menetlusse (</a:t>
            </a:r>
            <a:r>
              <a:rPr lang="et-EE" sz="2200" dirty="0">
                <a:latin typeface="Arial Narrow"/>
                <a:cs typeface="Arial"/>
                <a:hlinkClick r:id="rId3"/>
              </a:rPr>
              <a:t>626 SE </a:t>
            </a:r>
            <a:r>
              <a:rPr lang="et-EE" sz="2200" dirty="0">
                <a:latin typeface="Arial Narrow"/>
                <a:cs typeface="Arial"/>
              </a:rPr>
              <a:t>- välja langenud koosseisu lõppemisega)</a:t>
            </a:r>
          </a:p>
          <a:p>
            <a:pPr marL="342900" indent="-342900">
              <a:buFont typeface="Arial" panose="02020603050405020304" pitchFamily="18" charset="0"/>
              <a:buChar char="•"/>
            </a:pPr>
            <a:r>
              <a:rPr lang="et-EE" sz="2200" dirty="0">
                <a:latin typeface="Arial Narrow"/>
                <a:cs typeface="Arial"/>
              </a:rPr>
              <a:t>Koalitsioonileppes ja VVTPS </a:t>
            </a:r>
            <a:r>
              <a:rPr lang="et-EE" sz="2200" dirty="0" err="1">
                <a:latin typeface="Arial Narrow"/>
                <a:cs typeface="Arial"/>
              </a:rPr>
              <a:t>KOKSi</a:t>
            </a:r>
            <a:r>
              <a:rPr lang="et-EE" sz="2200" dirty="0">
                <a:latin typeface="Arial Narrow"/>
                <a:cs typeface="Arial"/>
              </a:rPr>
              <a:t> ülevaatamine uuesti sees.  Valitsusele esitamise tähtaeg juuni 2024.</a:t>
            </a:r>
          </a:p>
          <a:p>
            <a:endParaRPr lang="en-US" sz="2400" dirty="0">
              <a:latin typeface="Arial Narrow"/>
            </a:endParaRPr>
          </a:p>
        </p:txBody>
      </p:sp>
    </p:spTree>
    <p:extLst>
      <p:ext uri="{BB962C8B-B14F-4D97-AF65-F5344CB8AC3E}">
        <p14:creationId xmlns:p14="http://schemas.microsoft.com/office/powerpoint/2010/main" val="2551473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8B1978F8-2DE5-4CE8-A8E3-30AEB5664DA8}"/>
              </a:ext>
            </a:extLst>
          </p:cNvPr>
          <p:cNvSpPr>
            <a:spLocks noGrp="1"/>
          </p:cNvSpPr>
          <p:nvPr>
            <p:ph idx="1"/>
          </p:nvPr>
        </p:nvSpPr>
        <p:spPr>
          <a:xfrm>
            <a:off x="683345" y="539949"/>
            <a:ext cx="7920000" cy="5453757"/>
          </a:xfrm>
        </p:spPr>
        <p:txBody>
          <a:bodyPr/>
          <a:lstStyle/>
          <a:p>
            <a:r>
              <a:rPr lang="et-EE" sz="2800" dirty="0">
                <a:latin typeface="Arial Narrow" panose="020B0606020202030204" pitchFamily="34" charset="0"/>
              </a:rPr>
              <a:t>Eelnõu on kättesaadav Riigikogu veebilehelt:</a:t>
            </a:r>
          </a:p>
          <a:p>
            <a:r>
              <a:rPr lang="et-EE" sz="2400" dirty="0">
                <a:latin typeface="Arial Narrow" panose="020B0606020202030204" pitchFamily="34" charset="0"/>
                <a:hlinkClick r:id="rId2"/>
              </a:rPr>
              <a:t>https://www.riigikogu.ee/tegevus/eelnoud/eelnou/11f0597d-860d-47d0-a759-1239bffba207/Kohaliku%20omavalitsuse%20korralduse%20seaduse%20ja%20sellega%20seonduvate%20seaduste%20muutmise%20seadus</a:t>
            </a:r>
            <a:r>
              <a:rPr lang="et-EE" sz="2400" dirty="0">
                <a:latin typeface="Arial Narrow" panose="020B0606020202030204" pitchFamily="34" charset="0"/>
              </a:rPr>
              <a:t>. </a:t>
            </a:r>
          </a:p>
          <a:p>
            <a:r>
              <a:rPr lang="et-EE" sz="2800" dirty="0">
                <a:latin typeface="Arial Narrow" panose="020B0606020202030204" pitchFamily="34" charset="0"/>
              </a:rPr>
              <a:t>Pikem kokkuvõte </a:t>
            </a:r>
            <a:r>
              <a:rPr lang="et-EE" sz="2800" dirty="0" err="1">
                <a:latin typeface="Arial Narrow" panose="020B0606020202030204" pitchFamily="34" charset="0"/>
              </a:rPr>
              <a:t>KOKSis</a:t>
            </a:r>
            <a:r>
              <a:rPr lang="et-EE" sz="2800" dirty="0">
                <a:latin typeface="Arial Narrow" panose="020B0606020202030204" pitchFamily="34" charset="0"/>
              </a:rPr>
              <a:t> kavandatavatest muudatustest: </a:t>
            </a:r>
          </a:p>
          <a:p>
            <a:r>
              <a:rPr lang="et-EE" sz="2400" dirty="0">
                <a:latin typeface="Arial Narrow" panose="020B0606020202030204" pitchFamily="34" charset="0"/>
                <a:hlinkClick r:id="rId3"/>
              </a:rPr>
              <a:t>https://omavalitsus.fin.ee/1998-2/</a:t>
            </a:r>
            <a:r>
              <a:rPr lang="et-EE" sz="2400" dirty="0">
                <a:latin typeface="Arial Narrow" panose="020B0606020202030204" pitchFamily="34" charset="0"/>
              </a:rPr>
              <a:t>. </a:t>
            </a:r>
          </a:p>
          <a:p>
            <a:r>
              <a:rPr lang="et-EE" sz="2800" dirty="0">
                <a:latin typeface="Arial Narrow" panose="020B0606020202030204" pitchFamily="34" charset="0"/>
              </a:rPr>
              <a:t>KOKSi revisjoni materjalid on kättesaadavad lingilt:</a:t>
            </a:r>
          </a:p>
          <a:p>
            <a:r>
              <a:rPr lang="et-EE" sz="2400" dirty="0">
                <a:latin typeface="Arial Narrow" panose="020B0606020202030204" pitchFamily="34" charset="0"/>
                <a:hlinkClick r:id="rId4"/>
              </a:rPr>
              <a:t>https://omavalitsus.fin.ee/koks/</a:t>
            </a:r>
            <a:r>
              <a:rPr lang="et-EE" sz="2400" dirty="0">
                <a:latin typeface="Arial Narrow" panose="020B0606020202030204" pitchFamily="34" charset="0"/>
              </a:rPr>
              <a:t>. </a:t>
            </a:r>
          </a:p>
          <a:p>
            <a:endParaRPr lang="et-EE" dirty="0">
              <a:latin typeface="Arial Narrow" panose="020B0606020202030204" pitchFamily="34" charset="0"/>
            </a:endParaRPr>
          </a:p>
        </p:txBody>
      </p:sp>
    </p:spTree>
    <p:extLst>
      <p:ext uri="{BB962C8B-B14F-4D97-AF65-F5344CB8AC3E}">
        <p14:creationId xmlns:p14="http://schemas.microsoft.com/office/powerpoint/2010/main" val="3461439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p:cNvSpPr>
            <a:spLocks noGrp="1"/>
          </p:cNvSpPr>
          <p:nvPr>
            <p:ph type="ctrTitle"/>
          </p:nvPr>
        </p:nvSpPr>
        <p:spPr/>
        <p:txBody>
          <a:bodyPr/>
          <a:lstStyle/>
          <a:p>
            <a:r>
              <a:rPr lang="et-EE" dirty="0"/>
              <a:t>Koalitsioonilepe 2023-2027 ja </a:t>
            </a:r>
            <a:br>
              <a:rPr lang="et-EE" dirty="0"/>
            </a:br>
            <a:r>
              <a:rPr lang="et-EE" dirty="0"/>
              <a:t>VVTP</a:t>
            </a:r>
          </a:p>
        </p:txBody>
      </p:sp>
    </p:spTree>
    <p:extLst>
      <p:ext uri="{BB962C8B-B14F-4D97-AF65-F5344CB8AC3E}">
        <p14:creationId xmlns:p14="http://schemas.microsoft.com/office/powerpoint/2010/main" val="34668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503237" y="540000"/>
            <a:ext cx="7920000" cy="792037"/>
          </a:xfrm>
        </p:spPr>
        <p:txBody>
          <a:bodyPr/>
          <a:lstStyle/>
          <a:p>
            <a:pPr algn="ctr"/>
            <a:r>
              <a:rPr lang="et-EE" sz="3200" dirty="0">
                <a:solidFill>
                  <a:srgbClr val="0084D1"/>
                </a:solidFill>
                <a:latin typeface="Arial Narrow" panose="020B0606020202030204" pitchFamily="34" charset="0"/>
              </a:rPr>
              <a:t>KOV valdkonna olulisemad muudatused</a:t>
            </a:r>
            <a:endParaRPr lang="et-EE" sz="3200" dirty="0"/>
          </a:p>
        </p:txBody>
      </p:sp>
      <p:sp>
        <p:nvSpPr>
          <p:cNvPr id="3" name="Sisu kohatäide 2"/>
          <p:cNvSpPr>
            <a:spLocks noGrp="1"/>
          </p:cNvSpPr>
          <p:nvPr>
            <p:ph idx="1"/>
          </p:nvPr>
        </p:nvSpPr>
        <p:spPr>
          <a:xfrm>
            <a:off x="683345" y="1188021"/>
            <a:ext cx="7739892" cy="5093717"/>
          </a:xfrm>
        </p:spPr>
        <p:txBody>
          <a:bodyPr/>
          <a:lstStyle/>
          <a:p>
            <a:pPr marL="605700" indent="-342900">
              <a:buFont typeface="Arial" panose="020B0604020202020204" pitchFamily="34" charset="0"/>
              <a:buChar char="•"/>
            </a:pPr>
            <a:r>
              <a:rPr lang="et-EE" sz="2000" dirty="0">
                <a:latin typeface="Arial Narrow" panose="020B0606020202030204" pitchFamily="34" charset="0"/>
                <a:hlinkClick r:id="rId3"/>
              </a:rPr>
              <a:t>Koalitsioonileppe </a:t>
            </a:r>
            <a:r>
              <a:rPr lang="et-EE" sz="2000" dirty="0">
                <a:latin typeface="Arial Narrow" panose="020B0606020202030204" pitchFamily="34" charset="0"/>
              </a:rPr>
              <a:t>elluviimiseks </a:t>
            </a:r>
            <a:r>
              <a:rPr lang="et-EE" sz="2000" dirty="0">
                <a:latin typeface="Arial Narrow" panose="020B0606020202030204" pitchFamily="34" charset="0"/>
                <a:hlinkClick r:id="rId4"/>
              </a:rPr>
              <a:t>valitsuse tegevusprogramm </a:t>
            </a:r>
            <a:r>
              <a:rPr lang="et-EE" sz="2000" dirty="0">
                <a:latin typeface="Arial Narrow" panose="020B0606020202030204" pitchFamily="34" charset="0"/>
              </a:rPr>
              <a:t>(VVTP) VVTP = tegevuste loetelu koos vastutajate ja tähtaegadega.</a:t>
            </a:r>
          </a:p>
          <a:p>
            <a:pPr marL="262800"/>
            <a:r>
              <a:rPr lang="et-EE" sz="2000" dirty="0">
                <a:latin typeface="Arial Narrow" panose="020B0606020202030204" pitchFamily="34" charset="0"/>
              </a:rPr>
              <a:t>Kavandamisel:</a:t>
            </a:r>
          </a:p>
          <a:p>
            <a:pPr marL="605700" indent="-342900">
              <a:buFont typeface="Arial" panose="020B0604020202020204" pitchFamily="34" charset="0"/>
              <a:buChar char="•"/>
            </a:pPr>
            <a:r>
              <a:rPr lang="et-EE" sz="1800" dirty="0">
                <a:latin typeface="Arial Narrow" panose="020B0606020202030204" pitchFamily="34" charset="0"/>
              </a:rPr>
              <a:t>Regionaalministeeriumi loomine (kavandatud jõustumine 1.07.2023)</a:t>
            </a:r>
          </a:p>
          <a:p>
            <a:pPr marL="605700" indent="-342900">
              <a:buFont typeface="Arial" panose="020B0604020202020204" pitchFamily="34" charset="0"/>
              <a:buChar char="•"/>
            </a:pPr>
            <a:r>
              <a:rPr lang="et-EE" sz="1800" dirty="0" err="1">
                <a:latin typeface="Arial Narrow" panose="020B0606020202030204" pitchFamily="34" charset="0"/>
              </a:rPr>
              <a:t>KOVide</a:t>
            </a:r>
            <a:r>
              <a:rPr lang="et-EE" sz="1800" dirty="0">
                <a:latin typeface="Arial Narrow" panose="020B0606020202030204" pitchFamily="34" charset="0"/>
              </a:rPr>
              <a:t> </a:t>
            </a:r>
            <a:r>
              <a:rPr lang="fi-FI" sz="1800" dirty="0" err="1">
                <a:latin typeface="Arial Narrow" panose="020B0606020202030204" pitchFamily="34" charset="0"/>
              </a:rPr>
              <a:t>finantsautonoomia</a:t>
            </a:r>
            <a:r>
              <a:rPr lang="et-EE" sz="1800" dirty="0">
                <a:latin typeface="Arial Narrow" panose="020B0606020202030204" pitchFamily="34" charset="0"/>
              </a:rPr>
              <a:t> suurendamine, </a:t>
            </a:r>
            <a:r>
              <a:rPr lang="et-EE" sz="1800" dirty="0" err="1">
                <a:latin typeface="Arial Narrow" panose="020B0606020202030204" pitchFamily="34" charset="0"/>
              </a:rPr>
              <a:t>KOVide</a:t>
            </a:r>
            <a:r>
              <a:rPr lang="et-EE" sz="1800" dirty="0">
                <a:latin typeface="Arial Narrow" panose="020B0606020202030204" pitchFamily="34" charset="0"/>
              </a:rPr>
              <a:t> </a:t>
            </a:r>
            <a:r>
              <a:rPr lang="fi-FI" sz="1800" dirty="0" err="1">
                <a:latin typeface="Arial Narrow" panose="020B0606020202030204" pitchFamily="34" charset="0"/>
              </a:rPr>
              <a:t>suurem</a:t>
            </a:r>
            <a:r>
              <a:rPr lang="fi-FI" sz="1800" dirty="0">
                <a:latin typeface="Arial Narrow" panose="020B0606020202030204" pitchFamily="34" charset="0"/>
              </a:rPr>
              <a:t> </a:t>
            </a:r>
            <a:r>
              <a:rPr lang="fi-FI" sz="1800" dirty="0" err="1">
                <a:latin typeface="Arial Narrow" panose="020B0606020202030204" pitchFamily="34" charset="0"/>
              </a:rPr>
              <a:t>paindlikkus</a:t>
            </a:r>
            <a:r>
              <a:rPr lang="fi-FI" sz="1800" dirty="0">
                <a:latin typeface="Arial Narrow" panose="020B0606020202030204" pitchFamily="34" charset="0"/>
              </a:rPr>
              <a:t> </a:t>
            </a:r>
            <a:r>
              <a:rPr lang="fi-FI" sz="1800" dirty="0" err="1">
                <a:latin typeface="Arial Narrow" panose="020B0606020202030204" pitchFamily="34" charset="0"/>
              </a:rPr>
              <a:t>kohalike</a:t>
            </a:r>
            <a:r>
              <a:rPr lang="fi-FI" sz="1800" dirty="0">
                <a:latin typeface="Arial Narrow" panose="020B0606020202030204" pitchFamily="34" charset="0"/>
              </a:rPr>
              <a:t> </a:t>
            </a:r>
            <a:r>
              <a:rPr lang="fi-FI" sz="1800" dirty="0" err="1">
                <a:latin typeface="Arial Narrow" panose="020B0606020202030204" pitchFamily="34" charset="0"/>
              </a:rPr>
              <a:t>maksude</a:t>
            </a:r>
            <a:r>
              <a:rPr lang="fi-FI" sz="1800" dirty="0">
                <a:latin typeface="Arial Narrow" panose="020B0606020202030204" pitchFamily="34" charset="0"/>
              </a:rPr>
              <a:t> </a:t>
            </a:r>
            <a:r>
              <a:rPr lang="fi-FI" sz="1800" dirty="0" err="1">
                <a:latin typeface="Arial Narrow" panose="020B0606020202030204" pitchFamily="34" charset="0"/>
              </a:rPr>
              <a:t>kehtestamisel</a:t>
            </a:r>
            <a:r>
              <a:rPr lang="fi-FI" sz="1800" dirty="0">
                <a:latin typeface="Arial Narrow" panose="020B0606020202030204" pitchFamily="34" charset="0"/>
              </a:rPr>
              <a:t> </a:t>
            </a:r>
            <a:r>
              <a:rPr lang="et-EE" sz="1800" dirty="0">
                <a:latin typeface="Arial Narrow" panose="020B0606020202030204" pitchFamily="34" charset="0"/>
              </a:rPr>
              <a:t>– VVTPs a</a:t>
            </a:r>
            <a:r>
              <a:rPr lang="fi-FI" sz="1800" dirty="0" err="1">
                <a:latin typeface="Arial Narrow" panose="020B0606020202030204" pitchFamily="34" charset="0"/>
              </a:rPr>
              <a:t>nalüüs</a:t>
            </a:r>
            <a:r>
              <a:rPr lang="fi-FI" sz="1800" dirty="0">
                <a:latin typeface="Arial Narrow" panose="020B0606020202030204" pitchFamily="34" charset="0"/>
              </a:rPr>
              <a:t> ja </a:t>
            </a:r>
            <a:r>
              <a:rPr lang="fi-FI" sz="1800" dirty="0" err="1">
                <a:latin typeface="Arial Narrow" panose="020B0606020202030204" pitchFamily="34" charset="0"/>
              </a:rPr>
              <a:t>ettepanekud</a:t>
            </a:r>
            <a:r>
              <a:rPr lang="fi-FI" sz="1800" dirty="0">
                <a:latin typeface="Arial Narrow" panose="020B0606020202030204" pitchFamily="34" charset="0"/>
              </a:rPr>
              <a:t> </a:t>
            </a:r>
            <a:r>
              <a:rPr lang="fi-FI" sz="1800" dirty="0" err="1">
                <a:latin typeface="Arial Narrow" panose="020B0606020202030204" pitchFamily="34" charset="0"/>
              </a:rPr>
              <a:t>riigi</a:t>
            </a:r>
            <a:r>
              <a:rPr lang="fi-FI" sz="1800" dirty="0">
                <a:latin typeface="Arial Narrow" panose="020B0606020202030204" pitchFamily="34" charset="0"/>
              </a:rPr>
              <a:t> ja </a:t>
            </a:r>
            <a:r>
              <a:rPr lang="fi-FI" sz="1800" dirty="0" err="1">
                <a:latin typeface="Arial Narrow" panose="020B0606020202030204" pitchFamily="34" charset="0"/>
              </a:rPr>
              <a:t>kohalike</a:t>
            </a:r>
            <a:r>
              <a:rPr lang="fi-FI" sz="1800" dirty="0">
                <a:latin typeface="Arial Narrow" panose="020B0606020202030204" pitchFamily="34" charset="0"/>
              </a:rPr>
              <a:t> </a:t>
            </a:r>
            <a:r>
              <a:rPr lang="fi-FI" sz="1800" dirty="0" err="1">
                <a:latin typeface="Arial Narrow" panose="020B0606020202030204" pitchFamily="34" charset="0"/>
              </a:rPr>
              <a:t>omavalitsuste</a:t>
            </a:r>
            <a:r>
              <a:rPr lang="fi-FI" sz="1800" dirty="0">
                <a:latin typeface="Arial Narrow" panose="020B0606020202030204" pitchFamily="34" charset="0"/>
              </a:rPr>
              <a:t> </a:t>
            </a:r>
            <a:r>
              <a:rPr lang="fi-FI" sz="1800" dirty="0" err="1">
                <a:latin typeface="Arial Narrow" panose="020B0606020202030204" pitchFamily="34" charset="0"/>
              </a:rPr>
              <a:t>maksubaasi</a:t>
            </a:r>
            <a:r>
              <a:rPr lang="fi-FI" sz="1800" dirty="0">
                <a:latin typeface="Arial Narrow" panose="020B0606020202030204" pitchFamily="34" charset="0"/>
              </a:rPr>
              <a:t> </a:t>
            </a:r>
            <a:r>
              <a:rPr lang="fi-FI" sz="1800" dirty="0" err="1">
                <a:latin typeface="Arial Narrow" panose="020B0606020202030204" pitchFamily="34" charset="0"/>
              </a:rPr>
              <a:t>laiendamise</a:t>
            </a:r>
            <a:r>
              <a:rPr lang="fi-FI" sz="1800" dirty="0">
                <a:latin typeface="Arial Narrow" panose="020B0606020202030204" pitchFamily="34" charset="0"/>
              </a:rPr>
              <a:t> kohta</a:t>
            </a:r>
            <a:r>
              <a:rPr lang="et-EE" sz="1800" dirty="0">
                <a:latin typeface="Arial Narrow" panose="020B0606020202030204" pitchFamily="34" charset="0"/>
              </a:rPr>
              <a:t> (vastutab rahandusminister, regionaalminister kaasatud, veebruar 2024)</a:t>
            </a:r>
          </a:p>
          <a:p>
            <a:pPr marL="605700" indent="-342900">
              <a:buFont typeface="Arial" panose="020B0604020202020204" pitchFamily="34" charset="0"/>
              <a:buChar char="•"/>
            </a:pPr>
            <a:r>
              <a:rPr lang="et-EE" sz="1800" dirty="0" err="1">
                <a:latin typeface="Arial Narrow" panose="020B0606020202030204" pitchFamily="34" charset="0"/>
              </a:rPr>
              <a:t>KOVide</a:t>
            </a:r>
            <a:r>
              <a:rPr lang="et-EE" sz="1800" dirty="0">
                <a:latin typeface="Arial Narrow" panose="020B0606020202030204" pitchFamily="34" charset="0"/>
              </a:rPr>
              <a:t> tulubaasi tasakaalustamine (</a:t>
            </a:r>
            <a:r>
              <a:rPr lang="et-EE" sz="1800" dirty="0" err="1">
                <a:latin typeface="Arial Narrow" panose="020B0606020202030204" pitchFamily="34" charset="0"/>
              </a:rPr>
              <a:t>valglinnastumise</a:t>
            </a:r>
            <a:r>
              <a:rPr lang="et-EE" sz="1800" dirty="0">
                <a:latin typeface="Arial Narrow" panose="020B0606020202030204" pitchFamily="34" charset="0"/>
              </a:rPr>
              <a:t> ja regionaalse mahajäämuse negatiivsete mõjude vähendamine, arvestades mh rahvastiku jaotust ja töökohtade paiknemist) – VVTPs analüüs ja ettepanekud kohalike omavalitsuste tulubaasi ümberkujundamiseks (november 2024)</a:t>
            </a:r>
          </a:p>
          <a:p>
            <a:pPr marL="605700" indent="-342900">
              <a:buFont typeface="Arial" panose="020B0604020202020204" pitchFamily="34" charset="0"/>
              <a:buChar char="•"/>
            </a:pPr>
            <a:r>
              <a:rPr lang="fi-FI" sz="1800" dirty="0">
                <a:latin typeface="Arial Narrow" panose="020B0606020202030204" pitchFamily="34" charset="0"/>
              </a:rPr>
              <a:t>KOKS-i ja KOFS-i </a:t>
            </a:r>
            <a:r>
              <a:rPr lang="fi-FI" sz="1800" dirty="0" err="1">
                <a:latin typeface="Arial Narrow" panose="020B0606020202030204" pitchFamily="34" charset="0"/>
              </a:rPr>
              <a:t>kaasajastami</a:t>
            </a:r>
            <a:r>
              <a:rPr lang="et-EE" sz="1800" dirty="0" err="1">
                <a:latin typeface="Arial Narrow" panose="020B0606020202030204" pitchFamily="34" charset="0"/>
              </a:rPr>
              <a:t>ne</a:t>
            </a:r>
            <a:r>
              <a:rPr lang="et-EE" sz="1800" dirty="0">
                <a:latin typeface="Arial Narrow" panose="020B0606020202030204" pitchFamily="34" charset="0"/>
              </a:rPr>
              <a:t>, selle</a:t>
            </a:r>
            <a:r>
              <a:rPr lang="fi-FI" sz="1800" dirty="0">
                <a:latin typeface="Arial Narrow" panose="020B0606020202030204" pitchFamily="34" charset="0"/>
              </a:rPr>
              <a:t> </a:t>
            </a:r>
            <a:r>
              <a:rPr lang="fi-FI" sz="1800" dirty="0" err="1">
                <a:latin typeface="Arial Narrow" panose="020B0606020202030204" pitchFamily="34" charset="0"/>
              </a:rPr>
              <a:t>käigus</a:t>
            </a:r>
            <a:r>
              <a:rPr lang="fi-FI" sz="1800" dirty="0">
                <a:latin typeface="Arial Narrow" panose="020B0606020202030204" pitchFamily="34" charset="0"/>
              </a:rPr>
              <a:t> </a:t>
            </a:r>
            <a:r>
              <a:rPr lang="et-EE" sz="1800" dirty="0">
                <a:latin typeface="Arial Narrow" panose="020B0606020202030204" pitchFamily="34" charset="0"/>
              </a:rPr>
              <a:t>KOV </a:t>
            </a:r>
            <a:r>
              <a:rPr lang="fi-FI" sz="1800" dirty="0">
                <a:latin typeface="Arial Narrow" panose="020B0606020202030204" pitchFamily="34" charset="0"/>
              </a:rPr>
              <a:t> ja </a:t>
            </a:r>
            <a:r>
              <a:rPr lang="fi-FI" sz="1800" dirty="0" err="1">
                <a:latin typeface="Arial Narrow" panose="020B0606020202030204" pitchFamily="34" charset="0"/>
              </a:rPr>
              <a:t>keskvalitsuse</a:t>
            </a:r>
            <a:r>
              <a:rPr lang="fi-FI" sz="1800" dirty="0">
                <a:latin typeface="Arial Narrow" panose="020B0606020202030204" pitchFamily="34" charset="0"/>
              </a:rPr>
              <a:t> </a:t>
            </a:r>
            <a:r>
              <a:rPr lang="fi-FI" sz="1800" dirty="0" err="1">
                <a:latin typeface="Arial Narrow" panose="020B0606020202030204" pitchFamily="34" charset="0"/>
              </a:rPr>
              <a:t>ülesannete</a:t>
            </a:r>
            <a:r>
              <a:rPr lang="fi-FI" sz="1800" dirty="0">
                <a:latin typeface="Arial Narrow" panose="020B0606020202030204" pitchFamily="34" charset="0"/>
              </a:rPr>
              <a:t> </a:t>
            </a:r>
            <a:r>
              <a:rPr lang="fi-FI" sz="1800" dirty="0" err="1">
                <a:latin typeface="Arial Narrow" panose="020B0606020202030204" pitchFamily="34" charset="0"/>
              </a:rPr>
              <a:t>jaotuse</a:t>
            </a:r>
            <a:r>
              <a:rPr lang="fi-FI" sz="1800" dirty="0">
                <a:latin typeface="Arial Narrow" panose="020B0606020202030204" pitchFamily="34" charset="0"/>
              </a:rPr>
              <a:t> </a:t>
            </a:r>
            <a:r>
              <a:rPr lang="fi-FI" sz="1800" dirty="0" err="1">
                <a:latin typeface="Arial Narrow" panose="020B0606020202030204" pitchFamily="34" charset="0"/>
              </a:rPr>
              <a:t>ning</a:t>
            </a:r>
            <a:r>
              <a:rPr lang="fi-FI" sz="1800" dirty="0">
                <a:latin typeface="Arial Narrow" panose="020B0606020202030204" pitchFamily="34" charset="0"/>
              </a:rPr>
              <a:t> </a:t>
            </a:r>
            <a:r>
              <a:rPr lang="fi-FI" sz="1800" dirty="0" err="1">
                <a:latin typeface="Arial Narrow" panose="020B0606020202030204" pitchFamily="34" charset="0"/>
              </a:rPr>
              <a:t>rahastuse</a:t>
            </a:r>
            <a:r>
              <a:rPr lang="et-EE" sz="1800" dirty="0">
                <a:latin typeface="Arial Narrow" panose="020B0606020202030204" pitchFamily="34" charset="0"/>
              </a:rPr>
              <a:t> ülevaatamine (?) (juuni 2024)</a:t>
            </a:r>
            <a:r>
              <a:rPr lang="fi-FI" sz="1800" dirty="0">
                <a:latin typeface="Arial Narrow" panose="020B0606020202030204" pitchFamily="34" charset="0"/>
              </a:rPr>
              <a:t>. </a:t>
            </a:r>
            <a:endParaRPr lang="et-EE" sz="1800" dirty="0">
              <a:latin typeface="Arial Narrow" panose="020B0606020202030204" pitchFamily="34" charset="0"/>
            </a:endParaRPr>
          </a:p>
          <a:p>
            <a:pPr marL="605700" indent="-342900">
              <a:buFont typeface="Arial" panose="020B0604020202020204" pitchFamily="34" charset="0"/>
              <a:buChar char="•"/>
            </a:pPr>
            <a:endParaRPr lang="et-EE" sz="2200" dirty="0">
              <a:solidFill>
                <a:schemeClr val="tx1"/>
              </a:solidFill>
              <a:latin typeface="Arial Narrow" panose="020B0606020202030204" pitchFamily="34" charset="0"/>
            </a:endParaRPr>
          </a:p>
          <a:p>
            <a:pPr marL="605700" indent="-342900">
              <a:buFont typeface="Arial" panose="020B0604020202020204" pitchFamily="34" charset="0"/>
              <a:buChar char="•"/>
            </a:pPr>
            <a:endParaRPr lang="et-EE" sz="2300" dirty="0">
              <a:latin typeface="Arial Narrow" panose="020B0606020202030204" pitchFamily="34" charset="0"/>
            </a:endParaRPr>
          </a:p>
          <a:p>
            <a:endParaRPr lang="et-EE" sz="2200" dirty="0">
              <a:solidFill>
                <a:schemeClr val="tx1"/>
              </a:solidFill>
              <a:latin typeface="Arial Narrow" panose="020B0606020202030204" pitchFamily="34" charset="0"/>
              <a:ea typeface="+mj-ea"/>
            </a:endParaRPr>
          </a:p>
          <a:p>
            <a:pPr marL="457200" indent="-457200">
              <a:buFont typeface="+mj-lt"/>
              <a:buAutoNum type="arabicPeriod"/>
            </a:pPr>
            <a:endParaRPr lang="et-EE" sz="2200" dirty="0">
              <a:solidFill>
                <a:schemeClr val="tx1"/>
              </a:solidFill>
              <a:latin typeface="Arial Narrow" panose="020B0606020202030204" pitchFamily="34" charset="0"/>
              <a:ea typeface="+mj-ea"/>
            </a:endParaRPr>
          </a:p>
          <a:p>
            <a:pPr marL="457200" indent="-457200">
              <a:buFont typeface="+mj-lt"/>
              <a:buAutoNum type="arabicPeriod"/>
            </a:pPr>
            <a:endParaRPr lang="et-EE" sz="2400" dirty="0">
              <a:solidFill>
                <a:schemeClr val="tx1"/>
              </a:solidFill>
              <a:latin typeface="Arial Narrow" panose="020B0606020202030204" pitchFamily="34" charset="0"/>
              <a:ea typeface="+mj-ea"/>
            </a:endParaRPr>
          </a:p>
          <a:p>
            <a:pPr marL="457200" indent="-457200">
              <a:buFont typeface="+mj-lt"/>
              <a:buAutoNum type="arabicPeriod"/>
            </a:pPr>
            <a:endParaRPr lang="et-EE" sz="2400" b="1" dirty="0">
              <a:solidFill>
                <a:schemeClr val="tx1"/>
              </a:solidFill>
              <a:latin typeface="Arial Narrow" panose="020B0606020202030204" pitchFamily="34" charset="0"/>
              <a:ea typeface="+mj-ea"/>
            </a:endParaRPr>
          </a:p>
        </p:txBody>
      </p:sp>
    </p:spTree>
    <p:extLst>
      <p:ext uri="{BB962C8B-B14F-4D97-AF65-F5344CB8AC3E}">
        <p14:creationId xmlns:p14="http://schemas.microsoft.com/office/powerpoint/2010/main" val="228845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75C1DC6-9D84-49BF-969C-7D259C3BA257}"/>
              </a:ext>
            </a:extLst>
          </p:cNvPr>
          <p:cNvSpPr>
            <a:spLocks noGrp="1"/>
          </p:cNvSpPr>
          <p:nvPr>
            <p:ph type="ctrTitle"/>
          </p:nvPr>
        </p:nvSpPr>
        <p:spPr/>
        <p:txBody>
          <a:bodyPr/>
          <a:lstStyle/>
          <a:p>
            <a:endParaRPr lang="et-EE"/>
          </a:p>
        </p:txBody>
      </p:sp>
      <p:sp>
        <p:nvSpPr>
          <p:cNvPr id="3" name="Alapealkiri 2">
            <a:extLst>
              <a:ext uri="{FF2B5EF4-FFF2-40B4-BE49-F238E27FC236}">
                <a16:creationId xmlns:a16="http://schemas.microsoft.com/office/drawing/2014/main" id="{A26C819F-2A5E-46F7-9AD1-7F741652A33A}"/>
              </a:ext>
            </a:extLst>
          </p:cNvPr>
          <p:cNvSpPr>
            <a:spLocks noGrp="1"/>
          </p:cNvSpPr>
          <p:nvPr>
            <p:ph type="subTitle" idx="1"/>
          </p:nvPr>
        </p:nvSpPr>
        <p:spPr/>
        <p:txBody>
          <a:bodyPr/>
          <a:lstStyle/>
          <a:p>
            <a:r>
              <a:rPr lang="et-EE" dirty="0"/>
              <a:t>Olivia Taluste</a:t>
            </a:r>
          </a:p>
          <a:p>
            <a:r>
              <a:rPr lang="et-EE" dirty="0"/>
              <a:t>Olivia.taluste@fin.ee</a:t>
            </a:r>
          </a:p>
          <a:p>
            <a:r>
              <a:rPr lang="et-EE" dirty="0"/>
              <a:t>5885 1453</a:t>
            </a:r>
          </a:p>
        </p:txBody>
      </p:sp>
    </p:spTree>
    <p:extLst>
      <p:ext uri="{BB962C8B-B14F-4D97-AF65-F5344CB8AC3E}">
        <p14:creationId xmlns:p14="http://schemas.microsoft.com/office/powerpoint/2010/main" val="3945853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Roboto Condensed"/>
        <a:ea typeface="Microsoft YaHei"/>
        <a:cs typeface=""/>
      </a:majorFont>
      <a:minorFont>
        <a:latin typeface="Roboto Condensed"/>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11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Roboto Condensed" panose="02000000000000000000" pitchFamily="2"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11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Roboto Condensed" panose="02000000000000000000" pitchFamily="2"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63BBBFBA3C72140A88AFD7C2EB1F3CF" ma:contentTypeVersion="2" ma:contentTypeDescription="Loo uus dokument" ma:contentTypeScope="" ma:versionID="0eb02aa1440d0155e78de57432130237">
  <xsd:schema xmlns:xsd="http://www.w3.org/2001/XMLSchema" xmlns:xs="http://www.w3.org/2001/XMLSchema" xmlns:p="http://schemas.microsoft.com/office/2006/metadata/properties" xmlns:ns2="7d0aff92-f9ea-414f-8767-e553641be12d" targetNamespace="http://schemas.microsoft.com/office/2006/metadata/properties" ma:root="true" ma:fieldsID="6abaef854bad3a3ac2b2afc64833db65" ns2:_="">
    <xsd:import namespace="7d0aff92-f9ea-414f-8767-e553641be12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0aff92-f9ea-414f-8767-e553641be1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6FC6BC-C883-4864-9482-024DFA5648E4}">
  <ds:schemaRefs>
    <ds:schemaRef ds:uri="http://schemas.microsoft.com/office/2006/metadata/properties"/>
    <ds:schemaRef ds:uri="http://www.w3.org/XML/1998/namespace"/>
    <ds:schemaRef ds:uri="http://purl.org/dc/term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7d0aff92-f9ea-414f-8767-e553641be12d"/>
    <ds:schemaRef ds:uri="http://purl.org/dc/dcmitype/"/>
  </ds:schemaRefs>
</ds:datastoreItem>
</file>

<file path=customXml/itemProps2.xml><?xml version="1.0" encoding="utf-8"?>
<ds:datastoreItem xmlns:ds="http://schemas.openxmlformats.org/officeDocument/2006/customXml" ds:itemID="{5FFC5CA3-DA9E-4350-8B20-256F9570EE35}">
  <ds:schemaRefs>
    <ds:schemaRef ds:uri="http://schemas.microsoft.com/sharepoint/v3/contenttype/forms"/>
  </ds:schemaRefs>
</ds:datastoreItem>
</file>

<file path=customXml/itemProps3.xml><?xml version="1.0" encoding="utf-8"?>
<ds:datastoreItem xmlns:ds="http://schemas.openxmlformats.org/officeDocument/2006/customXml" ds:itemID="{FA010AC9-998B-4210-930A-0474FE682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0aff92-f9ea-414f-8767-e553641be1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803</Words>
  <Application>Microsoft Office PowerPoint</Application>
  <PresentationFormat>Kohandatud</PresentationFormat>
  <Paragraphs>66</Paragraphs>
  <Slides>8</Slides>
  <Notes>4</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8</vt:i4>
      </vt:variant>
    </vt:vector>
  </HeadingPairs>
  <TitlesOfParts>
    <vt:vector size="13" baseType="lpstr">
      <vt:lpstr>Arial</vt:lpstr>
      <vt:lpstr>Arial Narrow</vt:lpstr>
      <vt:lpstr>Roboto Condensed</vt:lpstr>
      <vt:lpstr>Times New Roman</vt:lpstr>
      <vt:lpstr>Office Theme</vt:lpstr>
      <vt:lpstr> KOKS ja kohaliku omavalitsuse õigusruumi väljakutsed</vt:lpstr>
      <vt:lpstr>KOKSi ja teiste seaduste muutmise seaduse eelnõu</vt:lpstr>
      <vt:lpstr>KOKSi revisjoni eesmärgid</vt:lpstr>
      <vt:lpstr>KOKSi muutmise eelnõuga seotud tegevused </vt:lpstr>
      <vt:lpstr>PowerPointi esitlus</vt:lpstr>
      <vt:lpstr>Koalitsioonilepe 2023-2027 ja  VVTP</vt:lpstr>
      <vt:lpstr>KOV valdkonna olulisemad muudatused</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Ülevaade peamistest KOKSis kavandatavatest muudatustest</dc:title>
  <dc:creator/>
  <cp:lastModifiedBy/>
  <cp:revision>492</cp:revision>
  <dcterms:created xsi:type="dcterms:W3CDTF">2014-05-22T10:54:17Z</dcterms:created>
  <dcterms:modified xsi:type="dcterms:W3CDTF">2023-05-24T04:31:17Z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0x010100463BBBFBA3C72140A88AFD7C2EB1F3CF</vt:lpwstr>
  </property>
</Properties>
</file>