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2" r:id="rId4"/>
    <p:sldId id="268" r:id="rId5"/>
    <p:sldId id="257" r:id="rId6"/>
    <p:sldId id="270" r:id="rId7"/>
    <p:sldId id="258" r:id="rId8"/>
    <p:sldId id="261" r:id="rId9"/>
    <p:sldId id="271" r:id="rId10"/>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4" d="100"/>
          <a:sy n="54" d="100"/>
        </p:scale>
        <p:origin x="6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237507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88531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836261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8A7210-7D3C-43FA-958C-629A4C086497}" type="datetimeFigureOut">
              <a:rPr lang="et-EE" smtClean="0"/>
              <a:t>24.08.2023</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3013926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8A7210-7D3C-43FA-958C-629A4C086497}" type="datetimeFigureOut">
              <a:rPr lang="et-EE" smtClean="0"/>
              <a:t>24.08.2023</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1563500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8A7210-7D3C-43FA-958C-629A4C086497}" type="datetimeFigureOut">
              <a:rPr lang="et-EE" smtClean="0"/>
              <a:t>24.08.2023</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247778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A7210-7D3C-43FA-958C-629A4C086497}" type="datetimeFigureOut">
              <a:rPr lang="et-EE" smtClean="0"/>
              <a:t>24.08.2023</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199925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8A7210-7D3C-43FA-958C-629A4C086497}" type="datetimeFigureOut">
              <a:rPr lang="et-EE" smtClean="0"/>
              <a:t>24.08.2023</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2853286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38A7210-7D3C-43FA-958C-629A4C086497}" type="datetimeFigureOut">
              <a:rPr lang="et-EE" smtClean="0"/>
              <a:t>24.08.2023</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191495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700274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59883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1719601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41954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2596895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1775132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8A7210-7D3C-43FA-958C-629A4C086497}" type="datetimeFigureOut">
              <a:rPr lang="et-EE" smtClean="0"/>
              <a:t>24.08.2023</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A1535228-5D45-4DC2-A978-DCA55B74A1AD}" type="slidenum">
              <a:rPr lang="et-EE" smtClean="0"/>
              <a:t>‹#›</a:t>
            </a:fld>
            <a:endParaRPr lang="et-EE"/>
          </a:p>
        </p:txBody>
      </p:sp>
    </p:spTree>
    <p:extLst>
      <p:ext uri="{BB962C8B-B14F-4D97-AF65-F5344CB8AC3E}">
        <p14:creationId xmlns:p14="http://schemas.microsoft.com/office/powerpoint/2010/main" val="1914702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38A7210-7D3C-43FA-958C-629A4C086497}" type="datetimeFigureOut">
              <a:rPr lang="et-EE" smtClean="0"/>
              <a:t>24.08.2023</a:t>
            </a:fld>
            <a:endParaRPr lang="et-E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t-E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1535228-5D45-4DC2-A978-DCA55B74A1AD}" type="slidenum">
              <a:rPr lang="et-EE" smtClean="0"/>
              <a:t>‹#›</a:t>
            </a:fld>
            <a:endParaRPr lang="et-EE"/>
          </a:p>
        </p:txBody>
      </p:sp>
    </p:spTree>
    <p:extLst>
      <p:ext uri="{BB962C8B-B14F-4D97-AF65-F5344CB8AC3E}">
        <p14:creationId xmlns:p14="http://schemas.microsoft.com/office/powerpoint/2010/main" val="2515444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4BD0-1FE0-482C-8B28-91DA739FFC99}"/>
              </a:ext>
            </a:extLst>
          </p:cNvPr>
          <p:cNvSpPr>
            <a:spLocks noGrp="1"/>
          </p:cNvSpPr>
          <p:nvPr>
            <p:ph type="ctrTitle"/>
          </p:nvPr>
        </p:nvSpPr>
        <p:spPr>
          <a:xfrm>
            <a:off x="1524000" y="335280"/>
            <a:ext cx="9144000" cy="3174683"/>
          </a:xfrm>
        </p:spPr>
        <p:txBody>
          <a:bodyPr>
            <a:normAutofit fontScale="90000"/>
          </a:bodyPr>
          <a:lstStyle/>
          <a:p>
            <a:r>
              <a:rPr lang="et-EE" b="1" dirty="0"/>
              <a:t>MTÜ POLIS, TALLINNA ÜLIKOOLI JA PARTNERITE SUVESEMINAR ROHEPÖÖRE – IDEED JA TEGELIKKUS</a:t>
            </a:r>
            <a:r>
              <a:rPr lang="et-EE" dirty="0"/>
              <a:t> </a:t>
            </a:r>
          </a:p>
        </p:txBody>
      </p:sp>
      <p:sp>
        <p:nvSpPr>
          <p:cNvPr id="3" name="Subtitle 2">
            <a:extLst>
              <a:ext uri="{FF2B5EF4-FFF2-40B4-BE49-F238E27FC236}">
                <a16:creationId xmlns:a16="http://schemas.microsoft.com/office/drawing/2014/main" id="{F0517971-D143-4399-A9C9-62A5B8ADC22A}"/>
              </a:ext>
            </a:extLst>
          </p:cNvPr>
          <p:cNvSpPr>
            <a:spLocks noGrp="1"/>
          </p:cNvSpPr>
          <p:nvPr>
            <p:ph type="subTitle" idx="1"/>
          </p:nvPr>
        </p:nvSpPr>
        <p:spPr>
          <a:xfrm>
            <a:off x="1507067" y="4050833"/>
            <a:ext cx="7766936" cy="1841967"/>
          </a:xfrm>
        </p:spPr>
        <p:txBody>
          <a:bodyPr>
            <a:normAutofit/>
          </a:bodyPr>
          <a:lstStyle/>
          <a:p>
            <a:r>
              <a:rPr lang="en-US" b="1" dirty="0"/>
              <a:t>SULEV LÄÄNE</a:t>
            </a:r>
          </a:p>
          <a:p>
            <a:r>
              <a:rPr lang="en-US" b="1" dirty="0"/>
              <a:t>MTÜ POLIS PRESIDENT, TALLINNA ÜLIKOOL</a:t>
            </a:r>
          </a:p>
          <a:p>
            <a:r>
              <a:rPr lang="en-US" b="1" dirty="0"/>
              <a:t>KIILI VALD</a:t>
            </a:r>
          </a:p>
          <a:p>
            <a:r>
              <a:rPr lang="en-US" b="1" dirty="0"/>
              <a:t>25.08.2023</a:t>
            </a:r>
            <a:endParaRPr lang="et-EE" b="1" dirty="0"/>
          </a:p>
        </p:txBody>
      </p:sp>
    </p:spTree>
    <p:extLst>
      <p:ext uri="{BB962C8B-B14F-4D97-AF65-F5344CB8AC3E}">
        <p14:creationId xmlns:p14="http://schemas.microsoft.com/office/powerpoint/2010/main" val="2057416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00608-456E-48AF-A3C7-43412D8211F0}"/>
              </a:ext>
            </a:extLst>
          </p:cNvPr>
          <p:cNvSpPr>
            <a:spLocks noGrp="1"/>
          </p:cNvSpPr>
          <p:nvPr>
            <p:ph type="title"/>
          </p:nvPr>
        </p:nvSpPr>
        <p:spPr/>
        <p:txBody>
          <a:bodyPr/>
          <a:lstStyle/>
          <a:p>
            <a:r>
              <a:rPr lang="en-US" dirty="0"/>
              <a:t>TÄNUD &amp; TERVITUSED</a:t>
            </a:r>
            <a:endParaRPr lang="et-EE" dirty="0"/>
          </a:p>
        </p:txBody>
      </p:sp>
      <p:sp>
        <p:nvSpPr>
          <p:cNvPr id="3" name="Content Placeholder 2">
            <a:extLst>
              <a:ext uri="{FF2B5EF4-FFF2-40B4-BE49-F238E27FC236}">
                <a16:creationId xmlns:a16="http://schemas.microsoft.com/office/drawing/2014/main" id="{2BD11603-FADC-4F32-8368-2F29936B3DB0}"/>
              </a:ext>
            </a:extLst>
          </p:cNvPr>
          <p:cNvSpPr>
            <a:spLocks noGrp="1"/>
          </p:cNvSpPr>
          <p:nvPr>
            <p:ph idx="1"/>
          </p:nvPr>
        </p:nvSpPr>
        <p:spPr>
          <a:xfrm>
            <a:off x="677334" y="2160589"/>
            <a:ext cx="8596668" cy="4555171"/>
          </a:xfrm>
        </p:spPr>
        <p:txBody>
          <a:bodyPr>
            <a:normAutofit/>
          </a:bodyPr>
          <a:lstStyle/>
          <a:p>
            <a:pPr algn="just"/>
            <a:r>
              <a:rPr lang="en-US" sz="2000" b="1" dirty="0" err="1"/>
              <a:t>Suur</a:t>
            </a:r>
            <a:r>
              <a:rPr lang="en-US" sz="2000" b="1" dirty="0"/>
              <a:t> </a:t>
            </a:r>
            <a:r>
              <a:rPr lang="en-US" sz="2000" b="1" dirty="0" err="1"/>
              <a:t>tänu</a:t>
            </a:r>
            <a:r>
              <a:rPr lang="en-US" sz="2000" b="1" dirty="0"/>
              <a:t> </a:t>
            </a:r>
            <a:r>
              <a:rPr lang="en-US" sz="2000" b="1" dirty="0" err="1"/>
              <a:t>kõigile</a:t>
            </a:r>
            <a:r>
              <a:rPr lang="en-US" sz="2000" b="1" dirty="0"/>
              <a:t> </a:t>
            </a:r>
            <a:r>
              <a:rPr lang="en-US" sz="2000" b="1" dirty="0" err="1"/>
              <a:t>suveseminari</a:t>
            </a:r>
            <a:r>
              <a:rPr lang="en-US" sz="2000" b="1" dirty="0"/>
              <a:t> </a:t>
            </a:r>
            <a:r>
              <a:rPr lang="en-US" sz="2000" b="1" dirty="0" err="1"/>
              <a:t>kaaskorraldajatele</a:t>
            </a:r>
            <a:r>
              <a:rPr lang="en-US" sz="2000" b="1" dirty="0"/>
              <a:t>, </a:t>
            </a:r>
            <a:r>
              <a:rPr lang="en-US" sz="2000" b="1" dirty="0" err="1"/>
              <a:t>sh</a:t>
            </a:r>
            <a:r>
              <a:rPr lang="en-US" sz="2000" b="1" dirty="0"/>
              <a:t> </a:t>
            </a:r>
            <a:r>
              <a:rPr lang="en-US" sz="2000" b="1" dirty="0" err="1"/>
              <a:t>Kiili</a:t>
            </a:r>
            <a:r>
              <a:rPr lang="en-US" sz="2000" b="1" dirty="0"/>
              <a:t> </a:t>
            </a:r>
            <a:r>
              <a:rPr lang="en-US" sz="2000" b="1" dirty="0" err="1"/>
              <a:t>valla</a:t>
            </a:r>
            <a:r>
              <a:rPr lang="en-US" sz="2000" b="1" dirty="0"/>
              <a:t> </a:t>
            </a:r>
            <a:r>
              <a:rPr lang="en-US" sz="2000" b="1" dirty="0" err="1"/>
              <a:t>juhtidele</a:t>
            </a:r>
            <a:r>
              <a:rPr lang="en-US" sz="2000" b="1" dirty="0"/>
              <a:t> ja </a:t>
            </a:r>
            <a:r>
              <a:rPr lang="en-US" sz="2000" b="1" dirty="0" err="1"/>
              <a:t>meie</a:t>
            </a:r>
            <a:r>
              <a:rPr lang="en-US" sz="2000" b="1" dirty="0"/>
              <a:t> </a:t>
            </a:r>
            <a:r>
              <a:rPr lang="en-US" sz="2000" b="1" dirty="0" err="1"/>
              <a:t>vastuvõtjatele</a:t>
            </a:r>
            <a:r>
              <a:rPr lang="en-US" sz="2000" b="1" dirty="0"/>
              <a:t>;</a:t>
            </a:r>
          </a:p>
          <a:p>
            <a:pPr algn="just"/>
            <a:r>
              <a:rPr lang="en-US" sz="2000" b="1" dirty="0" err="1"/>
              <a:t>Suveseminaride</a:t>
            </a:r>
            <a:r>
              <a:rPr lang="en-US" sz="2000" b="1" dirty="0"/>
              <a:t> </a:t>
            </a:r>
            <a:r>
              <a:rPr lang="en-US" sz="2000" b="1" dirty="0" err="1"/>
              <a:t>traditsioon</a:t>
            </a:r>
            <a:r>
              <a:rPr lang="en-US" sz="2000" b="1" dirty="0"/>
              <a:t> </a:t>
            </a:r>
            <a:r>
              <a:rPr lang="en-US" sz="2000" b="1" dirty="0" err="1"/>
              <a:t>jätkub</a:t>
            </a:r>
            <a:r>
              <a:rPr lang="en-US" sz="2000" b="1" dirty="0"/>
              <a:t> </a:t>
            </a:r>
            <a:r>
              <a:rPr lang="en-US" sz="2000" b="1" dirty="0" err="1"/>
              <a:t>tänu</a:t>
            </a:r>
            <a:r>
              <a:rPr lang="en-US" sz="2000" b="1" dirty="0"/>
              <a:t> </a:t>
            </a:r>
            <a:r>
              <a:rPr lang="en-US" sz="2000" b="1" dirty="0" err="1"/>
              <a:t>esinejatele</a:t>
            </a:r>
            <a:r>
              <a:rPr lang="en-US" sz="2000" b="1" dirty="0"/>
              <a:t> </a:t>
            </a:r>
            <a:r>
              <a:rPr lang="en-US" sz="2000" b="1" dirty="0" err="1"/>
              <a:t>ning</a:t>
            </a:r>
            <a:r>
              <a:rPr lang="en-US" sz="2000" b="1" dirty="0"/>
              <a:t> </a:t>
            </a:r>
            <a:r>
              <a:rPr lang="en-US" sz="2000" b="1" dirty="0" err="1"/>
              <a:t>osalejatele</a:t>
            </a:r>
            <a:r>
              <a:rPr lang="en-US" sz="2000" b="1" dirty="0"/>
              <a:t> – </a:t>
            </a:r>
            <a:r>
              <a:rPr lang="en-US" sz="2000" b="1" dirty="0" err="1"/>
              <a:t>tunnustus</a:t>
            </a:r>
            <a:r>
              <a:rPr lang="en-US" sz="2000" b="1" dirty="0"/>
              <a:t> </a:t>
            </a:r>
            <a:r>
              <a:rPr lang="en-US" sz="2000" b="1" dirty="0" err="1"/>
              <a:t>kõigile</a:t>
            </a:r>
            <a:r>
              <a:rPr lang="en-US" sz="2000" b="1" dirty="0"/>
              <a:t> </a:t>
            </a:r>
            <a:r>
              <a:rPr lang="en-US" sz="2000" b="1" dirty="0" err="1"/>
              <a:t>nii</a:t>
            </a:r>
            <a:r>
              <a:rPr lang="en-US" sz="2000" b="1" dirty="0"/>
              <a:t> </a:t>
            </a:r>
            <a:r>
              <a:rPr lang="en-US" sz="2000" b="1" dirty="0" err="1"/>
              <a:t>saalis</a:t>
            </a:r>
            <a:r>
              <a:rPr lang="en-US" sz="2000" b="1" dirty="0"/>
              <a:t> </a:t>
            </a:r>
            <a:r>
              <a:rPr lang="en-US" sz="2000" b="1" dirty="0" err="1"/>
              <a:t>kui</a:t>
            </a:r>
            <a:r>
              <a:rPr lang="en-US" sz="2000" b="1" dirty="0"/>
              <a:t> ka </a:t>
            </a:r>
            <a:r>
              <a:rPr lang="en-US" sz="2000" b="1" dirty="0" err="1"/>
              <a:t>interneti</a:t>
            </a:r>
            <a:r>
              <a:rPr lang="en-US" sz="2000" b="1" dirty="0"/>
              <a:t> </a:t>
            </a:r>
            <a:r>
              <a:rPr lang="en-US" sz="2000" b="1" dirty="0" err="1"/>
              <a:t>kaudu</a:t>
            </a:r>
            <a:r>
              <a:rPr lang="en-US" sz="2000" b="1" dirty="0"/>
              <a:t>;</a:t>
            </a:r>
          </a:p>
          <a:p>
            <a:pPr algn="just"/>
            <a:r>
              <a:rPr lang="en-US" sz="2000" b="1" dirty="0" err="1"/>
              <a:t>Parimad</a:t>
            </a:r>
            <a:r>
              <a:rPr lang="en-US" sz="2000" b="1" dirty="0"/>
              <a:t> </a:t>
            </a:r>
            <a:r>
              <a:rPr lang="en-US" sz="2000" b="1" dirty="0" err="1"/>
              <a:t>soovid</a:t>
            </a:r>
            <a:r>
              <a:rPr lang="en-US" sz="2000" b="1" dirty="0"/>
              <a:t> on </a:t>
            </a:r>
            <a:r>
              <a:rPr lang="en-US" sz="2000" b="1" dirty="0" err="1"/>
              <a:t>samuti</a:t>
            </a:r>
            <a:r>
              <a:rPr lang="en-US" sz="2000" b="1" dirty="0"/>
              <a:t> </a:t>
            </a:r>
            <a:r>
              <a:rPr lang="en-US" sz="2000" b="1" dirty="0" err="1"/>
              <a:t>edasi</a:t>
            </a:r>
            <a:r>
              <a:rPr lang="en-US" sz="2000" b="1" dirty="0"/>
              <a:t> </a:t>
            </a:r>
            <a:r>
              <a:rPr lang="en-US" sz="2000" b="1" dirty="0" err="1"/>
              <a:t>andnud</a:t>
            </a:r>
            <a:r>
              <a:rPr lang="en-US" sz="2000" b="1" dirty="0"/>
              <a:t> president Arnold </a:t>
            </a:r>
            <a:r>
              <a:rPr lang="en-US" sz="2000" b="1" dirty="0" err="1"/>
              <a:t>Rüütel</a:t>
            </a:r>
            <a:r>
              <a:rPr lang="en-US" sz="2000" b="1" dirty="0"/>
              <a:t>, </a:t>
            </a:r>
            <a:r>
              <a:rPr lang="en-US" sz="2000" b="1" dirty="0" err="1"/>
              <a:t>Riigikogu</a:t>
            </a:r>
            <a:r>
              <a:rPr lang="en-US" sz="2000" b="1" dirty="0"/>
              <a:t> </a:t>
            </a:r>
            <a:r>
              <a:rPr lang="en-US" sz="2000" b="1" dirty="0" err="1"/>
              <a:t>esimees</a:t>
            </a:r>
            <a:r>
              <a:rPr lang="en-US" sz="2000" b="1" dirty="0"/>
              <a:t>, </a:t>
            </a:r>
            <a:r>
              <a:rPr lang="en-US" sz="2000" b="1" dirty="0" err="1"/>
              <a:t>kliimaminister</a:t>
            </a:r>
            <a:r>
              <a:rPr lang="en-US" sz="2000" b="1" dirty="0"/>
              <a:t>, </a:t>
            </a:r>
            <a:r>
              <a:rPr lang="en-US" sz="2000" b="1" dirty="0" err="1"/>
              <a:t>mitmed</a:t>
            </a:r>
            <a:r>
              <a:rPr lang="en-US" sz="2000" b="1" dirty="0"/>
              <a:t> </a:t>
            </a:r>
            <a:r>
              <a:rPr lang="en-US" sz="2000" b="1" dirty="0" err="1"/>
              <a:t>riigi</a:t>
            </a:r>
            <a:r>
              <a:rPr lang="en-US" sz="2000" b="1" dirty="0"/>
              <a:t>, </a:t>
            </a:r>
            <a:r>
              <a:rPr lang="en-US" sz="2000" b="1" dirty="0" err="1"/>
              <a:t>kohaliku</a:t>
            </a:r>
            <a:r>
              <a:rPr lang="en-US" sz="2000" b="1" dirty="0"/>
              <a:t> </a:t>
            </a:r>
            <a:r>
              <a:rPr lang="en-US" sz="2000" b="1" dirty="0" err="1"/>
              <a:t>omavalitsuse</a:t>
            </a:r>
            <a:r>
              <a:rPr lang="en-US" sz="2000" b="1" dirty="0"/>
              <a:t> </a:t>
            </a:r>
            <a:r>
              <a:rPr lang="en-US" sz="2000" b="1" dirty="0" err="1"/>
              <a:t>ning</a:t>
            </a:r>
            <a:r>
              <a:rPr lang="en-US" sz="2000" b="1" dirty="0"/>
              <a:t> </a:t>
            </a:r>
            <a:r>
              <a:rPr lang="en-US" sz="2000" b="1" dirty="0" err="1"/>
              <a:t>teadlaste</a:t>
            </a:r>
            <a:r>
              <a:rPr lang="en-US" sz="2000" b="1" dirty="0"/>
              <a:t> </a:t>
            </a:r>
            <a:r>
              <a:rPr lang="en-US" sz="2000" b="1" dirty="0" err="1"/>
              <a:t>esindajad</a:t>
            </a:r>
            <a:r>
              <a:rPr lang="en-US" sz="2000" b="1" dirty="0"/>
              <a:t>, </a:t>
            </a:r>
            <a:r>
              <a:rPr lang="en-US" sz="2000" b="1" dirty="0" err="1"/>
              <a:t>kes</a:t>
            </a:r>
            <a:r>
              <a:rPr lang="en-US" sz="2000" b="1" dirty="0"/>
              <a:t> </a:t>
            </a:r>
            <a:r>
              <a:rPr lang="en-US" sz="2000" b="1" dirty="0" err="1"/>
              <a:t>töö</a:t>
            </a:r>
            <a:r>
              <a:rPr lang="en-US" sz="2000" b="1" dirty="0"/>
              <a:t> </a:t>
            </a:r>
            <a:r>
              <a:rPr lang="en-US" sz="2000" b="1" dirty="0" err="1"/>
              <a:t>või</a:t>
            </a:r>
            <a:r>
              <a:rPr lang="en-US" sz="2000" b="1" dirty="0"/>
              <a:t> </a:t>
            </a:r>
            <a:r>
              <a:rPr lang="en-US" sz="2000" b="1" dirty="0" err="1"/>
              <a:t>tervise</a:t>
            </a:r>
            <a:r>
              <a:rPr lang="en-US" sz="2000" b="1" dirty="0"/>
              <a:t> </a:t>
            </a:r>
            <a:r>
              <a:rPr lang="en-US" sz="2000" b="1" dirty="0" err="1"/>
              <a:t>tõttu</a:t>
            </a:r>
            <a:r>
              <a:rPr lang="en-US" sz="2000" b="1" dirty="0"/>
              <a:t> </a:t>
            </a:r>
            <a:r>
              <a:rPr lang="en-US" sz="2000" b="1" dirty="0" err="1"/>
              <a:t>täna</a:t>
            </a:r>
            <a:r>
              <a:rPr lang="en-US" sz="2000" b="1" dirty="0"/>
              <a:t> </a:t>
            </a:r>
            <a:r>
              <a:rPr lang="en-US" sz="2000" b="1" dirty="0" err="1"/>
              <a:t>vahetult</a:t>
            </a:r>
            <a:r>
              <a:rPr lang="en-US" sz="2000" b="1" dirty="0"/>
              <a:t> </a:t>
            </a:r>
            <a:r>
              <a:rPr lang="en-US" sz="2000" b="1" dirty="0" err="1"/>
              <a:t>osaleda</a:t>
            </a:r>
            <a:r>
              <a:rPr lang="en-US" sz="2000" b="1" dirty="0"/>
              <a:t> </a:t>
            </a:r>
            <a:r>
              <a:rPr lang="en-US" sz="2000" b="1" dirty="0" err="1"/>
              <a:t>ei</a:t>
            </a:r>
            <a:r>
              <a:rPr lang="en-US" sz="2000" b="1" dirty="0"/>
              <a:t> </a:t>
            </a:r>
            <a:r>
              <a:rPr lang="en-US" sz="2000" b="1" dirty="0" err="1"/>
              <a:t>saa</a:t>
            </a:r>
            <a:r>
              <a:rPr lang="en-US" sz="2000" b="1" dirty="0"/>
              <a:t>;</a:t>
            </a:r>
          </a:p>
          <a:p>
            <a:pPr algn="just"/>
            <a:r>
              <a:rPr lang="en-US" sz="2000" b="1" dirty="0" err="1"/>
              <a:t>Roheteema</a:t>
            </a:r>
            <a:r>
              <a:rPr lang="en-US" sz="2000" b="1" dirty="0"/>
              <a:t> </a:t>
            </a:r>
            <a:r>
              <a:rPr lang="en-US" sz="2000" b="1" dirty="0" err="1"/>
              <a:t>muutub</a:t>
            </a:r>
            <a:r>
              <a:rPr lang="en-US" sz="2000" b="1" dirty="0"/>
              <a:t> </a:t>
            </a:r>
            <a:r>
              <a:rPr lang="en-US" sz="2000" b="1" dirty="0" err="1"/>
              <a:t>üha</a:t>
            </a:r>
            <a:r>
              <a:rPr lang="en-US" sz="2000" b="1" dirty="0"/>
              <a:t> </a:t>
            </a:r>
            <a:r>
              <a:rPr lang="en-US" sz="2000" b="1" dirty="0" err="1"/>
              <a:t>olulisemaks</a:t>
            </a:r>
            <a:r>
              <a:rPr lang="en-US" sz="2000" b="1" dirty="0"/>
              <a:t> </a:t>
            </a:r>
            <a:r>
              <a:rPr lang="en-US" sz="2000" b="1" dirty="0" err="1"/>
              <a:t>ning</a:t>
            </a:r>
            <a:r>
              <a:rPr lang="en-US" sz="2000" b="1" dirty="0"/>
              <a:t> </a:t>
            </a:r>
            <a:r>
              <a:rPr lang="en-US" sz="2000" b="1" dirty="0" err="1"/>
              <a:t>puudutab</a:t>
            </a:r>
            <a:r>
              <a:rPr lang="en-US" sz="2000" b="1" dirty="0"/>
              <a:t> </a:t>
            </a:r>
            <a:r>
              <a:rPr lang="en-US" sz="2000" b="1" dirty="0" err="1"/>
              <a:t>kõiki</a:t>
            </a:r>
            <a:r>
              <a:rPr lang="en-US" sz="2000" b="1" dirty="0"/>
              <a:t> </a:t>
            </a:r>
            <a:r>
              <a:rPr lang="en-US" sz="2000" b="1" dirty="0" err="1"/>
              <a:t>sõltumata</a:t>
            </a:r>
            <a:r>
              <a:rPr lang="en-US" sz="2000" b="1" dirty="0"/>
              <a:t> </a:t>
            </a:r>
            <a:r>
              <a:rPr lang="en-US" sz="2000" b="1" dirty="0" err="1"/>
              <a:t>meie</a:t>
            </a:r>
            <a:r>
              <a:rPr lang="en-US" sz="2000" b="1" dirty="0"/>
              <a:t> </a:t>
            </a:r>
            <a:r>
              <a:rPr lang="en-US" sz="2000" b="1" dirty="0" err="1"/>
              <a:t>tahtest</a:t>
            </a:r>
            <a:r>
              <a:rPr lang="en-US" sz="2000" b="1" dirty="0"/>
              <a:t>; </a:t>
            </a:r>
          </a:p>
          <a:p>
            <a:pPr algn="just"/>
            <a:r>
              <a:rPr lang="en-US" sz="2000" b="1" dirty="0" err="1"/>
              <a:t>Nüüs</a:t>
            </a:r>
            <a:r>
              <a:rPr lang="en-US" sz="2000" b="1" dirty="0"/>
              <a:t> </a:t>
            </a:r>
            <a:r>
              <a:rPr lang="en-US" sz="2000" b="1" dirty="0" err="1"/>
              <a:t>saame</a:t>
            </a:r>
            <a:r>
              <a:rPr lang="en-US" sz="2000" b="1" dirty="0"/>
              <a:t> kas </a:t>
            </a:r>
            <a:r>
              <a:rPr lang="en-US" sz="2000" b="1" dirty="0" err="1"/>
              <a:t>reageerida</a:t>
            </a:r>
            <a:r>
              <a:rPr lang="en-US" sz="2000" b="1" dirty="0"/>
              <a:t> </a:t>
            </a:r>
            <a:r>
              <a:rPr lang="en-US" sz="2000" b="1" dirty="0" err="1"/>
              <a:t>või</a:t>
            </a:r>
            <a:r>
              <a:rPr lang="en-US" sz="2000" b="1" dirty="0"/>
              <a:t> </a:t>
            </a:r>
            <a:r>
              <a:rPr lang="en-US" sz="2000" b="1" dirty="0" err="1"/>
              <a:t>ingoreerida</a:t>
            </a:r>
            <a:r>
              <a:rPr lang="en-US" sz="2000" b="1" dirty="0"/>
              <a:t> – </a:t>
            </a:r>
            <a:r>
              <a:rPr lang="en-US" sz="2000" b="1" dirty="0" err="1"/>
              <a:t>tulemustest</a:t>
            </a:r>
            <a:r>
              <a:rPr lang="en-US" sz="2000" b="1" dirty="0"/>
              <a:t> </a:t>
            </a:r>
            <a:r>
              <a:rPr lang="en-US" sz="2000" b="1" dirty="0" err="1"/>
              <a:t>aga</a:t>
            </a:r>
            <a:r>
              <a:rPr lang="en-US" sz="2000" b="1" dirty="0"/>
              <a:t> </a:t>
            </a:r>
            <a:r>
              <a:rPr lang="en-US" sz="2000" b="1" dirty="0" err="1"/>
              <a:t>pääsu</a:t>
            </a:r>
            <a:r>
              <a:rPr lang="en-US" sz="2000" b="1" dirty="0"/>
              <a:t> </a:t>
            </a:r>
            <a:r>
              <a:rPr lang="en-US" sz="2000" b="1" dirty="0" err="1"/>
              <a:t>ei</a:t>
            </a:r>
            <a:r>
              <a:rPr lang="en-US" sz="2000" b="1" dirty="0"/>
              <a:t> ole</a:t>
            </a:r>
            <a:r>
              <a:rPr lang="en-US" dirty="0"/>
              <a:t>;</a:t>
            </a:r>
          </a:p>
          <a:p>
            <a:endParaRPr lang="en-US" dirty="0"/>
          </a:p>
          <a:p>
            <a:endParaRPr lang="et-EE" dirty="0"/>
          </a:p>
        </p:txBody>
      </p:sp>
    </p:spTree>
    <p:extLst>
      <p:ext uri="{BB962C8B-B14F-4D97-AF65-F5344CB8AC3E}">
        <p14:creationId xmlns:p14="http://schemas.microsoft.com/office/powerpoint/2010/main" val="2686561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87098-DC0E-431A-A308-A09F6DD96DA8}"/>
              </a:ext>
            </a:extLst>
          </p:cNvPr>
          <p:cNvSpPr>
            <a:spLocks noGrp="1"/>
          </p:cNvSpPr>
          <p:nvPr>
            <p:ph type="title"/>
          </p:nvPr>
        </p:nvSpPr>
        <p:spPr/>
        <p:txBody>
          <a:bodyPr>
            <a:normAutofit/>
          </a:bodyPr>
          <a:lstStyle/>
          <a:p>
            <a:r>
              <a:rPr lang="en-US" dirty="0"/>
              <a:t>ROHETEEMA ON OLNUD PÄEVAKORRAS JUBA SUHTELISELT KAUA, MÕNED NÄITED</a:t>
            </a:r>
            <a:endParaRPr lang="et-EE" dirty="0"/>
          </a:p>
        </p:txBody>
      </p:sp>
      <p:sp>
        <p:nvSpPr>
          <p:cNvPr id="3" name="Content Placeholder 2">
            <a:extLst>
              <a:ext uri="{FF2B5EF4-FFF2-40B4-BE49-F238E27FC236}">
                <a16:creationId xmlns:a16="http://schemas.microsoft.com/office/drawing/2014/main" id="{8E1BCC4B-D2F1-4B41-87A1-F38E3EB61D3B}"/>
              </a:ext>
            </a:extLst>
          </p:cNvPr>
          <p:cNvSpPr>
            <a:spLocks noGrp="1"/>
          </p:cNvSpPr>
          <p:nvPr>
            <p:ph idx="1"/>
          </p:nvPr>
        </p:nvSpPr>
        <p:spPr/>
        <p:txBody>
          <a:bodyPr>
            <a:normAutofit/>
          </a:bodyPr>
          <a:lstStyle/>
          <a:p>
            <a:pPr algn="just"/>
            <a:r>
              <a:rPr lang="fi-FI" dirty="0"/>
              <a:t>EESTI VI OMAVALITSUSPÄEV TARTUS - 26.-27.08.2021</a:t>
            </a:r>
            <a:endParaRPr lang="en-US" dirty="0"/>
          </a:p>
          <a:p>
            <a:pPr algn="just"/>
            <a:r>
              <a:rPr lang="en-US" dirty="0" err="1"/>
              <a:t>Traditsiooniline</a:t>
            </a:r>
            <a:r>
              <a:rPr lang="en-US" dirty="0"/>
              <a:t> </a:t>
            </a:r>
            <a:r>
              <a:rPr lang="en-US" dirty="0" err="1"/>
              <a:t>aastalõpu</a:t>
            </a:r>
            <a:r>
              <a:rPr lang="en-US" dirty="0"/>
              <a:t> </a:t>
            </a:r>
            <a:r>
              <a:rPr lang="en-US" dirty="0" err="1"/>
              <a:t>kollokvium</a:t>
            </a:r>
            <a:r>
              <a:rPr lang="en-US" dirty="0"/>
              <a:t> </a:t>
            </a:r>
            <a:r>
              <a:rPr lang="en-US" dirty="0" err="1"/>
              <a:t>Tallinna</a:t>
            </a:r>
            <a:r>
              <a:rPr lang="en-US" dirty="0"/>
              <a:t> </a:t>
            </a:r>
            <a:r>
              <a:rPr lang="en-US" dirty="0" err="1"/>
              <a:t>Ülikoolis</a:t>
            </a:r>
            <a:r>
              <a:rPr lang="en-US" dirty="0"/>
              <a:t>, 2022, </a:t>
            </a:r>
            <a:r>
              <a:rPr lang="en-US" dirty="0" err="1"/>
              <a:t>kus</a:t>
            </a:r>
            <a:r>
              <a:rPr lang="en-US" dirty="0"/>
              <a:t> </a:t>
            </a:r>
            <a:r>
              <a:rPr lang="en-US" dirty="0" err="1"/>
              <a:t>kesksel</a:t>
            </a:r>
            <a:r>
              <a:rPr lang="en-US" dirty="0"/>
              <a:t> </a:t>
            </a:r>
            <a:r>
              <a:rPr lang="en-US" dirty="0" err="1"/>
              <a:t>kohal</a:t>
            </a:r>
            <a:r>
              <a:rPr lang="en-US" dirty="0"/>
              <a:t> </a:t>
            </a:r>
            <a:r>
              <a:rPr lang="en-US" dirty="0" err="1"/>
              <a:t>arengud</a:t>
            </a:r>
            <a:r>
              <a:rPr lang="en-US" dirty="0"/>
              <a:t> Ida </a:t>
            </a:r>
            <a:r>
              <a:rPr lang="en-US" dirty="0" err="1"/>
              <a:t>Virumaal</a:t>
            </a:r>
            <a:r>
              <a:rPr lang="en-US" dirty="0"/>
              <a:t>; </a:t>
            </a:r>
          </a:p>
          <a:p>
            <a:pPr algn="just"/>
            <a:r>
              <a:rPr lang="en-US" dirty="0" err="1"/>
              <a:t>Üha</a:t>
            </a:r>
            <a:r>
              <a:rPr lang="en-US" dirty="0"/>
              <a:t> </a:t>
            </a:r>
            <a:r>
              <a:rPr lang="en-US" dirty="0" err="1"/>
              <a:t>enam</a:t>
            </a:r>
            <a:r>
              <a:rPr lang="en-US" dirty="0"/>
              <a:t> on </a:t>
            </a:r>
            <a:r>
              <a:rPr lang="en-US" dirty="0" err="1"/>
              <a:t>teemasse</a:t>
            </a:r>
            <a:r>
              <a:rPr lang="en-US" dirty="0"/>
              <a:t> </a:t>
            </a:r>
            <a:r>
              <a:rPr lang="en-US" dirty="0" err="1"/>
              <a:t>süvenenud</a:t>
            </a:r>
            <a:r>
              <a:rPr lang="en-US" dirty="0"/>
              <a:t> </a:t>
            </a:r>
            <a:r>
              <a:rPr lang="en-US" dirty="0" err="1"/>
              <a:t>riigi</a:t>
            </a:r>
            <a:r>
              <a:rPr lang="en-US" dirty="0"/>
              <a:t>, </a:t>
            </a:r>
            <a:r>
              <a:rPr lang="en-US" dirty="0" err="1"/>
              <a:t>kohaliku</a:t>
            </a:r>
            <a:r>
              <a:rPr lang="en-US" dirty="0"/>
              <a:t> </a:t>
            </a:r>
            <a:r>
              <a:rPr lang="en-US" dirty="0" err="1"/>
              <a:t>omavalitsuse</a:t>
            </a:r>
            <a:r>
              <a:rPr lang="en-US" dirty="0"/>
              <a:t>/</a:t>
            </a:r>
            <a:r>
              <a:rPr lang="en-US" dirty="0" err="1"/>
              <a:t>nende</a:t>
            </a:r>
            <a:r>
              <a:rPr lang="en-US" dirty="0"/>
              <a:t> </a:t>
            </a:r>
            <a:r>
              <a:rPr lang="en-US" dirty="0" err="1"/>
              <a:t>liitude</a:t>
            </a:r>
            <a:r>
              <a:rPr lang="en-US" dirty="0"/>
              <a:t> ja </a:t>
            </a:r>
            <a:r>
              <a:rPr lang="en-US" dirty="0" err="1"/>
              <a:t>teadlaste</a:t>
            </a:r>
            <a:r>
              <a:rPr lang="en-US" dirty="0"/>
              <a:t> </a:t>
            </a:r>
            <a:r>
              <a:rPr lang="en-US" dirty="0" err="1"/>
              <a:t>esindajad</a:t>
            </a:r>
            <a:r>
              <a:rPr lang="en-US" dirty="0"/>
              <a:t> – </a:t>
            </a:r>
            <a:r>
              <a:rPr lang="en-US" dirty="0" err="1"/>
              <a:t>täna</a:t>
            </a:r>
            <a:r>
              <a:rPr lang="en-US" dirty="0"/>
              <a:t> same ka </a:t>
            </a:r>
            <a:r>
              <a:rPr lang="en-US" dirty="0" err="1"/>
              <a:t>sellest</a:t>
            </a:r>
            <a:r>
              <a:rPr lang="en-US" dirty="0"/>
              <a:t> </a:t>
            </a:r>
            <a:r>
              <a:rPr lang="en-US" dirty="0" err="1"/>
              <a:t>teadmisest</a:t>
            </a:r>
            <a:r>
              <a:rPr lang="en-US" dirty="0"/>
              <a:t> </a:t>
            </a:r>
            <a:r>
              <a:rPr lang="en-US" dirty="0" err="1"/>
              <a:t>osa</a:t>
            </a:r>
            <a:r>
              <a:rPr lang="en-US" dirty="0"/>
              <a:t>;</a:t>
            </a:r>
          </a:p>
          <a:p>
            <a:pPr algn="just"/>
            <a:r>
              <a:rPr lang="en-US" dirty="0" err="1"/>
              <a:t>Eriti</a:t>
            </a:r>
            <a:r>
              <a:rPr lang="en-US" dirty="0"/>
              <a:t> </a:t>
            </a:r>
            <a:r>
              <a:rPr lang="en-US" dirty="0" err="1"/>
              <a:t>tähtsaks</a:t>
            </a:r>
            <a:r>
              <a:rPr lang="en-US" dirty="0"/>
              <a:t> </a:t>
            </a:r>
            <a:r>
              <a:rPr lang="en-US" dirty="0" err="1"/>
              <a:t>peame</a:t>
            </a:r>
            <a:r>
              <a:rPr lang="en-US" dirty="0"/>
              <a:t> </a:t>
            </a:r>
            <a:r>
              <a:rPr lang="en-US" dirty="0" err="1"/>
              <a:t>aga</a:t>
            </a:r>
            <a:r>
              <a:rPr lang="en-US" dirty="0"/>
              <a:t> </a:t>
            </a:r>
            <a:r>
              <a:rPr lang="en-US" dirty="0" err="1"/>
              <a:t>noorte</a:t>
            </a:r>
            <a:r>
              <a:rPr lang="en-US" dirty="0"/>
              <a:t> </a:t>
            </a:r>
            <a:r>
              <a:rPr lang="en-US" dirty="0" err="1"/>
              <a:t>aktiivsust</a:t>
            </a:r>
            <a:r>
              <a:rPr lang="en-US" dirty="0"/>
              <a:t> </a:t>
            </a:r>
            <a:r>
              <a:rPr lang="en-US" dirty="0" err="1"/>
              <a:t>ning</a:t>
            </a:r>
            <a:r>
              <a:rPr lang="en-US" dirty="0"/>
              <a:t> </a:t>
            </a:r>
            <a:r>
              <a:rPr lang="en-US" dirty="0" err="1"/>
              <a:t>selles</a:t>
            </a:r>
            <a:r>
              <a:rPr lang="en-US" dirty="0"/>
              <a:t> </a:t>
            </a:r>
            <a:r>
              <a:rPr lang="en-US" dirty="0" err="1"/>
              <a:t>osas</a:t>
            </a:r>
            <a:r>
              <a:rPr lang="en-US" dirty="0"/>
              <a:t> on </a:t>
            </a:r>
            <a:r>
              <a:rPr lang="en-US" dirty="0" err="1"/>
              <a:t>hea</a:t>
            </a:r>
            <a:r>
              <a:rPr lang="en-US" dirty="0"/>
              <a:t> </a:t>
            </a:r>
            <a:r>
              <a:rPr lang="en-US" dirty="0" err="1"/>
              <a:t>meel</a:t>
            </a:r>
            <a:r>
              <a:rPr lang="en-US" dirty="0"/>
              <a:t>, et </a:t>
            </a:r>
            <a:r>
              <a:rPr lang="en-US" dirty="0" err="1"/>
              <a:t>näiteks</a:t>
            </a:r>
            <a:r>
              <a:rPr lang="en-US" dirty="0"/>
              <a:t> </a:t>
            </a:r>
            <a:r>
              <a:rPr lang="en-US" dirty="0" err="1"/>
              <a:t>üliõpilaste</a:t>
            </a:r>
            <a:r>
              <a:rPr lang="en-US" dirty="0"/>
              <a:t> </a:t>
            </a:r>
            <a:r>
              <a:rPr lang="en-US" dirty="0" err="1"/>
              <a:t>lõputöödes</a:t>
            </a:r>
            <a:r>
              <a:rPr lang="en-US" dirty="0"/>
              <a:t>, </a:t>
            </a:r>
            <a:r>
              <a:rPr lang="en-US" dirty="0" err="1"/>
              <a:t>seminarides</a:t>
            </a:r>
            <a:r>
              <a:rPr lang="en-US" dirty="0"/>
              <a:t> ja ka </a:t>
            </a:r>
            <a:r>
              <a:rPr lang="en-US" dirty="0" err="1"/>
              <a:t>avalikes</a:t>
            </a:r>
            <a:r>
              <a:rPr lang="en-US" dirty="0"/>
              <a:t> </a:t>
            </a:r>
            <a:r>
              <a:rPr lang="en-US" dirty="0" err="1"/>
              <a:t>seisukohtades</a:t>
            </a:r>
            <a:r>
              <a:rPr lang="en-US" dirty="0"/>
              <a:t> on </a:t>
            </a:r>
            <a:r>
              <a:rPr lang="en-US" dirty="0" err="1"/>
              <a:t>roheteema</a:t>
            </a:r>
            <a:r>
              <a:rPr lang="en-US" dirty="0"/>
              <a:t> </a:t>
            </a:r>
            <a:r>
              <a:rPr lang="en-US" dirty="0" err="1"/>
              <a:t>saanud</a:t>
            </a:r>
            <a:r>
              <a:rPr lang="en-US" dirty="0"/>
              <a:t> </a:t>
            </a:r>
            <a:r>
              <a:rPr lang="en-US" dirty="0" err="1"/>
              <a:t>üha</a:t>
            </a:r>
            <a:r>
              <a:rPr lang="en-US" dirty="0"/>
              <a:t> </a:t>
            </a:r>
            <a:r>
              <a:rPr lang="en-US" dirty="0" err="1"/>
              <a:t>olulisemaks</a:t>
            </a:r>
            <a:endParaRPr lang="en-US" dirty="0"/>
          </a:p>
          <a:p>
            <a:pPr algn="just"/>
            <a:r>
              <a:rPr lang="en-US" dirty="0" err="1"/>
              <a:t>Heaks</a:t>
            </a:r>
            <a:r>
              <a:rPr lang="en-US" dirty="0"/>
              <a:t> </a:t>
            </a:r>
            <a:r>
              <a:rPr lang="en-US" dirty="0" err="1"/>
              <a:t>näiteks</a:t>
            </a:r>
            <a:r>
              <a:rPr lang="en-US" dirty="0"/>
              <a:t> </a:t>
            </a:r>
            <a:r>
              <a:rPr lang="et-EE" dirty="0"/>
              <a:t> </a:t>
            </a:r>
            <a:r>
              <a:rPr lang="en-US" dirty="0"/>
              <a:t>on </a:t>
            </a:r>
            <a:r>
              <a:rPr lang="et-EE" dirty="0"/>
              <a:t>Greete Maasikas</a:t>
            </a:r>
            <a:r>
              <a:rPr lang="en-US" dirty="0"/>
              <a:t>e </a:t>
            </a:r>
            <a:r>
              <a:rPr lang="en-US" dirty="0" err="1"/>
              <a:t>väga</a:t>
            </a:r>
            <a:r>
              <a:rPr lang="en-US" dirty="0"/>
              <a:t> </a:t>
            </a:r>
            <a:r>
              <a:rPr lang="en-US" dirty="0" err="1"/>
              <a:t>sisukas</a:t>
            </a:r>
            <a:r>
              <a:rPr lang="en-US" dirty="0"/>
              <a:t> </a:t>
            </a:r>
            <a:r>
              <a:rPr lang="en-US" dirty="0" err="1"/>
              <a:t>lõputöö</a:t>
            </a:r>
            <a:r>
              <a:rPr lang="et-EE" dirty="0"/>
              <a:t> </a:t>
            </a:r>
          </a:p>
          <a:p>
            <a:pPr algn="just"/>
            <a:r>
              <a:rPr lang="fi-FI" dirty="0"/>
              <a:t>MITMETASANDILISE VALITSETUSE RAKENDAMINE ROHEVALLA OMAVALITSUSMUDELI LOOMISEL LÄÄNE-HARJU VALLA NÄITEL </a:t>
            </a:r>
          </a:p>
          <a:p>
            <a:endParaRPr lang="et-EE" dirty="0"/>
          </a:p>
          <a:p>
            <a:endParaRPr lang="en-US" dirty="0"/>
          </a:p>
          <a:p>
            <a:pPr marL="0" indent="0">
              <a:buNone/>
            </a:pPr>
            <a:endParaRPr lang="en-US" dirty="0"/>
          </a:p>
        </p:txBody>
      </p:sp>
    </p:spTree>
    <p:extLst>
      <p:ext uri="{BB962C8B-B14F-4D97-AF65-F5344CB8AC3E}">
        <p14:creationId xmlns:p14="http://schemas.microsoft.com/office/powerpoint/2010/main" val="4205629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44F63-87A7-414C-B1E2-17519A2769DA}"/>
              </a:ext>
            </a:extLst>
          </p:cNvPr>
          <p:cNvSpPr>
            <a:spLocks noGrp="1"/>
          </p:cNvSpPr>
          <p:nvPr>
            <p:ph type="title"/>
          </p:nvPr>
        </p:nvSpPr>
        <p:spPr/>
        <p:txBody>
          <a:bodyPr/>
          <a:lstStyle/>
          <a:p>
            <a:r>
              <a:rPr lang="en-US" dirty="0"/>
              <a:t>GREETE MAASIKAS</a:t>
            </a:r>
            <a:endParaRPr lang="et-EE" dirty="0"/>
          </a:p>
        </p:txBody>
      </p:sp>
      <p:pic>
        <p:nvPicPr>
          <p:cNvPr id="4" name="Content Placeholder 3">
            <a:extLst>
              <a:ext uri="{FF2B5EF4-FFF2-40B4-BE49-F238E27FC236}">
                <a16:creationId xmlns:a16="http://schemas.microsoft.com/office/drawing/2014/main" id="{27DC6FA4-4582-4A0A-93DC-73FD7EFB1316}"/>
              </a:ext>
            </a:extLst>
          </p:cNvPr>
          <p:cNvPicPr>
            <a:picLocks noGrp="1" noChangeAspect="1"/>
          </p:cNvPicPr>
          <p:nvPr>
            <p:ph idx="1"/>
          </p:nvPr>
        </p:nvPicPr>
        <p:blipFill>
          <a:blip r:embed="rId2"/>
          <a:stretch>
            <a:fillRect/>
          </a:stretch>
        </p:blipFill>
        <p:spPr>
          <a:xfrm>
            <a:off x="284480" y="1825624"/>
            <a:ext cx="11521440" cy="5032375"/>
          </a:xfrm>
          <a:prstGeom prst="rect">
            <a:avLst/>
          </a:prstGeom>
        </p:spPr>
      </p:pic>
    </p:spTree>
    <p:extLst>
      <p:ext uri="{BB962C8B-B14F-4D97-AF65-F5344CB8AC3E}">
        <p14:creationId xmlns:p14="http://schemas.microsoft.com/office/powerpoint/2010/main" val="181732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A7023-2255-49A9-9B2B-44A8BA88850D}"/>
              </a:ext>
            </a:extLst>
          </p:cNvPr>
          <p:cNvSpPr>
            <a:spLocks noGrp="1"/>
          </p:cNvSpPr>
          <p:nvPr>
            <p:ph type="title"/>
          </p:nvPr>
        </p:nvSpPr>
        <p:spPr/>
        <p:txBody>
          <a:bodyPr/>
          <a:lstStyle/>
          <a:p>
            <a:r>
              <a:rPr lang="et-EE" dirty="0"/>
              <a:t>Kohalike omavalitsuste roll rohereformide elluviimisel</a:t>
            </a:r>
          </a:p>
        </p:txBody>
      </p:sp>
      <p:sp>
        <p:nvSpPr>
          <p:cNvPr id="3" name="Content Placeholder 2">
            <a:extLst>
              <a:ext uri="{FF2B5EF4-FFF2-40B4-BE49-F238E27FC236}">
                <a16:creationId xmlns:a16="http://schemas.microsoft.com/office/drawing/2014/main" id="{4E2D1225-E85E-4C76-812D-D4872ED0FBA7}"/>
              </a:ext>
            </a:extLst>
          </p:cNvPr>
          <p:cNvSpPr>
            <a:spLocks noGrp="1"/>
          </p:cNvSpPr>
          <p:nvPr>
            <p:ph idx="1"/>
          </p:nvPr>
        </p:nvSpPr>
        <p:spPr/>
        <p:txBody>
          <a:bodyPr>
            <a:normAutofit lnSpcReduction="10000"/>
          </a:bodyPr>
          <a:lstStyle/>
          <a:p>
            <a:endParaRPr lang="en-US" dirty="0"/>
          </a:p>
          <a:p>
            <a:pPr algn="just"/>
            <a:r>
              <a:rPr lang="fi-FI" sz="3600" dirty="0"/>
              <a:t>KOV senist rohepoliitilist tegevust iseloomustab ebaühtlus ja juhuslikkus</a:t>
            </a:r>
            <a:r>
              <a:rPr lang="et-EE" sz="3600" dirty="0"/>
              <a:t>.</a:t>
            </a:r>
          </a:p>
          <a:p>
            <a:pPr algn="just"/>
            <a:r>
              <a:rPr lang="et-EE" sz="3600" dirty="0"/>
              <a:t>Ootus riigile on sõnastada konkreetsed ootused KOV-idele ning töötada koostöös töötada välja nende täitmist võimaldavad lahendused.</a:t>
            </a:r>
          </a:p>
          <a:p>
            <a:endParaRPr lang="et-EE" dirty="0"/>
          </a:p>
        </p:txBody>
      </p:sp>
    </p:spTree>
    <p:extLst>
      <p:ext uri="{BB962C8B-B14F-4D97-AF65-F5344CB8AC3E}">
        <p14:creationId xmlns:p14="http://schemas.microsoft.com/office/powerpoint/2010/main" val="188666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38F3-E35A-4751-854E-1ECDF8946E5F}"/>
              </a:ext>
            </a:extLst>
          </p:cNvPr>
          <p:cNvSpPr>
            <a:spLocks noGrp="1"/>
          </p:cNvSpPr>
          <p:nvPr>
            <p:ph type="title"/>
          </p:nvPr>
        </p:nvSpPr>
        <p:spPr>
          <a:xfrm>
            <a:off x="677334" y="609600"/>
            <a:ext cx="8596668" cy="1727200"/>
          </a:xfrm>
        </p:spPr>
        <p:txBody>
          <a:bodyPr>
            <a:normAutofit fontScale="90000"/>
          </a:bodyPr>
          <a:lstStyle/>
          <a:p>
            <a:r>
              <a:rPr lang="en-US" b="1" dirty="0" err="1"/>
              <a:t>Üliõpilane</a:t>
            </a:r>
            <a:r>
              <a:rPr lang="en-US" b="1" dirty="0"/>
              <a:t> </a:t>
            </a:r>
            <a:r>
              <a:rPr lang="et-EE" b="1" dirty="0"/>
              <a:t>Jüri-Andreas Järviste</a:t>
            </a:r>
            <a:br>
              <a:rPr lang="et-EE" b="1" dirty="0"/>
            </a:br>
            <a:r>
              <a:rPr lang="en-US" b="1" dirty="0" err="1"/>
              <a:t>tsitaat</a:t>
            </a:r>
            <a:r>
              <a:rPr lang="en-US" b="1" dirty="0"/>
              <a:t> MTÜ Polis FB </a:t>
            </a:r>
            <a:r>
              <a:rPr lang="en-US" b="1" dirty="0" err="1"/>
              <a:t>tänase</a:t>
            </a:r>
            <a:r>
              <a:rPr lang="en-US" b="1" dirty="0"/>
              <a:t> </a:t>
            </a:r>
            <a:r>
              <a:rPr lang="en-US" b="1" dirty="0" err="1"/>
              <a:t>sündumuse</a:t>
            </a:r>
            <a:r>
              <a:rPr lang="en-US" b="1" dirty="0"/>
              <a:t> </a:t>
            </a:r>
            <a:r>
              <a:rPr lang="en-US" b="1" dirty="0" err="1"/>
              <a:t>kommentaaris</a:t>
            </a:r>
            <a:endParaRPr lang="et-EE" dirty="0"/>
          </a:p>
        </p:txBody>
      </p:sp>
      <p:sp>
        <p:nvSpPr>
          <p:cNvPr id="3" name="Content Placeholder 2">
            <a:extLst>
              <a:ext uri="{FF2B5EF4-FFF2-40B4-BE49-F238E27FC236}">
                <a16:creationId xmlns:a16="http://schemas.microsoft.com/office/drawing/2014/main" id="{7E1BB3FD-04BF-489F-873D-0496BA419D43}"/>
              </a:ext>
            </a:extLst>
          </p:cNvPr>
          <p:cNvSpPr>
            <a:spLocks noGrp="1"/>
          </p:cNvSpPr>
          <p:nvPr>
            <p:ph idx="1"/>
          </p:nvPr>
        </p:nvSpPr>
        <p:spPr>
          <a:xfrm>
            <a:off x="677334" y="2702560"/>
            <a:ext cx="8596668" cy="3952240"/>
          </a:xfrm>
        </p:spPr>
        <p:txBody>
          <a:bodyPr>
            <a:normAutofit/>
          </a:bodyPr>
          <a:lstStyle/>
          <a:p>
            <a:pPr algn="just"/>
            <a:r>
              <a:rPr lang="et-EE" sz="2000" b="1" dirty="0"/>
              <a:t>Rohepöörde puhul kuuleme me tihtilugu meediast, kuidas see hakkab tavainimest mõjutama just negatiivses mõttes, näiteks maksutõusud, tarbimise piiramine jms. Tihtilugu jääb arusaamatuks mida proovitakse muuta ning miks. Selle tõttu peaks riik, alustades kohalikest omavalitsustest, paremini kommunikeerima rohepöördega seotud muudatusi ja kujundama tulevikku vaatavaid käitumis- ja tarbimisnorme</a:t>
            </a:r>
            <a:endParaRPr lang="en-US" sz="2000" b="1" dirty="0"/>
          </a:p>
          <a:p>
            <a:pPr algn="just"/>
            <a:r>
              <a:rPr lang="et-EE" sz="2000" b="1" dirty="0"/>
              <a:t>Rohepöördest peaks ühiskond tervikuna võitma ning selle positiivne külg peaks kajastuma ka igapäevaelus. Kahtlemata on siinkohal võtmesõnadeks koostöö ja partnerlus nii riigi, KOV'i kui ka tavainimese vahel, keda hakkavad need muudatused enim mõjutama.</a:t>
            </a:r>
          </a:p>
        </p:txBody>
      </p:sp>
    </p:spTree>
    <p:extLst>
      <p:ext uri="{BB962C8B-B14F-4D97-AF65-F5344CB8AC3E}">
        <p14:creationId xmlns:p14="http://schemas.microsoft.com/office/powerpoint/2010/main" val="2583166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3BD6-2F87-494C-B358-255234CA5981}"/>
              </a:ext>
            </a:extLst>
          </p:cNvPr>
          <p:cNvSpPr>
            <a:spLocks noGrp="1"/>
          </p:cNvSpPr>
          <p:nvPr>
            <p:ph type="title"/>
          </p:nvPr>
        </p:nvSpPr>
        <p:spPr/>
        <p:txBody>
          <a:bodyPr/>
          <a:lstStyle/>
          <a:p>
            <a:r>
              <a:rPr lang="en-US" dirty="0"/>
              <a:t>MÕTLE GROBAALSELT – TEGUTSE LOKAALSELT</a:t>
            </a:r>
            <a:endParaRPr lang="et-EE" dirty="0"/>
          </a:p>
        </p:txBody>
      </p:sp>
      <p:sp>
        <p:nvSpPr>
          <p:cNvPr id="3" name="Content Placeholder 2">
            <a:extLst>
              <a:ext uri="{FF2B5EF4-FFF2-40B4-BE49-F238E27FC236}">
                <a16:creationId xmlns:a16="http://schemas.microsoft.com/office/drawing/2014/main" id="{E7D89EEB-53AC-4042-A517-3AB3E0D983D2}"/>
              </a:ext>
            </a:extLst>
          </p:cNvPr>
          <p:cNvSpPr>
            <a:spLocks noGrp="1"/>
          </p:cNvSpPr>
          <p:nvPr>
            <p:ph idx="1"/>
          </p:nvPr>
        </p:nvSpPr>
        <p:spPr/>
        <p:txBody>
          <a:bodyPr/>
          <a:lstStyle/>
          <a:p>
            <a:pPr marL="0" indent="0">
              <a:buNone/>
            </a:pPr>
            <a:r>
              <a:rPr lang="et-EE" dirty="0"/>
              <a:t> </a:t>
            </a:r>
            <a:endParaRPr lang="en-US" dirty="0"/>
          </a:p>
          <a:p>
            <a:pPr marL="0" indent="0">
              <a:buNone/>
            </a:pPr>
            <a:r>
              <a:rPr lang="en-US" dirty="0"/>
              <a:t>R</a:t>
            </a:r>
            <a:r>
              <a:rPr lang="et-EE" dirty="0"/>
              <a:t>ohepööre on saanud ühiskonnas suurt tähelepanu, aga ideede paljusus ning nende praktiline realiseerimine vajab senisest tunduvalt suuremat koostööd nii avaliku võimu erinevate tasandite kui ka teadlaste ja era- ning kolmanda sektor esindajatega</a:t>
            </a:r>
            <a:r>
              <a:rPr lang="en-US" dirty="0"/>
              <a:t>;</a:t>
            </a:r>
          </a:p>
          <a:p>
            <a:pPr marL="0" indent="0">
              <a:buNone/>
            </a:pPr>
            <a:r>
              <a:rPr lang="en-US" dirty="0" err="1"/>
              <a:t>Koos</a:t>
            </a:r>
            <a:r>
              <a:rPr lang="en-US" dirty="0"/>
              <a:t> </a:t>
            </a:r>
            <a:r>
              <a:rPr lang="en-US" dirty="0" err="1"/>
              <a:t>tuleks</a:t>
            </a:r>
            <a:r>
              <a:rPr lang="en-US" dirty="0"/>
              <a:t> </a:t>
            </a:r>
            <a:r>
              <a:rPr lang="en-US" dirty="0" err="1"/>
              <a:t>täpsusteda</a:t>
            </a:r>
            <a:r>
              <a:rPr lang="en-US" dirty="0"/>
              <a:t> </a:t>
            </a:r>
            <a:r>
              <a:rPr lang="en-US" dirty="0" err="1"/>
              <a:t>eesmärke</a:t>
            </a:r>
            <a:r>
              <a:rPr lang="en-US" dirty="0"/>
              <a:t>, </a:t>
            </a:r>
            <a:r>
              <a:rPr lang="en-US" dirty="0" err="1"/>
              <a:t>leida</a:t>
            </a:r>
            <a:r>
              <a:rPr lang="en-US" dirty="0"/>
              <a:t> </a:t>
            </a:r>
            <a:r>
              <a:rPr lang="en-US" dirty="0" err="1"/>
              <a:t>parimad</a:t>
            </a:r>
            <a:r>
              <a:rPr lang="en-US" dirty="0"/>
              <a:t> </a:t>
            </a:r>
            <a:r>
              <a:rPr lang="en-US" dirty="0" err="1"/>
              <a:t>tegevused</a:t>
            </a:r>
            <a:r>
              <a:rPr lang="en-US" dirty="0"/>
              <a:t> </a:t>
            </a:r>
            <a:r>
              <a:rPr lang="en-US" dirty="0" err="1"/>
              <a:t>ning</a:t>
            </a:r>
            <a:r>
              <a:rPr lang="en-US" dirty="0"/>
              <a:t> </a:t>
            </a:r>
            <a:r>
              <a:rPr lang="en-US" dirty="0" err="1"/>
              <a:t>optimaalsed</a:t>
            </a:r>
            <a:r>
              <a:rPr lang="en-US" dirty="0"/>
              <a:t> </a:t>
            </a:r>
            <a:r>
              <a:rPr lang="en-US" dirty="0" err="1"/>
              <a:t>vormid</a:t>
            </a:r>
            <a:r>
              <a:rPr lang="en-US" dirty="0"/>
              <a:t> ja </a:t>
            </a:r>
            <a:r>
              <a:rPr lang="en-US" dirty="0" err="1"/>
              <a:t>vahendid</a:t>
            </a:r>
            <a:r>
              <a:rPr lang="en-US" dirty="0"/>
              <a:t> </a:t>
            </a:r>
            <a:r>
              <a:rPr lang="en-US" dirty="0" err="1"/>
              <a:t>nende</a:t>
            </a:r>
            <a:r>
              <a:rPr lang="en-US" dirty="0"/>
              <a:t> </a:t>
            </a:r>
            <a:r>
              <a:rPr lang="en-US" dirty="0" err="1"/>
              <a:t>realiseerimiseks</a:t>
            </a:r>
            <a:r>
              <a:rPr lang="en-US" dirty="0"/>
              <a:t>;</a:t>
            </a:r>
          </a:p>
          <a:p>
            <a:pPr marL="0" indent="0">
              <a:buNone/>
            </a:pPr>
            <a:r>
              <a:rPr lang="en-US" dirty="0" err="1"/>
              <a:t>Kindlasti</a:t>
            </a:r>
            <a:r>
              <a:rPr lang="en-US" dirty="0"/>
              <a:t> </a:t>
            </a:r>
            <a:r>
              <a:rPr lang="en-US" dirty="0" err="1"/>
              <a:t>annavad</a:t>
            </a:r>
            <a:r>
              <a:rPr lang="en-US" dirty="0"/>
              <a:t> </a:t>
            </a:r>
            <a:r>
              <a:rPr lang="en-US" dirty="0" err="1"/>
              <a:t>selles</a:t>
            </a:r>
            <a:r>
              <a:rPr lang="en-US" dirty="0"/>
              <a:t> </a:t>
            </a:r>
            <a:r>
              <a:rPr lang="en-US" dirty="0" err="1"/>
              <a:t>osas</a:t>
            </a:r>
            <a:r>
              <a:rPr lang="en-US" dirty="0"/>
              <a:t> </a:t>
            </a:r>
            <a:r>
              <a:rPr lang="en-US" dirty="0" err="1"/>
              <a:t>oma</a:t>
            </a:r>
            <a:r>
              <a:rPr lang="en-US" dirty="0"/>
              <a:t> </a:t>
            </a:r>
            <a:r>
              <a:rPr lang="en-US" dirty="0" err="1"/>
              <a:t>panuse</a:t>
            </a:r>
            <a:r>
              <a:rPr lang="en-US" dirty="0"/>
              <a:t> </a:t>
            </a:r>
            <a:r>
              <a:rPr lang="en-US" dirty="0" err="1"/>
              <a:t>tänased</a:t>
            </a:r>
            <a:r>
              <a:rPr lang="en-US" dirty="0"/>
              <a:t> </a:t>
            </a:r>
            <a:r>
              <a:rPr lang="en-US" dirty="0" err="1"/>
              <a:t>ettekanded</a:t>
            </a:r>
            <a:r>
              <a:rPr lang="en-US" dirty="0"/>
              <a:t> ja </a:t>
            </a:r>
            <a:r>
              <a:rPr lang="en-US" dirty="0" err="1"/>
              <a:t>diskussioon</a:t>
            </a:r>
            <a:r>
              <a:rPr lang="en-US" dirty="0"/>
              <a:t>;</a:t>
            </a:r>
          </a:p>
          <a:p>
            <a:pPr marL="0" indent="0">
              <a:buNone/>
            </a:pPr>
            <a:r>
              <a:rPr lang="en-US" dirty="0" err="1"/>
              <a:t>Arusaadavalt</a:t>
            </a:r>
            <a:r>
              <a:rPr lang="en-US" dirty="0"/>
              <a:t> </a:t>
            </a:r>
            <a:r>
              <a:rPr lang="en-US" dirty="0" err="1"/>
              <a:t>ei</a:t>
            </a:r>
            <a:r>
              <a:rPr lang="en-US" dirty="0"/>
              <a:t> ole see </a:t>
            </a:r>
            <a:r>
              <a:rPr lang="en-US" dirty="0" err="1"/>
              <a:t>protsessi</a:t>
            </a:r>
            <a:r>
              <a:rPr lang="en-US" dirty="0"/>
              <a:t> </a:t>
            </a:r>
            <a:r>
              <a:rPr lang="en-US" dirty="0" err="1"/>
              <a:t>lõpp</a:t>
            </a:r>
            <a:r>
              <a:rPr lang="en-US" dirty="0"/>
              <a:t> – </a:t>
            </a:r>
            <a:r>
              <a:rPr lang="en-US" dirty="0" err="1"/>
              <a:t>püüame</a:t>
            </a:r>
            <a:r>
              <a:rPr lang="en-US" dirty="0"/>
              <a:t> ka </a:t>
            </a:r>
            <a:r>
              <a:rPr lang="en-US" dirty="0" err="1"/>
              <a:t>leida</a:t>
            </a:r>
            <a:r>
              <a:rPr lang="en-US" dirty="0"/>
              <a:t> </a:t>
            </a:r>
            <a:r>
              <a:rPr lang="en-US" dirty="0" err="1"/>
              <a:t>võimalusi</a:t>
            </a:r>
            <a:r>
              <a:rPr lang="en-US" dirty="0"/>
              <a:t> </a:t>
            </a:r>
            <a:r>
              <a:rPr lang="en-US" dirty="0" err="1"/>
              <a:t>ühistegevuse</a:t>
            </a:r>
            <a:r>
              <a:rPr lang="en-US" dirty="0"/>
              <a:t> </a:t>
            </a:r>
            <a:r>
              <a:rPr lang="en-US" dirty="0" err="1"/>
              <a:t>jätkamiseks</a:t>
            </a:r>
            <a:r>
              <a:rPr lang="en-US" dirty="0"/>
              <a:t>, et </a:t>
            </a:r>
            <a:r>
              <a:rPr lang="en-US" dirty="0" err="1"/>
              <a:t>elu</a:t>
            </a:r>
            <a:r>
              <a:rPr lang="en-US" dirty="0"/>
              <a:t> </a:t>
            </a:r>
            <a:r>
              <a:rPr lang="en-US" dirty="0" err="1"/>
              <a:t>maakeral</a:t>
            </a:r>
            <a:r>
              <a:rPr lang="en-US" dirty="0"/>
              <a:t> </a:t>
            </a:r>
            <a:r>
              <a:rPr lang="en-US" dirty="0" err="1"/>
              <a:t>võiks</a:t>
            </a:r>
            <a:r>
              <a:rPr lang="en-US" dirty="0"/>
              <a:t> </a:t>
            </a:r>
            <a:r>
              <a:rPr lang="en-US" dirty="0" err="1"/>
              <a:t>jätkuda</a:t>
            </a:r>
            <a:r>
              <a:rPr lang="en-US" dirty="0"/>
              <a:t> </a:t>
            </a:r>
            <a:r>
              <a:rPr lang="en-US" dirty="0" err="1"/>
              <a:t>ning</a:t>
            </a:r>
            <a:r>
              <a:rPr lang="en-US" dirty="0"/>
              <a:t> </a:t>
            </a:r>
            <a:r>
              <a:rPr lang="en-US" dirty="0" err="1"/>
              <a:t>loodus</a:t>
            </a:r>
            <a:r>
              <a:rPr lang="en-US" dirty="0"/>
              <a:t> ja </a:t>
            </a:r>
            <a:r>
              <a:rPr lang="en-US" dirty="0" err="1"/>
              <a:t>inimene</a:t>
            </a:r>
            <a:r>
              <a:rPr lang="en-US" dirty="0"/>
              <a:t> </a:t>
            </a:r>
            <a:r>
              <a:rPr lang="en-US" dirty="0" err="1"/>
              <a:t>leiaks</a:t>
            </a:r>
            <a:r>
              <a:rPr lang="en-US" dirty="0"/>
              <a:t> </a:t>
            </a:r>
            <a:r>
              <a:rPr lang="en-US" dirty="0" err="1"/>
              <a:t>taas</a:t>
            </a:r>
            <a:r>
              <a:rPr lang="en-US" dirty="0"/>
              <a:t> </a:t>
            </a:r>
            <a:r>
              <a:rPr lang="en-US" dirty="0" err="1"/>
              <a:t>tasakaalu</a:t>
            </a:r>
            <a:r>
              <a:rPr lang="en-US" dirty="0"/>
              <a:t> </a:t>
            </a:r>
            <a:r>
              <a:rPr lang="en-US" dirty="0" err="1"/>
              <a:t>ning</a:t>
            </a:r>
            <a:r>
              <a:rPr lang="en-US" dirty="0"/>
              <a:t> </a:t>
            </a:r>
            <a:r>
              <a:rPr lang="en-US" dirty="0" err="1"/>
              <a:t>miks</a:t>
            </a:r>
            <a:r>
              <a:rPr lang="en-US" dirty="0"/>
              <a:t> </a:t>
            </a:r>
            <a:r>
              <a:rPr lang="en-US" dirty="0" err="1"/>
              <a:t>mitte</a:t>
            </a:r>
            <a:r>
              <a:rPr lang="en-US" dirty="0"/>
              <a:t> </a:t>
            </a:r>
            <a:r>
              <a:rPr lang="en-US" dirty="0" err="1"/>
              <a:t>kunagi</a:t>
            </a:r>
            <a:r>
              <a:rPr lang="en-US" dirty="0"/>
              <a:t> </a:t>
            </a:r>
            <a:r>
              <a:rPr lang="en-US" dirty="0" err="1"/>
              <a:t>taas</a:t>
            </a:r>
            <a:r>
              <a:rPr lang="en-US" dirty="0"/>
              <a:t> </a:t>
            </a:r>
            <a:r>
              <a:rPr lang="en-US" dirty="0" err="1"/>
              <a:t>harmoonia</a:t>
            </a:r>
            <a:endParaRPr lang="en-US" dirty="0"/>
          </a:p>
          <a:p>
            <a:pPr marL="0" indent="0">
              <a:buNone/>
            </a:pPr>
            <a:endParaRPr lang="et-EE" dirty="0"/>
          </a:p>
        </p:txBody>
      </p:sp>
    </p:spTree>
    <p:extLst>
      <p:ext uri="{BB962C8B-B14F-4D97-AF65-F5344CB8AC3E}">
        <p14:creationId xmlns:p14="http://schemas.microsoft.com/office/powerpoint/2010/main" val="46700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C173-1B3B-487B-B92E-16470613B1C4}"/>
              </a:ext>
            </a:extLst>
          </p:cNvPr>
          <p:cNvSpPr>
            <a:spLocks noGrp="1"/>
          </p:cNvSpPr>
          <p:nvPr>
            <p:ph type="title"/>
          </p:nvPr>
        </p:nvSpPr>
        <p:spPr/>
        <p:txBody>
          <a:bodyPr/>
          <a:lstStyle/>
          <a:p>
            <a:r>
              <a:rPr lang="en-US" dirty="0"/>
              <a:t>TÄNA TUNNUSTAME KA MEIE UUSI AULIIKMEDI – SUUR TÄNU!</a:t>
            </a:r>
            <a:endParaRPr lang="et-EE" dirty="0"/>
          </a:p>
        </p:txBody>
      </p:sp>
      <p:sp>
        <p:nvSpPr>
          <p:cNvPr id="3" name="Content Placeholder 2">
            <a:extLst>
              <a:ext uri="{FF2B5EF4-FFF2-40B4-BE49-F238E27FC236}">
                <a16:creationId xmlns:a16="http://schemas.microsoft.com/office/drawing/2014/main" id="{EDADF01F-F298-4CA5-AF9E-0E186EE19CE9}"/>
              </a:ext>
            </a:extLst>
          </p:cNvPr>
          <p:cNvSpPr>
            <a:spLocks noGrp="1"/>
          </p:cNvSpPr>
          <p:nvPr>
            <p:ph idx="1"/>
          </p:nvPr>
        </p:nvSpPr>
        <p:spPr/>
        <p:txBody>
          <a:bodyPr>
            <a:normAutofit lnSpcReduction="10000"/>
          </a:bodyPr>
          <a:lstStyle/>
          <a:p>
            <a:pPr algn="just"/>
            <a:r>
              <a:rPr lang="en-US" sz="3600" dirty="0"/>
              <a:t>PÄEVAKORRAS ON KA OVP 2023 NING HOP 2023 TEEMAD – SISUKAID ATUELUSID</a:t>
            </a:r>
          </a:p>
          <a:p>
            <a:pPr algn="just"/>
            <a:r>
              <a:rPr lang="et-EE" sz="3600" dirty="0"/>
              <a:t>Tänavu täitub Kiili vallal 30 aastat. Laupäeval, 19. augustil tähist</a:t>
            </a:r>
            <a:r>
              <a:rPr lang="en-US" sz="3600" dirty="0" err="1"/>
              <a:t>ati</a:t>
            </a:r>
            <a:r>
              <a:rPr lang="et-EE" sz="3600" dirty="0"/>
              <a:t> seda suurejoonelise juubelisündmusega</a:t>
            </a:r>
            <a:r>
              <a:rPr lang="en-US" sz="3600" dirty="0"/>
              <a:t> – </a:t>
            </a:r>
            <a:r>
              <a:rPr lang="en-US" sz="3600" dirty="0" err="1"/>
              <a:t>palju</a:t>
            </a:r>
            <a:r>
              <a:rPr lang="en-US" sz="3600" dirty="0"/>
              <a:t> </a:t>
            </a:r>
            <a:r>
              <a:rPr lang="en-US" sz="3600" dirty="0" err="1"/>
              <a:t>õnne</a:t>
            </a:r>
            <a:r>
              <a:rPr lang="en-US" sz="3600" dirty="0"/>
              <a:t> </a:t>
            </a:r>
            <a:r>
              <a:rPr lang="en-US" sz="3600" dirty="0" err="1"/>
              <a:t>meie</a:t>
            </a:r>
            <a:r>
              <a:rPr lang="en-US" sz="3600" dirty="0"/>
              <a:t> </a:t>
            </a:r>
            <a:r>
              <a:rPr lang="en-US" sz="3600" dirty="0" err="1"/>
              <a:t>kõigi</a:t>
            </a:r>
            <a:r>
              <a:rPr lang="en-US" sz="3600" dirty="0"/>
              <a:t> </a:t>
            </a:r>
            <a:r>
              <a:rPr lang="en-US" sz="3600" dirty="0" err="1"/>
              <a:t>poolt</a:t>
            </a:r>
            <a:r>
              <a:rPr lang="en-US" sz="3600" dirty="0"/>
              <a:t>!</a:t>
            </a:r>
          </a:p>
          <a:p>
            <a:endParaRPr lang="en-US" dirty="0"/>
          </a:p>
          <a:p>
            <a:endParaRPr lang="et-EE" dirty="0"/>
          </a:p>
        </p:txBody>
      </p:sp>
    </p:spTree>
    <p:extLst>
      <p:ext uri="{BB962C8B-B14F-4D97-AF65-F5344CB8AC3E}">
        <p14:creationId xmlns:p14="http://schemas.microsoft.com/office/powerpoint/2010/main" val="1834323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F1411-DE44-4F57-A69A-BFEE3F7A3C1D}"/>
              </a:ext>
            </a:extLst>
          </p:cNvPr>
          <p:cNvSpPr>
            <a:spLocks noGrp="1"/>
          </p:cNvSpPr>
          <p:nvPr>
            <p:ph type="title"/>
          </p:nvPr>
        </p:nvSpPr>
        <p:spPr/>
        <p:txBody>
          <a:bodyPr/>
          <a:lstStyle/>
          <a:p>
            <a:pPr algn="ctr"/>
            <a:r>
              <a:rPr lang="en-US" dirty="0"/>
              <a:t>Edu </a:t>
            </a:r>
            <a:r>
              <a:rPr lang="en-US" dirty="0" err="1"/>
              <a:t>roheteema</a:t>
            </a:r>
            <a:r>
              <a:rPr lang="en-US" dirty="0"/>
              <a:t> </a:t>
            </a:r>
            <a:r>
              <a:rPr lang="en-US" dirty="0" err="1"/>
              <a:t>sisuliseks</a:t>
            </a:r>
            <a:r>
              <a:rPr lang="en-US" dirty="0"/>
              <a:t> </a:t>
            </a:r>
            <a:r>
              <a:rPr lang="en-US" dirty="0" err="1"/>
              <a:t>aruteluks</a:t>
            </a:r>
            <a:r>
              <a:rPr lang="en-US" dirty="0"/>
              <a:t>!</a:t>
            </a:r>
            <a:endParaRPr lang="et-EE" dirty="0"/>
          </a:p>
        </p:txBody>
      </p:sp>
      <p:sp>
        <p:nvSpPr>
          <p:cNvPr id="3" name="Content Placeholder 2">
            <a:extLst>
              <a:ext uri="{FF2B5EF4-FFF2-40B4-BE49-F238E27FC236}">
                <a16:creationId xmlns:a16="http://schemas.microsoft.com/office/drawing/2014/main" id="{CB349B2F-8BAC-4F55-B18D-2780F6E6A039}"/>
              </a:ext>
            </a:extLst>
          </p:cNvPr>
          <p:cNvSpPr>
            <a:spLocks noGrp="1"/>
          </p:cNvSpPr>
          <p:nvPr>
            <p:ph idx="1"/>
          </p:nvPr>
        </p:nvSpPr>
        <p:spPr/>
        <p:txBody>
          <a:bodyPr/>
          <a:lstStyle/>
          <a:p>
            <a:endParaRPr lang="en-US" dirty="0"/>
          </a:p>
          <a:p>
            <a:endParaRPr lang="en-US" dirty="0"/>
          </a:p>
          <a:p>
            <a:pPr algn="ctr"/>
            <a:r>
              <a:rPr lang="en-US" sz="4800" dirty="0" err="1"/>
              <a:t>Suur</a:t>
            </a:r>
            <a:r>
              <a:rPr lang="en-US" sz="4800" dirty="0"/>
              <a:t> </a:t>
            </a:r>
            <a:r>
              <a:rPr lang="en-US" sz="4800" dirty="0" err="1"/>
              <a:t>tänu</a:t>
            </a:r>
            <a:r>
              <a:rPr lang="en-US" sz="4800" dirty="0"/>
              <a:t> &amp; </a:t>
            </a:r>
            <a:r>
              <a:rPr lang="en-US" sz="4800" dirty="0" err="1"/>
              <a:t>meeldiva</a:t>
            </a:r>
            <a:r>
              <a:rPr lang="en-US" sz="4800" dirty="0"/>
              <a:t> </a:t>
            </a:r>
            <a:r>
              <a:rPr lang="en-US" sz="4800" dirty="0" err="1"/>
              <a:t>koostöö</a:t>
            </a:r>
            <a:r>
              <a:rPr lang="en-US" sz="4800" dirty="0"/>
              <a:t> </a:t>
            </a:r>
            <a:r>
              <a:rPr lang="en-US" sz="4800" dirty="0" err="1"/>
              <a:t>jätku</a:t>
            </a:r>
            <a:r>
              <a:rPr lang="en-US" sz="4800" dirty="0"/>
              <a:t>!</a:t>
            </a:r>
            <a:endParaRPr lang="et-EE" sz="4800" dirty="0"/>
          </a:p>
        </p:txBody>
      </p:sp>
    </p:spTree>
    <p:extLst>
      <p:ext uri="{BB962C8B-B14F-4D97-AF65-F5344CB8AC3E}">
        <p14:creationId xmlns:p14="http://schemas.microsoft.com/office/powerpoint/2010/main" val="23830548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880</TotalTime>
  <Words>512</Words>
  <Application>Microsoft Office PowerPoint</Application>
  <PresentationFormat>Widescreen</PresentationFormat>
  <Paragraphs>40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Wingdings 3</vt:lpstr>
      <vt:lpstr>Facet</vt:lpstr>
      <vt:lpstr>MTÜ POLIS, TALLINNA ÜLIKOOLI JA PARTNERITE SUVESEMINAR ROHEPÖÖRE – IDEED JA TEGELIKKUS </vt:lpstr>
      <vt:lpstr>TÄNUD &amp; TERVITUSED</vt:lpstr>
      <vt:lpstr>ROHETEEMA ON OLNUD PÄEVAKORRAS JUBA SUHTELISELT KAUA, MÕNED NÄITED</vt:lpstr>
      <vt:lpstr>GREETE MAASIKAS</vt:lpstr>
      <vt:lpstr>Kohalike omavalitsuste roll rohereformide elluviimisel</vt:lpstr>
      <vt:lpstr>Üliõpilane Jüri-Andreas Järviste tsitaat MTÜ Polis FB tänase sündumuse kommentaaris</vt:lpstr>
      <vt:lpstr>MÕTLE GROBAALSELT – TEGUTSE LOKAALSELT</vt:lpstr>
      <vt:lpstr>TÄNA TUNNUSTAME KA MEIE UUSI AULIIKMEDI – SUUR TÄNU!</vt:lpstr>
      <vt:lpstr>Edu roheteema sisuliseks aruteluks!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Sulev Lääne</dc:creator>
  <cp:lastModifiedBy>Sulev Lääne</cp:lastModifiedBy>
  <cp:revision>16</cp:revision>
  <cp:lastPrinted>2023-08-25T07:52:38Z</cp:lastPrinted>
  <dcterms:created xsi:type="dcterms:W3CDTF">2023-08-24T17:12:52Z</dcterms:created>
  <dcterms:modified xsi:type="dcterms:W3CDTF">2023-08-25T07:53:05Z</dcterms:modified>
</cp:coreProperties>
</file>