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735750" cy="98663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7" roundtripDataSignature="AMtx7mi6aJVn0ZtQ8X+2v+Bl9PhmillW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7"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p1: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p2: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3: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3: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4: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p4: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44fec6fbe2_0_0:notes"/>
          <p:cNvSpPr/>
          <p:nvPr>
            <p:ph idx="2" type="sldImg"/>
          </p:nvPr>
        </p:nvSpPr>
        <p:spPr>
          <a:xfrm>
            <a:off x="1122825" y="739950"/>
            <a:ext cx="4490700" cy="3699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244fec6fbe2_0_0:notes"/>
          <p:cNvSpPr txBox="1"/>
          <p:nvPr>
            <p:ph idx="1" type="body"/>
          </p:nvPr>
        </p:nvSpPr>
        <p:spPr>
          <a:xfrm>
            <a:off x="673575" y="4686475"/>
            <a:ext cx="5388600" cy="443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5: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5: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6: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p6: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7: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p7: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44fec6fbe2_0_5:notes"/>
          <p:cNvSpPr/>
          <p:nvPr>
            <p:ph idx="2" type="sldImg"/>
          </p:nvPr>
        </p:nvSpPr>
        <p:spPr>
          <a:xfrm>
            <a:off x="1122825" y="739950"/>
            <a:ext cx="4490700" cy="3699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244fec6fbe2_0_5:notes"/>
          <p:cNvSpPr txBox="1"/>
          <p:nvPr>
            <p:ph idx="1" type="body"/>
          </p:nvPr>
        </p:nvSpPr>
        <p:spPr>
          <a:xfrm>
            <a:off x="673575" y="4686475"/>
            <a:ext cx="5388600" cy="443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5" name="Google Shape;195;p8: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9: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p9: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0: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10: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1: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3" name="Google Shape;213;p11: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12: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44fec6fbe2_0_10:notes"/>
          <p:cNvSpPr/>
          <p:nvPr>
            <p:ph idx="2" type="sldImg"/>
          </p:nvPr>
        </p:nvSpPr>
        <p:spPr>
          <a:xfrm>
            <a:off x="1122825" y="739950"/>
            <a:ext cx="4490700" cy="3699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244fec6fbe2_0_10:notes"/>
          <p:cNvSpPr txBox="1"/>
          <p:nvPr>
            <p:ph idx="1" type="body"/>
          </p:nvPr>
        </p:nvSpPr>
        <p:spPr>
          <a:xfrm>
            <a:off x="673575" y="4686475"/>
            <a:ext cx="5388600" cy="443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3: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13: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4: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14: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5: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15: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6: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16: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44fec6fbe2_0_15:notes"/>
          <p:cNvSpPr/>
          <p:nvPr>
            <p:ph idx="2" type="sldImg"/>
          </p:nvPr>
        </p:nvSpPr>
        <p:spPr>
          <a:xfrm>
            <a:off x="1122825" y="739950"/>
            <a:ext cx="4490700" cy="3699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244fec6fbe2_0_15:notes"/>
          <p:cNvSpPr txBox="1"/>
          <p:nvPr>
            <p:ph idx="1" type="body"/>
          </p:nvPr>
        </p:nvSpPr>
        <p:spPr>
          <a:xfrm>
            <a:off x="673575" y="4686475"/>
            <a:ext cx="5388600" cy="443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7: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1" name="Google Shape;261;p17: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8:notes"/>
          <p:cNvSpPr txBox="1"/>
          <p:nvPr>
            <p:ph idx="1" type="body"/>
          </p:nvPr>
        </p:nvSpPr>
        <p:spPr>
          <a:xfrm>
            <a:off x="673575" y="4686475"/>
            <a:ext cx="5388600" cy="44398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7" name="Google Shape;267;p18:notes"/>
          <p:cNvSpPr/>
          <p:nvPr>
            <p:ph idx="2" type="sldImg"/>
          </p:nvPr>
        </p:nvSpPr>
        <p:spPr>
          <a:xfrm>
            <a:off x="1122825" y="739950"/>
            <a:ext cx="4490700" cy="3699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grpSp>
        <p:nvGrpSpPr>
          <p:cNvPr id="23" name="Google Shape;23;p20"/>
          <p:cNvGrpSpPr/>
          <p:nvPr/>
        </p:nvGrpSpPr>
        <p:grpSpPr>
          <a:xfrm>
            <a:off x="0" y="-8467"/>
            <a:ext cx="12192000" cy="6866467"/>
            <a:chOff x="0" y="-8467"/>
            <a:chExt cx="12192000" cy="6866467"/>
          </a:xfrm>
        </p:grpSpPr>
        <p:cxnSp>
          <p:nvCxnSpPr>
            <p:cNvPr id="24" name="Google Shape;24;p20"/>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5" name="Google Shape;25;p20"/>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26" name="Google Shape;26;p20"/>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7" name="Google Shape;27;p20"/>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20"/>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0"/>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0" name="Google Shape;30;p20"/>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1" name="Google Shape;31;p20"/>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2" name="Google Shape;32;p20"/>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0"/>
            <p:cNvSpPr/>
            <p:nvPr/>
          </p:nvSpPr>
          <p:spPr>
            <a:xfrm rot="10800000">
              <a:off x="0" y="0"/>
              <a:ext cx="842596" cy="5666154"/>
            </a:xfrm>
            <a:prstGeom prst="triangle">
              <a:avLst>
                <a:gd fmla="val 10000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 name="Google Shape;34;p20"/>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36" name="Google Shape;36;p2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2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42" name="Google Shape;42;p2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22"/>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4000"/>
              <a:buFont typeface="Trebuchet MS"/>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2"/>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48" name="Google Shape;48;p2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sp>
        <p:nvSpPr>
          <p:cNvPr id="52" name="Google Shape;52;p2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3"/>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54" name="Google Shape;54;p23"/>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55" name="Google Shape;55;p2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2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61" name="Google Shape;61;p24"/>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2" name="Google Shape;62;p24"/>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63" name="Google Shape;63;p24"/>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4" name="Google Shape;64;p2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2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2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6" name="Shape 76"/>
        <p:cNvGrpSpPr/>
        <p:nvPr/>
      </p:nvGrpSpPr>
      <p:grpSpPr>
        <a:xfrm>
          <a:off x="0" y="0"/>
          <a:ext cx="0" cy="0"/>
          <a:chOff x="0" y="0"/>
          <a:chExt cx="0" cy="0"/>
        </a:xfrm>
      </p:grpSpPr>
      <p:sp>
        <p:nvSpPr>
          <p:cNvPr id="77" name="Google Shape;77;p27"/>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7"/>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9" name="Google Shape;79;p27"/>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1120"/>
              <a:buNone/>
              <a:defRPr sz="1400"/>
            </a:lvl2pPr>
            <a:lvl3pPr indent="-228600" lvl="2" marL="1371600" algn="l">
              <a:lnSpc>
                <a:spcPct val="100000"/>
              </a:lnSpc>
              <a:spcBef>
                <a:spcPts val="1000"/>
              </a:spcBef>
              <a:spcAft>
                <a:spcPts val="0"/>
              </a:spcAft>
              <a:buSzPts val="960"/>
              <a:buNone/>
              <a:defRPr sz="1200"/>
            </a:lvl3pPr>
            <a:lvl4pPr indent="-228600" lvl="3" marL="1828800" algn="l">
              <a:lnSpc>
                <a:spcPct val="100000"/>
              </a:lnSpc>
              <a:spcBef>
                <a:spcPts val="1000"/>
              </a:spcBef>
              <a:spcAft>
                <a:spcPts val="0"/>
              </a:spcAft>
              <a:buSzPts val="800"/>
              <a:buNone/>
              <a:defRPr sz="1000"/>
            </a:lvl4pPr>
            <a:lvl5pPr indent="-228600" lvl="4" marL="2286000" algn="l">
              <a:lnSpc>
                <a:spcPct val="100000"/>
              </a:lnSpc>
              <a:spcBef>
                <a:spcPts val="1000"/>
              </a:spcBef>
              <a:spcAft>
                <a:spcPts val="0"/>
              </a:spcAft>
              <a:buSzPts val="800"/>
              <a:buNone/>
              <a:defRPr sz="1000"/>
            </a:lvl5pPr>
            <a:lvl6pPr indent="-228600" lvl="5" marL="2743200" algn="l">
              <a:lnSpc>
                <a:spcPct val="100000"/>
              </a:lnSpc>
              <a:spcBef>
                <a:spcPts val="1000"/>
              </a:spcBef>
              <a:spcAft>
                <a:spcPts val="0"/>
              </a:spcAft>
              <a:buSzPts val="800"/>
              <a:buNone/>
              <a:defRPr sz="1000"/>
            </a:lvl6pPr>
            <a:lvl7pPr indent="-228600" lvl="6" marL="3200400" algn="l">
              <a:lnSpc>
                <a:spcPct val="100000"/>
              </a:lnSpc>
              <a:spcBef>
                <a:spcPts val="1000"/>
              </a:spcBef>
              <a:spcAft>
                <a:spcPts val="0"/>
              </a:spcAft>
              <a:buSzPts val="800"/>
              <a:buNone/>
              <a:defRPr sz="1000"/>
            </a:lvl7pPr>
            <a:lvl8pPr indent="-228600" lvl="7" marL="3657600" algn="l">
              <a:lnSpc>
                <a:spcPct val="100000"/>
              </a:lnSpc>
              <a:spcBef>
                <a:spcPts val="1000"/>
              </a:spcBef>
              <a:spcAft>
                <a:spcPts val="0"/>
              </a:spcAft>
              <a:buSzPts val="800"/>
              <a:buNone/>
              <a:defRPr sz="1000"/>
            </a:lvl8pPr>
            <a:lvl9pPr indent="-228600" lvl="8" marL="4114800" algn="l">
              <a:lnSpc>
                <a:spcPct val="100000"/>
              </a:lnSpc>
              <a:spcBef>
                <a:spcPts val="1000"/>
              </a:spcBef>
              <a:spcAft>
                <a:spcPts val="0"/>
              </a:spcAft>
              <a:buSzPts val="800"/>
              <a:buNone/>
              <a:defRPr sz="1000"/>
            </a:lvl9pPr>
          </a:lstStyle>
          <a:p/>
        </p:txBody>
      </p:sp>
      <p:sp>
        <p:nvSpPr>
          <p:cNvPr id="80" name="Google Shape;80;p2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 name="Shape 83"/>
        <p:cNvGrpSpPr/>
        <p:nvPr/>
      </p:nvGrpSpPr>
      <p:grpSpPr>
        <a:xfrm>
          <a:off x="0" y="0"/>
          <a:ext cx="0" cy="0"/>
          <a:chOff x="0" y="0"/>
          <a:chExt cx="0" cy="0"/>
        </a:xfrm>
      </p:grpSpPr>
      <p:sp>
        <p:nvSpPr>
          <p:cNvPr id="84" name="Google Shape;84;p28"/>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400"/>
              <a:buFont typeface="Trebuchet MS"/>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8"/>
          <p:cNvSpPr/>
          <p:nvPr>
            <p:ph idx="2" type="pic"/>
          </p:nvPr>
        </p:nvSpPr>
        <p:spPr>
          <a:xfrm>
            <a:off x="677334" y="609600"/>
            <a:ext cx="8596668" cy="3845718"/>
          </a:xfrm>
          <a:prstGeom prst="rect">
            <a:avLst/>
          </a:prstGeom>
          <a:noFill/>
          <a:ln>
            <a:noFill/>
          </a:ln>
        </p:spPr>
      </p:sp>
      <p:sp>
        <p:nvSpPr>
          <p:cNvPr id="86" name="Google Shape;86;p28"/>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87" name="Google Shape;87;p2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0" name="Shape 90"/>
        <p:cNvGrpSpPr/>
        <p:nvPr/>
      </p:nvGrpSpPr>
      <p:grpSpPr>
        <a:xfrm>
          <a:off x="0" y="0"/>
          <a:ext cx="0" cy="0"/>
          <a:chOff x="0" y="0"/>
          <a:chExt cx="0" cy="0"/>
        </a:xfrm>
      </p:grpSpPr>
      <p:sp>
        <p:nvSpPr>
          <p:cNvPr id="91" name="Google Shape;91;p29"/>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9"/>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93" name="Google Shape;93;p2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2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6" name="Shape 96"/>
        <p:cNvGrpSpPr/>
        <p:nvPr/>
      </p:nvGrpSpPr>
      <p:grpSpPr>
        <a:xfrm>
          <a:off x="0" y="0"/>
          <a:ext cx="0" cy="0"/>
          <a:chOff x="0" y="0"/>
          <a:chExt cx="0" cy="0"/>
        </a:xfrm>
      </p:grpSpPr>
      <p:sp>
        <p:nvSpPr>
          <p:cNvPr id="97" name="Google Shape;97;p30"/>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30"/>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1000"/>
              </a:spcBef>
              <a:spcAft>
                <a:spcPts val="0"/>
              </a:spcAft>
              <a:buSzPts val="1280"/>
              <a:buFont typeface="Trebuchet MS"/>
              <a:buNone/>
              <a:defRPr sz="1600">
                <a:solidFill>
                  <a:srgbClr val="7F7F7F"/>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99" name="Google Shape;99;p30"/>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00" name="Google Shape;100;p3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3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3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
        <p:nvSpPr>
          <p:cNvPr id="103" name="Google Shape;103;p30"/>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t-EE" sz="8000" u="none" cap="none" strike="noStrike">
                <a:solidFill>
                  <a:srgbClr val="BFE47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t-EE" sz="8000" u="none" cap="none" strike="noStrike">
                <a:solidFill>
                  <a:srgbClr val="BFE471"/>
                </a:solidFill>
                <a:latin typeface="Arial"/>
                <a:ea typeface="Arial"/>
                <a:cs typeface="Arial"/>
                <a:sym typeface="Arial"/>
              </a:rPr>
              <a:t>”</a:t>
            </a:r>
            <a:endParaRPr b="0" i="0" sz="1800" u="none" cap="none" strike="noStrik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5" name="Shape 105"/>
        <p:cNvGrpSpPr/>
        <p:nvPr/>
      </p:nvGrpSpPr>
      <p:grpSpPr>
        <a:xfrm>
          <a:off x="0" y="0"/>
          <a:ext cx="0" cy="0"/>
          <a:chOff x="0" y="0"/>
          <a:chExt cx="0" cy="0"/>
        </a:xfrm>
      </p:grpSpPr>
      <p:sp>
        <p:nvSpPr>
          <p:cNvPr id="106" name="Google Shape;106;p31"/>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31"/>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08" name="Google Shape;108;p3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1" name="Shape 111"/>
        <p:cNvGrpSpPr/>
        <p:nvPr/>
      </p:nvGrpSpPr>
      <p:grpSpPr>
        <a:xfrm>
          <a:off x="0" y="0"/>
          <a:ext cx="0" cy="0"/>
          <a:chOff x="0" y="0"/>
          <a:chExt cx="0" cy="0"/>
        </a:xfrm>
      </p:grpSpPr>
      <p:sp>
        <p:nvSpPr>
          <p:cNvPr id="112" name="Google Shape;112;p32"/>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2"/>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Font typeface="Trebuchet MS"/>
              <a:buNone/>
              <a:defRPr sz="2400">
                <a:solidFill>
                  <a:srgbClr val="3F3F3F"/>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14" name="Google Shape;114;p32"/>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15" name="Google Shape;115;p3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3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
        <p:nvSpPr>
          <p:cNvPr id="118" name="Google Shape;118;p32"/>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t-EE" sz="8000" u="none" cap="none" strike="noStrike">
                <a:solidFill>
                  <a:srgbClr val="BFE47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19" name="Google Shape;119;p32"/>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t-EE" sz="8000" u="none" cap="none" strike="noStrike">
                <a:solidFill>
                  <a:srgbClr val="BFE47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0" name="Shape 120"/>
        <p:cNvGrpSpPr/>
        <p:nvPr/>
      </p:nvGrpSpPr>
      <p:grpSpPr>
        <a:xfrm>
          <a:off x="0" y="0"/>
          <a:ext cx="0" cy="0"/>
          <a:chOff x="0" y="0"/>
          <a:chExt cx="0" cy="0"/>
        </a:xfrm>
      </p:grpSpPr>
      <p:sp>
        <p:nvSpPr>
          <p:cNvPr id="121" name="Google Shape;121;p33"/>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3"/>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Font typeface="Trebuchet MS"/>
              <a:buNone/>
              <a:defRPr sz="2400">
                <a:solidFill>
                  <a:schemeClr val="accent1"/>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23" name="Google Shape;123;p33"/>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24" name="Google Shape;124;p3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3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3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3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4"/>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30" name="Google Shape;130;p3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3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3" name="Shape 133"/>
        <p:cNvGrpSpPr/>
        <p:nvPr/>
      </p:nvGrpSpPr>
      <p:grpSpPr>
        <a:xfrm>
          <a:off x="0" y="0"/>
          <a:ext cx="0" cy="0"/>
          <a:chOff x="0" y="0"/>
          <a:chExt cx="0" cy="0"/>
        </a:xfrm>
      </p:grpSpPr>
      <p:sp>
        <p:nvSpPr>
          <p:cNvPr id="134" name="Google Shape;134;p35"/>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5"/>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36" name="Google Shape;136;p3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3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9"/>
          <p:cNvGrpSpPr/>
          <p:nvPr/>
        </p:nvGrpSpPr>
        <p:grpSpPr>
          <a:xfrm>
            <a:off x="0" y="-8467"/>
            <a:ext cx="12192000" cy="6866467"/>
            <a:chOff x="0" y="-8467"/>
            <a:chExt cx="12192000" cy="6866467"/>
          </a:xfrm>
        </p:grpSpPr>
        <p:cxnSp>
          <p:nvCxnSpPr>
            <p:cNvPr id="7" name="Google Shape;7;p19"/>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8" name="Google Shape;8;p19"/>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9" name="Google Shape;9;p19"/>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10" name="Google Shape;10;p19"/>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9"/>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9"/>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13" name="Google Shape;13;p19"/>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14" name="Google Shape;14;p19"/>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15" name="Google Shape;15;p19"/>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9"/>
            <p:cNvSpPr/>
            <p:nvPr/>
          </p:nvSpPr>
          <p:spPr>
            <a:xfrm>
              <a:off x="0" y="401320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 name="Google Shape;17;p1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8" name="Google Shape;18;p1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19"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19" name="Google Shape;19;p1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9pPr>
          </a:lstStyle>
          <a:p/>
        </p:txBody>
      </p:sp>
      <p:sp>
        <p:nvSpPr>
          <p:cNvPr id="20" name="Google Shape;20;p1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9pPr>
          </a:lstStyle>
          <a:p/>
        </p:txBody>
      </p:sp>
      <p:sp>
        <p:nvSpPr>
          <p:cNvPr id="21" name="Google Shape;21;p1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t-E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1" Type="http://schemas.openxmlformats.org/officeDocument/2006/relationships/hyperlink" Target="https://et.wikipedia.org/wiki/Sillam%C3%A4e" TargetMode="External"/><Relationship Id="rId10" Type="http://schemas.openxmlformats.org/officeDocument/2006/relationships/hyperlink" Target="https://et.wikipedia.org/wiki/Narva" TargetMode="External"/><Relationship Id="rId12" Type="http://schemas.openxmlformats.org/officeDocument/2006/relationships/hyperlink" Target="https://et.wikipedia.org/wiki/Referendum"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et.wikipedia.org/wiki/%C3%95iguskantsler" TargetMode="External"/><Relationship Id="rId4" Type="http://schemas.openxmlformats.org/officeDocument/2006/relationships/hyperlink" Target="https://et.wikipedia.org/wiki/3._august" TargetMode="External"/><Relationship Id="rId9" Type="http://schemas.openxmlformats.org/officeDocument/2006/relationships/hyperlink" Target="https://et.wikipedia.org/wiki/1993" TargetMode="External"/><Relationship Id="rId5" Type="http://schemas.openxmlformats.org/officeDocument/2006/relationships/hyperlink" Target="https://et.wikipedia.org/wiki/Riigikohus" TargetMode="External"/><Relationship Id="rId6" Type="http://schemas.openxmlformats.org/officeDocument/2006/relationships/hyperlink" Target="https://et.wikipedia.org/wiki/11._august" TargetMode="External"/><Relationship Id="rId7" Type="http://schemas.openxmlformats.org/officeDocument/2006/relationships/hyperlink" Target="https://et.wikipedia.org/wiki/16._juuli" TargetMode="External"/><Relationship Id="rId8" Type="http://schemas.openxmlformats.org/officeDocument/2006/relationships/hyperlink" Target="https://et.wikipedia.org/wiki/17._juuli"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polismtu.ee/meist/eerik-juhan-truuvali/"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
          <p:cNvSpPr txBox="1"/>
          <p:nvPr>
            <p:ph type="ctrTitle"/>
          </p:nvPr>
        </p:nvSpPr>
        <p:spPr>
          <a:xfrm>
            <a:off x="1507067" y="461912"/>
            <a:ext cx="7766936" cy="3588923"/>
          </a:xfrm>
          <a:prstGeom prst="rect">
            <a:avLst/>
          </a:prstGeom>
          <a:noFill/>
          <a:ln>
            <a:noFill/>
          </a:ln>
        </p:spPr>
        <p:txBody>
          <a:bodyPr anchorCtr="0" anchor="b" bIns="45700" lIns="91425" spcFirstLastPara="1" rIns="91425" wrap="square" tIns="45700">
            <a:noAutofit/>
          </a:bodyPr>
          <a:lstStyle/>
          <a:p>
            <a:pPr indent="-6350" lvl="0" marL="10160" rtl="0" algn="ctr">
              <a:lnSpc>
                <a:spcPct val="107000"/>
              </a:lnSpc>
              <a:spcBef>
                <a:spcPts val="0"/>
              </a:spcBef>
              <a:spcAft>
                <a:spcPts val="0"/>
              </a:spcAft>
              <a:buClr>
                <a:srgbClr val="000000"/>
              </a:buClr>
              <a:buSzPts val="3200"/>
              <a:buFont typeface="Times New Roman"/>
              <a:buNone/>
            </a:pPr>
            <a:br>
              <a:rPr b="1" lang="et-EE" sz="3200">
                <a:solidFill>
                  <a:srgbClr val="000000"/>
                </a:solidFill>
                <a:latin typeface="Times New Roman"/>
                <a:ea typeface="Times New Roman"/>
                <a:cs typeface="Times New Roman"/>
                <a:sym typeface="Times New Roman"/>
              </a:rPr>
            </a:br>
            <a:r>
              <a:rPr b="1" i="1" lang="et-EE" sz="2800">
                <a:solidFill>
                  <a:schemeClr val="dk1"/>
                </a:solidFill>
                <a:latin typeface="Times New Roman"/>
                <a:ea typeface="Times New Roman"/>
                <a:cs typeface="Times New Roman"/>
                <a:sym typeface="Times New Roman"/>
              </a:rPr>
              <a:t>Eerik-Juhan Truuväli – õpetaja, riigimees, õigluse eestkõneleja ja õiguskorra järelevalvaja</a:t>
            </a:r>
            <a:br>
              <a:rPr b="1" i="1" lang="et-EE" sz="2400">
                <a:solidFill>
                  <a:schemeClr val="dk1"/>
                </a:solidFill>
                <a:latin typeface="Times New Roman"/>
                <a:ea typeface="Times New Roman"/>
                <a:cs typeface="Times New Roman"/>
                <a:sym typeface="Times New Roman"/>
              </a:rPr>
            </a:br>
            <a:br>
              <a:rPr b="1" i="1" lang="et-EE" sz="2400">
                <a:solidFill>
                  <a:schemeClr val="dk1"/>
                </a:solidFill>
                <a:latin typeface="Times New Roman"/>
                <a:ea typeface="Times New Roman"/>
                <a:cs typeface="Times New Roman"/>
                <a:sym typeface="Times New Roman"/>
              </a:rPr>
            </a:br>
            <a:r>
              <a:rPr b="1" i="1" lang="et-EE" sz="2400">
                <a:solidFill>
                  <a:schemeClr val="dk1"/>
                </a:solidFill>
                <a:latin typeface="Times New Roman"/>
                <a:ea typeface="Times New Roman"/>
                <a:cs typeface="Times New Roman"/>
                <a:sym typeface="Times New Roman"/>
              </a:rPr>
              <a:t>KOLLOKVIUM </a:t>
            </a:r>
            <a:br>
              <a:rPr b="1" i="1" lang="et-EE" sz="2400">
                <a:solidFill>
                  <a:schemeClr val="dk1"/>
                </a:solidFill>
                <a:latin typeface="Times New Roman"/>
                <a:ea typeface="Times New Roman"/>
                <a:cs typeface="Times New Roman"/>
                <a:sym typeface="Times New Roman"/>
              </a:rPr>
            </a:br>
            <a:r>
              <a:rPr b="1" lang="et-EE" sz="2400">
                <a:solidFill>
                  <a:schemeClr val="dk1"/>
                </a:solidFill>
                <a:latin typeface="Times New Roman"/>
                <a:ea typeface="Times New Roman"/>
                <a:cs typeface="Times New Roman"/>
                <a:sym typeface="Times New Roman"/>
              </a:rPr>
              <a:t>Eerik-Juhan Truuväli - õiglus ja õigus</a:t>
            </a:r>
            <a:br>
              <a:rPr b="1" lang="et-EE" sz="2400">
                <a:solidFill>
                  <a:schemeClr val="dk1"/>
                </a:solidFill>
                <a:latin typeface="Times New Roman"/>
                <a:ea typeface="Times New Roman"/>
                <a:cs typeface="Times New Roman"/>
                <a:sym typeface="Times New Roman"/>
              </a:rPr>
            </a:br>
            <a:r>
              <a:rPr b="1" lang="et-EE" sz="2400">
                <a:solidFill>
                  <a:schemeClr val="dk1"/>
                </a:solidFill>
                <a:latin typeface="Times New Roman"/>
                <a:ea typeface="Times New Roman"/>
                <a:cs typeface="Times New Roman"/>
                <a:sym typeface="Times New Roman"/>
              </a:rPr>
              <a:t>Kohaliku omavalitsuse õiguskorra areng ja järelevalve</a:t>
            </a:r>
            <a:br>
              <a:rPr b="1" lang="et-EE" sz="2400">
                <a:solidFill>
                  <a:schemeClr val="dk1"/>
                </a:solidFill>
                <a:latin typeface="Times New Roman"/>
                <a:ea typeface="Times New Roman"/>
                <a:cs typeface="Times New Roman"/>
                <a:sym typeface="Times New Roman"/>
              </a:rPr>
            </a:br>
            <a:br>
              <a:rPr b="1" lang="et-EE" sz="2400">
                <a:solidFill>
                  <a:schemeClr val="dk1"/>
                </a:solidFill>
                <a:latin typeface="Times New Roman"/>
                <a:ea typeface="Times New Roman"/>
                <a:cs typeface="Times New Roman"/>
                <a:sym typeface="Times New Roman"/>
              </a:rPr>
            </a:br>
            <a:r>
              <a:rPr b="1" lang="et-EE" sz="2400">
                <a:solidFill>
                  <a:schemeClr val="dk1"/>
                </a:solidFill>
                <a:latin typeface="Times New Roman"/>
                <a:ea typeface="Times New Roman"/>
                <a:cs typeface="Times New Roman"/>
                <a:sym typeface="Times New Roman"/>
              </a:rPr>
              <a:t>Pühendatud Eerik-Juhan Truuväli 85. sünniaastapäevale</a:t>
            </a:r>
            <a:r>
              <a:rPr b="1" lang="et-EE" sz="2800"/>
              <a:t>      </a:t>
            </a:r>
            <a:endParaRPr sz="2800"/>
          </a:p>
        </p:txBody>
      </p:sp>
      <p:sp>
        <p:nvSpPr>
          <p:cNvPr id="144" name="Google Shape;144;p1"/>
          <p:cNvSpPr txBox="1"/>
          <p:nvPr>
            <p:ph idx="1" type="subTitle"/>
          </p:nvPr>
        </p:nvSpPr>
        <p:spPr>
          <a:xfrm>
            <a:off x="1507067" y="4050833"/>
            <a:ext cx="7766936" cy="2001175"/>
          </a:xfrm>
          <a:prstGeom prst="rect">
            <a:avLst/>
          </a:prstGeom>
          <a:noFill/>
          <a:ln>
            <a:noFill/>
          </a:ln>
        </p:spPr>
        <p:txBody>
          <a:bodyPr anchorCtr="0" anchor="t" bIns="45700" lIns="91425" spcFirstLastPara="1" rIns="91425" wrap="square" tIns="45700">
            <a:normAutofit/>
          </a:bodyPr>
          <a:lstStyle/>
          <a:p>
            <a:pPr indent="-6350" lvl="0" marL="6350" rtl="0" algn="ctr">
              <a:lnSpc>
                <a:spcPct val="108000"/>
              </a:lnSpc>
              <a:spcBef>
                <a:spcPts val="0"/>
              </a:spcBef>
              <a:spcAft>
                <a:spcPts val="0"/>
              </a:spcAft>
              <a:buSzPts val="1280"/>
              <a:buNone/>
            </a:pPr>
            <a:r>
              <a:rPr b="1" lang="et-EE" sz="1600">
                <a:solidFill>
                  <a:schemeClr val="dk1"/>
                </a:solidFill>
                <a:latin typeface="Times New Roman"/>
                <a:ea typeface="Times New Roman"/>
                <a:cs typeface="Times New Roman"/>
                <a:sym typeface="Times New Roman"/>
              </a:rPr>
              <a:t>Sulev Lääne, Sulev Mäeltsemees, Vallo Olle, Raivo Vare, Aivar Kokk, Tiiu Aro, Indrek Grauberg, Leif Kalev, Mare Merimaa, Aare Reenumägi, Eve East, Rivo Noorkõiv, Sirje Ludvig, Ants Liimets, Kersten Kattai, Raivo Lott, Liisa Ikla, Jüri-Andreas Järviste, Markus Veia, Roman Allsaar</a:t>
            </a:r>
            <a:r>
              <a:rPr b="1" lang="et-EE" sz="1600">
                <a:solidFill>
                  <a:schemeClr val="dk1"/>
                </a:solidFill>
              </a:rPr>
              <a:t> </a:t>
            </a:r>
            <a:endParaRPr/>
          </a:p>
          <a:p>
            <a:pPr indent="0" lvl="0" marL="0" rtl="0" algn="ctr">
              <a:lnSpc>
                <a:spcPct val="100000"/>
              </a:lnSpc>
              <a:spcBef>
                <a:spcPts val="1135"/>
              </a:spcBef>
              <a:spcAft>
                <a:spcPts val="0"/>
              </a:spcAft>
              <a:buSzPts val="1440"/>
              <a:buNone/>
            </a:pPr>
            <a:r>
              <a:rPr b="1" lang="et-EE">
                <a:solidFill>
                  <a:schemeClr val="dk1"/>
                </a:solidFill>
              </a:rPr>
              <a:t>Õiguskantsleri Kantselei, 24.05.2023</a:t>
            </a:r>
            <a:endParaRPr b="1">
              <a:solidFill>
                <a:schemeClr val="dk1"/>
              </a:solidFill>
            </a:endParaRPr>
          </a:p>
          <a:p>
            <a:pPr indent="0" lvl="0" marL="0" rtl="0" algn="r">
              <a:lnSpc>
                <a:spcPct val="100000"/>
              </a:lnSpc>
              <a:spcBef>
                <a:spcPts val="1000"/>
              </a:spcBef>
              <a:spcAft>
                <a:spcPts val="0"/>
              </a:spcAft>
              <a:buSzPts val="144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600"/>
              <a:buFont typeface="Times New Roman"/>
              <a:buNone/>
            </a:pPr>
            <a:r>
              <a:rPr lang="et-EE" sz="3600">
                <a:latin typeface="Times New Roman"/>
                <a:ea typeface="Times New Roman"/>
                <a:cs typeface="Times New Roman"/>
                <a:sym typeface="Times New Roman"/>
              </a:rPr>
              <a:t>Eerik-Juhan Truuväli 85. sünniaastapäev tänavad paljud kolleegid</a:t>
            </a:r>
            <a:endParaRPr/>
          </a:p>
        </p:txBody>
      </p:sp>
      <p:pic>
        <p:nvPicPr>
          <p:cNvPr id="150" name="Google Shape;150;p2"/>
          <p:cNvPicPr preferRelativeResize="0"/>
          <p:nvPr>
            <p:ph idx="1" type="body"/>
          </p:nvPr>
        </p:nvPicPr>
        <p:blipFill rotWithShape="1">
          <a:blip r:embed="rId3">
            <a:alphaModFix/>
          </a:blip>
          <a:srcRect b="0" l="0" r="0" t="0"/>
          <a:stretch/>
        </p:blipFill>
        <p:spPr>
          <a:xfrm>
            <a:off x="1590507" y="2160588"/>
            <a:ext cx="6771024" cy="388143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600"/>
              <a:buFont typeface="Trebuchet MS"/>
              <a:buNone/>
            </a:pPr>
            <a:r>
              <a:rPr lang="et-EE"/>
              <a:t>Eerik-Juhan Truuväli kohast </a:t>
            </a:r>
            <a:endParaRPr/>
          </a:p>
          <a:p>
            <a:pPr indent="0" lvl="0" marL="0" rtl="0" algn="ctr">
              <a:lnSpc>
                <a:spcPct val="100000"/>
              </a:lnSpc>
              <a:spcBef>
                <a:spcPts val="0"/>
              </a:spcBef>
              <a:spcAft>
                <a:spcPts val="0"/>
              </a:spcAft>
              <a:buClr>
                <a:schemeClr val="accent1"/>
              </a:buClr>
              <a:buSzPts val="3600"/>
              <a:buFont typeface="Trebuchet MS"/>
              <a:buNone/>
            </a:pPr>
            <a:r>
              <a:rPr lang="et-EE"/>
              <a:t>Eesti arengus</a:t>
            </a:r>
            <a:endParaRPr/>
          </a:p>
        </p:txBody>
      </p:sp>
      <p:sp>
        <p:nvSpPr>
          <p:cNvPr id="156" name="Google Shape;156;p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20000"/>
          </a:bodyPr>
          <a:lstStyle/>
          <a:p>
            <a:pPr indent="-342900" lvl="0" marL="342900" rtl="0" algn="just">
              <a:lnSpc>
                <a:spcPct val="100000"/>
              </a:lnSpc>
              <a:spcBef>
                <a:spcPts val="0"/>
              </a:spcBef>
              <a:spcAft>
                <a:spcPts val="0"/>
              </a:spcAft>
              <a:buSzPts val="1920"/>
              <a:buChar char="►"/>
            </a:pPr>
            <a:r>
              <a:rPr lang="et-EE" sz="2400">
                <a:latin typeface="Times New Roman"/>
                <a:ea typeface="Times New Roman"/>
                <a:cs typeface="Times New Roman"/>
                <a:sym typeface="Times New Roman"/>
              </a:rPr>
              <a:t>Riigimees, teadlane, õppejõud ning MTÜ Polis esimese president</a:t>
            </a:r>
            <a:endParaRPr/>
          </a:p>
          <a:p>
            <a:pPr indent="-342900" lvl="0" marL="342900" rtl="0" algn="just">
              <a:lnSpc>
                <a:spcPct val="100000"/>
              </a:lnSpc>
              <a:spcBef>
                <a:spcPts val="1000"/>
              </a:spcBef>
              <a:spcAft>
                <a:spcPts val="0"/>
              </a:spcAft>
              <a:buSzPts val="1920"/>
              <a:buChar char="►"/>
            </a:pPr>
            <a:r>
              <a:rPr lang="et-EE" sz="2400">
                <a:latin typeface="Times New Roman"/>
                <a:ea typeface="Times New Roman"/>
                <a:cs typeface="Times New Roman"/>
                <a:sym typeface="Times New Roman"/>
              </a:rPr>
              <a:t>Eriline osa Eesti riikluse taastamisel ning arendamisel, demokraatliku ühiskonnakorralduse ja sotsiaalse õigusriigi ülesehitamisel;</a:t>
            </a:r>
            <a:endParaRPr/>
          </a:p>
          <a:p>
            <a:pPr indent="-342900" lvl="0" marL="342900" rtl="0" algn="just">
              <a:lnSpc>
                <a:spcPct val="100000"/>
              </a:lnSpc>
              <a:spcBef>
                <a:spcPts val="1000"/>
              </a:spcBef>
              <a:spcAft>
                <a:spcPts val="0"/>
              </a:spcAft>
              <a:buSzPts val="1920"/>
              <a:buChar char="►"/>
            </a:pPr>
            <a:r>
              <a:rPr lang="et-EE" sz="2400">
                <a:latin typeface="Times New Roman"/>
                <a:ea typeface="Times New Roman"/>
                <a:cs typeface="Times New Roman"/>
                <a:sym typeface="Times New Roman"/>
              </a:rPr>
              <a:t>Suur panus eesti õigusteadusesse ja  -kultuuri ning -haridusse, pikaajaline osalemine riigi, kohaliku omavalitsuse ja kodanikuühiskonna arendamisel;</a:t>
            </a:r>
            <a:endParaRPr/>
          </a:p>
          <a:p>
            <a:pPr indent="-342900" lvl="0" marL="342900" rtl="0" algn="just">
              <a:lnSpc>
                <a:spcPct val="100000"/>
              </a:lnSpc>
              <a:spcBef>
                <a:spcPts val="1000"/>
              </a:spcBef>
              <a:spcAft>
                <a:spcPts val="0"/>
              </a:spcAft>
              <a:buSzPts val="1920"/>
              <a:buChar char="►"/>
            </a:pPr>
            <a:r>
              <a:rPr lang="et-EE" sz="2400">
                <a:latin typeface="Times New Roman"/>
                <a:ea typeface="Times New Roman"/>
                <a:cs typeface="Times New Roman"/>
                <a:sym typeface="Times New Roman"/>
              </a:rPr>
              <a:t>Hindamatu roll õiguskantsleri institutsiooni taastamisel ja muutmisel kaasaegseks efektiivselt isikute õiguste ja vabaduste ning põhiseaduslikku korda kaitsvaks institutsiooniks </a:t>
            </a:r>
            <a:endParaRPr sz="2400">
              <a:latin typeface="Calibri"/>
              <a:ea typeface="Calibri"/>
              <a:cs typeface="Calibri"/>
              <a:sym typeface="Calibri"/>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4"/>
          <p:cNvSpPr txBox="1"/>
          <p:nvPr>
            <p:ph type="title"/>
          </p:nvPr>
        </p:nvSpPr>
        <p:spPr>
          <a:xfrm>
            <a:off x="677325" y="609600"/>
            <a:ext cx="9036600" cy="13209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600"/>
              <a:buFont typeface="Times New Roman"/>
              <a:buNone/>
            </a:pPr>
            <a:r>
              <a:rPr lang="et-EE">
                <a:latin typeface="Times New Roman"/>
                <a:ea typeface="Times New Roman"/>
                <a:cs typeface="Times New Roman"/>
                <a:sym typeface="Times New Roman"/>
              </a:rPr>
              <a:t>T</a:t>
            </a:r>
            <a:r>
              <a:rPr lang="et-EE" sz="3600">
                <a:latin typeface="Times New Roman"/>
                <a:ea typeface="Times New Roman"/>
                <a:cs typeface="Times New Roman"/>
                <a:sym typeface="Times New Roman"/>
              </a:rPr>
              <a:t>unnustatud õigusteadlane, õppejõud, ekspert 1</a:t>
            </a:r>
            <a:endParaRPr/>
          </a:p>
        </p:txBody>
      </p:sp>
      <p:sp>
        <p:nvSpPr>
          <p:cNvPr id="162" name="Google Shape;162;p4"/>
          <p:cNvSpPr txBox="1"/>
          <p:nvPr>
            <p:ph idx="1" type="body"/>
          </p:nvPr>
        </p:nvSpPr>
        <p:spPr>
          <a:xfrm>
            <a:off x="677325" y="1247175"/>
            <a:ext cx="9036600" cy="5035200"/>
          </a:xfrm>
          <a:prstGeom prst="rect">
            <a:avLst/>
          </a:prstGeom>
          <a:noFill/>
          <a:ln>
            <a:noFill/>
          </a:ln>
        </p:spPr>
        <p:txBody>
          <a:bodyPr anchorCtr="0" anchor="t" bIns="45700" lIns="91425" spcFirstLastPara="1" rIns="91425" wrap="square" tIns="45700">
            <a:normAutofit lnSpcReduction="10000"/>
          </a:bodyPr>
          <a:lstStyle/>
          <a:p>
            <a:pPr indent="-265176" lvl="0" marL="342900" rtl="0" algn="l">
              <a:lnSpc>
                <a:spcPct val="100000"/>
              </a:lnSpc>
              <a:spcBef>
                <a:spcPts val="0"/>
              </a:spcBef>
              <a:spcAft>
                <a:spcPts val="0"/>
              </a:spcAft>
              <a:buSzPts val="1440"/>
              <a:buNone/>
            </a:pPr>
            <a:r>
              <a:t/>
            </a:r>
            <a:endParaRPr/>
          </a:p>
          <a:p>
            <a:pPr indent="-342900" lvl="0" marL="342900" rtl="0" algn="just">
              <a:lnSpc>
                <a:spcPct val="100000"/>
              </a:lnSpc>
              <a:spcBef>
                <a:spcPts val="1000"/>
              </a:spcBef>
              <a:spcAft>
                <a:spcPts val="0"/>
              </a:spcAft>
              <a:buSzPts val="2000"/>
              <a:buChar char="►"/>
            </a:pPr>
            <a:r>
              <a:rPr lang="et-EE" sz="2000">
                <a:latin typeface="Times New Roman"/>
                <a:ea typeface="Times New Roman"/>
                <a:cs typeface="Times New Roman"/>
                <a:sym typeface="Times New Roman"/>
              </a:rPr>
              <a:t>Eerik-Juhan Truuväli on olnud pikka aega Tartu Ülikooli õppejõud, olles tunnustatud õigusteadlane ja õppejõud, personaalne eeskuju paljudele eesti juristidele ja riigiametnikele, seejuures ka õpetaja ja kolleeg mitmetele tänapäeva poliitikutele, tippametnikele ja teadlastele/õppejõududele. Koos sellega on ta olnud õigusteooria, riigiõiguse ja valdkonna ekspertiisi üks juhtivaid esindajaid, olles seejuures riigiõiguslik autoriteet nii keerulistel riikluse taastamise üleminekuaegadel kui ka hiljem.</a:t>
            </a:r>
            <a:endParaRPr sz="2000">
              <a:latin typeface="Calibri"/>
              <a:ea typeface="Calibri"/>
              <a:cs typeface="Calibri"/>
              <a:sym typeface="Calibri"/>
            </a:endParaRPr>
          </a:p>
          <a:p>
            <a:pPr indent="-342900" lvl="0" marL="342900" rtl="0" algn="just">
              <a:lnSpc>
                <a:spcPct val="107000"/>
              </a:lnSpc>
              <a:spcBef>
                <a:spcPts val="1000"/>
              </a:spcBef>
              <a:spcAft>
                <a:spcPts val="0"/>
              </a:spcAft>
              <a:buSzPts val="2000"/>
              <a:buChar char="►"/>
            </a:pPr>
            <a:r>
              <a:rPr lang="et-EE" sz="2000">
                <a:latin typeface="Times New Roman"/>
                <a:ea typeface="Times New Roman"/>
                <a:cs typeface="Times New Roman"/>
                <a:sym typeface="Times New Roman"/>
              </a:rPr>
              <a:t>ENSV Teaduste Akadeemia Ajaloo Instituudis oli ta 1979–1985 vanemteadur, 1985–1986 teadusdirektori kohusetäitja, 1986-1988 teadussekretär ja 1988–1990 teadusdirektor. </a:t>
            </a:r>
            <a:endParaRPr sz="2000">
              <a:latin typeface="Times New Roman"/>
              <a:ea typeface="Times New Roman"/>
              <a:cs typeface="Times New Roman"/>
              <a:sym typeface="Times New Roman"/>
            </a:endParaRPr>
          </a:p>
          <a:p>
            <a:pPr indent="-342900" lvl="0" marL="342900" rtl="0" algn="just">
              <a:lnSpc>
                <a:spcPct val="107000"/>
              </a:lnSpc>
              <a:spcBef>
                <a:spcPts val="1800"/>
              </a:spcBef>
              <a:spcAft>
                <a:spcPts val="0"/>
              </a:spcAft>
              <a:buSzPts val="2000"/>
              <a:buChar char="►"/>
            </a:pPr>
            <a:r>
              <a:rPr lang="et-EE" sz="2000">
                <a:latin typeface="Times New Roman"/>
                <a:ea typeface="Times New Roman"/>
                <a:cs typeface="Times New Roman"/>
                <a:sym typeface="Times New Roman"/>
              </a:rPr>
              <a:t>1988–1991 Eesti NSV Ülemnõukogu Presiidiumi konstitutsioonikomisjoni liige ning aastatel 1990–1992 Tartu Ülikooli õigusteaduskonna riigi ja õiguse teooria ja ajaloo kateedri juhataja ning dotsent.</a:t>
            </a:r>
            <a:endParaRPr sz="2000">
              <a:latin typeface="Calibri"/>
              <a:ea typeface="Calibri"/>
              <a:cs typeface="Calibri"/>
              <a:sym typeface="Calibri"/>
            </a:endParaRPr>
          </a:p>
          <a:p>
            <a:pPr indent="-265176" lvl="0" marL="342900" rtl="0" algn="l">
              <a:lnSpc>
                <a:spcPct val="100000"/>
              </a:lnSpc>
              <a:spcBef>
                <a:spcPts val="1600"/>
              </a:spcBef>
              <a:spcAft>
                <a:spcPts val="0"/>
              </a:spcAft>
              <a:buSzPts val="144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g244fec6fbe2_0_0"/>
          <p:cNvSpPr txBox="1"/>
          <p:nvPr>
            <p:ph type="title"/>
          </p:nvPr>
        </p:nvSpPr>
        <p:spPr>
          <a:xfrm>
            <a:off x="677325" y="609600"/>
            <a:ext cx="8960700" cy="9609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600"/>
              <a:buFont typeface="Times New Roman"/>
              <a:buNone/>
            </a:pPr>
            <a:r>
              <a:rPr lang="et-EE">
                <a:latin typeface="Times New Roman"/>
                <a:ea typeface="Times New Roman"/>
                <a:cs typeface="Times New Roman"/>
                <a:sym typeface="Times New Roman"/>
              </a:rPr>
              <a:t>Tunnustatud õigusteadlane, õppejõud, ekspert 2</a:t>
            </a:r>
            <a:endParaRPr/>
          </a:p>
        </p:txBody>
      </p:sp>
      <p:sp>
        <p:nvSpPr>
          <p:cNvPr id="168" name="Google Shape;168;g244fec6fbe2_0_0"/>
          <p:cNvSpPr txBox="1"/>
          <p:nvPr>
            <p:ph idx="1" type="body"/>
          </p:nvPr>
        </p:nvSpPr>
        <p:spPr>
          <a:xfrm>
            <a:off x="753334" y="1570489"/>
            <a:ext cx="8596800" cy="3880800"/>
          </a:xfrm>
          <a:prstGeom prst="rect">
            <a:avLst/>
          </a:prstGeom>
          <a:noFill/>
          <a:ln>
            <a:noFill/>
          </a:ln>
        </p:spPr>
        <p:txBody>
          <a:bodyPr anchorCtr="0" anchor="t" bIns="45700" lIns="91425" spcFirstLastPara="1" rIns="91425" wrap="square" tIns="45700">
            <a:normAutofit lnSpcReduction="20000"/>
          </a:bodyPr>
          <a:lstStyle/>
          <a:p>
            <a:pPr indent="-342900" lvl="0" marL="342900" rtl="0" algn="just">
              <a:lnSpc>
                <a:spcPct val="107000"/>
              </a:lnSpc>
              <a:spcBef>
                <a:spcPts val="1800"/>
              </a:spcBef>
              <a:spcAft>
                <a:spcPts val="0"/>
              </a:spcAft>
              <a:buSzPts val="1900"/>
              <a:buChar char="►"/>
            </a:pPr>
            <a:r>
              <a:rPr lang="et-EE" sz="1900">
                <a:solidFill>
                  <a:schemeClr val="dk1"/>
                </a:solidFill>
                <a:latin typeface="Times New Roman"/>
                <a:ea typeface="Times New Roman"/>
                <a:cs typeface="Times New Roman"/>
                <a:sym typeface="Times New Roman"/>
              </a:rPr>
              <a:t>1990. aastal sai Truuvälist uue põhiseaduse eelnõu töörühma liige. Pärast põhiseaduse eelnõu valmimist tegutses Truuväli sama töörühma koosseisus 1992. aastani edasi kui Põhiseadusliku Assamblee ekspertkomisjoni liige.</a:t>
            </a:r>
            <a:endParaRPr sz="1900">
              <a:latin typeface="Calibri"/>
              <a:ea typeface="Calibri"/>
              <a:cs typeface="Calibri"/>
              <a:sym typeface="Calibri"/>
            </a:endParaRPr>
          </a:p>
          <a:p>
            <a:pPr indent="-342900" lvl="0" marL="342900" rtl="0" algn="just">
              <a:lnSpc>
                <a:spcPct val="107000"/>
              </a:lnSpc>
              <a:spcBef>
                <a:spcPts val="1600"/>
              </a:spcBef>
              <a:spcAft>
                <a:spcPts val="0"/>
              </a:spcAft>
              <a:buSzPts val="1900"/>
              <a:buChar char="►"/>
            </a:pPr>
            <a:r>
              <a:rPr lang="et-EE" sz="1900">
                <a:solidFill>
                  <a:schemeClr val="dk1"/>
                </a:solidFill>
                <a:latin typeface="Times New Roman"/>
                <a:ea typeface="Times New Roman"/>
                <a:cs typeface="Times New Roman"/>
                <a:sym typeface="Times New Roman"/>
              </a:rPr>
              <a:t>Perioodil 1992–1998 oli Truuväli Sisekaitseakadeemia (varem Riigikaitseakadeemia) õppetooli juhataja ja -õppejõud, täites samaaegselt ka Tartu Ülikooli õigusteaduskonna avaliku õiguse instituudi õppejõu ametikohta. Truuväli oli 1997–2002 Sihtasutuse Õigusinstituut asutaja ja õppejõud (2000–2002 õppeprorektor ja avaliku õiguse osakonna juhataja). Pärast SA Õigusinstituut üleminekut Tartu Ülikooli õigusteaduskonna koosseisu 2002. aastal sai Truuvälist 2002–2009 Tartu Ülikooli õigusteaduskonna avaliku õiguse instituudi erakorraline professor ja 2009–2010 samas kohas külalisprofessor. Truuväli oli aastail 1993–2000 Eesti Õiguskeskuse nõukogu liige.</a:t>
            </a:r>
            <a:endParaRPr sz="1900">
              <a:latin typeface="Calibri"/>
              <a:ea typeface="Calibri"/>
              <a:cs typeface="Calibri"/>
              <a:sym typeface="Calibri"/>
            </a:endParaRPr>
          </a:p>
          <a:p>
            <a:pPr indent="0" lvl="0" marL="0" rtl="0" algn="l">
              <a:lnSpc>
                <a:spcPct val="100000"/>
              </a:lnSpc>
              <a:spcBef>
                <a:spcPts val="1000"/>
              </a:spcBef>
              <a:spcAft>
                <a:spcPts val="0"/>
              </a:spcAft>
              <a:buSzPts val="144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rgbClr val="000000"/>
              </a:buClr>
              <a:buSzPct val="100000"/>
              <a:buFont typeface="Times New Roman"/>
              <a:buNone/>
            </a:pPr>
            <a:r>
              <a:rPr b="1" lang="et-EE" sz="3200">
                <a:solidFill>
                  <a:srgbClr val="000000"/>
                </a:solidFill>
                <a:latin typeface="Times New Roman"/>
                <a:ea typeface="Times New Roman"/>
                <a:cs typeface="Times New Roman"/>
                <a:sym typeface="Times New Roman"/>
              </a:rPr>
              <a:t>Eerik-Juhan Truuväli kui riigimees, õigluse eestseisja ning õiguse järelevalvaja 1</a:t>
            </a:r>
            <a:br>
              <a:rPr lang="et-EE" sz="1800">
                <a:latin typeface="Calibri"/>
                <a:ea typeface="Calibri"/>
                <a:cs typeface="Calibri"/>
                <a:sym typeface="Calibri"/>
              </a:rPr>
            </a:br>
            <a:endParaRPr/>
          </a:p>
        </p:txBody>
      </p:sp>
      <p:sp>
        <p:nvSpPr>
          <p:cNvPr id="174" name="Google Shape;174;p5"/>
          <p:cNvSpPr txBox="1"/>
          <p:nvPr>
            <p:ph idx="1" type="body"/>
          </p:nvPr>
        </p:nvSpPr>
        <p:spPr>
          <a:xfrm>
            <a:off x="677325" y="1930400"/>
            <a:ext cx="8998500" cy="4598100"/>
          </a:xfrm>
          <a:prstGeom prst="rect">
            <a:avLst/>
          </a:prstGeom>
          <a:noFill/>
          <a:ln>
            <a:noFill/>
          </a:ln>
        </p:spPr>
        <p:txBody>
          <a:bodyPr anchorCtr="0" anchor="t" bIns="45700" lIns="91425" spcFirstLastPara="1" rIns="91425" wrap="square" tIns="45700">
            <a:normAutofit fontScale="92500" lnSpcReduction="20000"/>
          </a:bodyPr>
          <a:lstStyle/>
          <a:p>
            <a:pPr indent="-342946" lvl="0" marL="342900" rtl="0" algn="just">
              <a:lnSpc>
                <a:spcPct val="107000"/>
              </a:lnSpc>
              <a:spcBef>
                <a:spcPts val="0"/>
              </a:spcBef>
              <a:spcAft>
                <a:spcPts val="0"/>
              </a:spcAft>
              <a:buSzPct val="81132"/>
              <a:buChar char="►"/>
            </a:pPr>
            <a:r>
              <a:rPr lang="et-EE" sz="1908">
                <a:solidFill>
                  <a:srgbClr val="000000"/>
                </a:solidFill>
                <a:latin typeface="Times New Roman"/>
                <a:ea typeface="Times New Roman"/>
                <a:cs typeface="Times New Roman"/>
                <a:sym typeface="Times New Roman"/>
              </a:rPr>
              <a:t>Eerik-Juhan Truuväli panus oli väga oluline Eesti riikluse taastamisel, demokraatliku ühiskonnakorralduse arendamisel.</a:t>
            </a:r>
            <a:endParaRPr sz="1908">
              <a:latin typeface="Calibri"/>
              <a:ea typeface="Calibri"/>
              <a:cs typeface="Calibri"/>
              <a:sym typeface="Calibri"/>
            </a:endParaRPr>
          </a:p>
          <a:p>
            <a:pPr indent="-342946" lvl="0" marL="342900" rtl="0" algn="just">
              <a:lnSpc>
                <a:spcPct val="107000"/>
              </a:lnSpc>
              <a:spcBef>
                <a:spcPts val="1600"/>
              </a:spcBef>
              <a:spcAft>
                <a:spcPts val="0"/>
              </a:spcAft>
              <a:buSzPct val="81132"/>
              <a:buChar char="►"/>
            </a:pPr>
            <a:r>
              <a:rPr i="1" lang="et-EE" sz="1908">
                <a:solidFill>
                  <a:srgbClr val="000000"/>
                </a:solidFill>
                <a:latin typeface="Times New Roman"/>
                <a:ea typeface="Times New Roman"/>
                <a:cs typeface="Times New Roman"/>
                <a:sym typeface="Times New Roman"/>
              </a:rPr>
              <a:t>1989. aastal oli Truuväli Eesti delegatsiooni ekspert läbirääkimistel NSV Liiduga</a:t>
            </a:r>
            <a:r>
              <a:rPr lang="et-EE" sz="1908">
                <a:solidFill>
                  <a:srgbClr val="000000"/>
                </a:solidFill>
                <a:latin typeface="Times New Roman"/>
                <a:ea typeface="Times New Roman"/>
                <a:cs typeface="Times New Roman"/>
                <a:sym typeface="Times New Roman"/>
              </a:rPr>
              <a:t>. Väga oluliseks tuleb pidada Eerik-Juhan Truuväli osalusel 1990. aastal avaldatud raamatut </a:t>
            </a:r>
            <a:r>
              <a:rPr i="1" lang="et-EE" sz="1908">
                <a:solidFill>
                  <a:srgbClr val="000000"/>
                </a:solidFill>
                <a:latin typeface="Times New Roman"/>
                <a:ea typeface="Times New Roman"/>
                <a:cs typeface="Times New Roman"/>
                <a:sym typeface="Times New Roman"/>
              </a:rPr>
              <a:t>1940. aasta Eestis</a:t>
            </a:r>
            <a:r>
              <a:rPr lang="et-EE" sz="1908">
                <a:solidFill>
                  <a:srgbClr val="000000"/>
                </a:solidFill>
                <a:latin typeface="Times New Roman"/>
                <a:ea typeface="Times New Roman"/>
                <a:cs typeface="Times New Roman"/>
                <a:sym typeface="Times New Roman"/>
              </a:rPr>
              <a:t> (autorid: Arno Köörna, J. Lepp, Heiki Lindpere, Lennart Meri, Eerik-Juhan Truuväli). </a:t>
            </a:r>
            <a:r>
              <a:rPr lang="et-EE" sz="1908">
                <a:solidFill>
                  <a:srgbClr val="000000"/>
                </a:solidFill>
                <a:highlight>
                  <a:srgbClr val="FFFFFF"/>
                </a:highlight>
                <a:latin typeface="Times New Roman"/>
                <a:ea typeface="Times New Roman"/>
                <a:cs typeface="Times New Roman"/>
                <a:sym typeface="Times New Roman"/>
              </a:rPr>
              <a:t>Raamatus on dokumendid ja muud materjalid, mis kajastavad 1939. ja 1940. aasta sündmusi Eestis. Nende materjalide analüüsi põhjal võttis Eesti NSV Ülemnõukogu 12. novembril 1989 vastu otsuse Eestis 1940. aastal toimunud sündmustele ajaloolis-õigusliku hinnangu andmise kohta.</a:t>
            </a:r>
            <a:r>
              <a:rPr lang="et-EE" sz="1908">
                <a:solidFill>
                  <a:srgbClr val="000000"/>
                </a:solidFill>
                <a:latin typeface="Times New Roman"/>
                <a:ea typeface="Times New Roman"/>
                <a:cs typeface="Times New Roman"/>
                <a:sym typeface="Times New Roman"/>
              </a:rPr>
              <a:t> </a:t>
            </a:r>
            <a:r>
              <a:rPr lang="et-EE" sz="1908">
                <a:solidFill>
                  <a:srgbClr val="000000"/>
                </a:solidFill>
                <a:highlight>
                  <a:srgbClr val="FFFFFF"/>
                </a:highlight>
                <a:latin typeface="Times New Roman"/>
                <a:ea typeface="Times New Roman"/>
                <a:cs typeface="Times New Roman"/>
                <a:sym typeface="Times New Roman"/>
              </a:rPr>
              <a:t>Otsuses kvalifitseeritakse Nõukogude Liidu stalinliku juhtkonna välispoliitilised ja sõjalised aktsioonid Eesti Vabariigi vastu agressiooniks, sõjaliseks okupeerimiseks ja Eesti Vabariigi annekteerimiseks ning tehakse järeldus, et Eesti lülitamine 1940. aastal Nõukogude Liidu koosseisu polnud õiguspärane.</a:t>
            </a:r>
            <a:endParaRPr sz="1908">
              <a:latin typeface="Calibri"/>
              <a:ea typeface="Calibri"/>
              <a:cs typeface="Calibri"/>
              <a:sym typeface="Calibri"/>
            </a:endParaRPr>
          </a:p>
          <a:p>
            <a:pPr indent="-342946" lvl="0" marL="342900" rtl="0" algn="just">
              <a:lnSpc>
                <a:spcPct val="107000"/>
              </a:lnSpc>
              <a:spcBef>
                <a:spcPts val="1600"/>
              </a:spcBef>
              <a:spcAft>
                <a:spcPts val="0"/>
              </a:spcAft>
              <a:buSzPct val="81132"/>
              <a:buChar char="►"/>
            </a:pPr>
            <a:r>
              <a:rPr i="1" lang="et-EE" sz="1908">
                <a:solidFill>
                  <a:srgbClr val="000000"/>
                </a:solidFill>
                <a:latin typeface="Times New Roman"/>
                <a:ea typeface="Times New Roman"/>
                <a:cs typeface="Times New Roman"/>
                <a:sym typeface="Times New Roman"/>
              </a:rPr>
              <a:t>1989–1993 oli ta Eesti Vabariigi Valimiskomisjoni esimees.</a:t>
            </a:r>
            <a:r>
              <a:rPr lang="et-EE" sz="1908">
                <a:solidFill>
                  <a:srgbClr val="000000"/>
                </a:solidFill>
                <a:latin typeface="Times New Roman"/>
                <a:ea typeface="Times New Roman"/>
                <a:cs typeface="Times New Roman"/>
                <a:sym typeface="Times New Roman"/>
              </a:rPr>
              <a:t> Tema juhtimisel viidi läbi väga keerukad valimised, referendum ja rahvahääletus, mis sillutasid teed ja lõpuks võimaldasid taasluua vaba Eesti</a:t>
            </a:r>
            <a:endParaRPr sz="1908">
              <a:latin typeface="Calibri"/>
              <a:ea typeface="Calibri"/>
              <a:cs typeface="Calibri"/>
              <a:sym typeface="Calibri"/>
            </a:endParaRPr>
          </a:p>
          <a:p>
            <a:pPr indent="-265176" lvl="0" marL="342900" rtl="0" algn="l">
              <a:lnSpc>
                <a:spcPct val="100000"/>
              </a:lnSpc>
              <a:spcBef>
                <a:spcPts val="1600"/>
              </a:spcBef>
              <a:spcAft>
                <a:spcPts val="0"/>
              </a:spcAft>
              <a:buSzPct val="79999"/>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000000"/>
              </a:buClr>
              <a:buSzPct val="100000"/>
              <a:buFont typeface="Times New Roman"/>
              <a:buNone/>
            </a:pPr>
            <a:r>
              <a:rPr b="1" lang="et-EE" sz="3600">
                <a:solidFill>
                  <a:srgbClr val="000000"/>
                </a:solidFill>
                <a:latin typeface="Times New Roman"/>
                <a:ea typeface="Times New Roman"/>
                <a:cs typeface="Times New Roman"/>
                <a:sym typeface="Times New Roman"/>
              </a:rPr>
              <a:t>Eerik-Juhan Truuväli kui riigimees, õigluse eestseisja ning õiguse järelevalvaja 2</a:t>
            </a:r>
            <a:endParaRPr/>
          </a:p>
        </p:txBody>
      </p:sp>
      <p:sp>
        <p:nvSpPr>
          <p:cNvPr id="180" name="Google Shape;180;p6"/>
          <p:cNvSpPr txBox="1"/>
          <p:nvPr>
            <p:ph idx="1" type="body"/>
          </p:nvPr>
        </p:nvSpPr>
        <p:spPr>
          <a:xfrm>
            <a:off x="677325" y="1930400"/>
            <a:ext cx="9682500" cy="4750200"/>
          </a:xfrm>
          <a:prstGeom prst="rect">
            <a:avLst/>
          </a:prstGeom>
          <a:noFill/>
          <a:ln>
            <a:noFill/>
          </a:ln>
        </p:spPr>
        <p:txBody>
          <a:bodyPr anchorCtr="0" anchor="t" bIns="45700" lIns="91425" spcFirstLastPara="1" rIns="91425" wrap="square" tIns="45700">
            <a:normAutofit fontScale="55000" lnSpcReduction="20000"/>
          </a:bodyPr>
          <a:lstStyle/>
          <a:p>
            <a:pPr indent="-342910" lvl="0" marL="342900" rtl="0" algn="just">
              <a:lnSpc>
                <a:spcPct val="107000"/>
              </a:lnSpc>
              <a:spcBef>
                <a:spcPts val="0"/>
              </a:spcBef>
              <a:spcAft>
                <a:spcPts val="0"/>
              </a:spcAft>
              <a:buSzPct val="85274"/>
              <a:buChar char="►"/>
            </a:pPr>
            <a:r>
              <a:rPr lang="et-EE" sz="2444">
                <a:solidFill>
                  <a:srgbClr val="000000"/>
                </a:solidFill>
                <a:latin typeface="Times New Roman"/>
                <a:ea typeface="Times New Roman"/>
                <a:cs typeface="Times New Roman"/>
                <a:sym typeface="Times New Roman"/>
              </a:rPr>
              <a:t>► 10.12.1989 – kohaliku omavalitsuse (nõukogude/volikogude) valimised;</a:t>
            </a:r>
            <a:endParaRPr sz="2444">
              <a:latin typeface="Calibri"/>
              <a:ea typeface="Calibri"/>
              <a:cs typeface="Calibri"/>
              <a:sym typeface="Calibri"/>
            </a:endParaRPr>
          </a:p>
          <a:p>
            <a:pPr indent="-342910" lvl="0" marL="342900" rtl="0" algn="just">
              <a:lnSpc>
                <a:spcPct val="107000"/>
              </a:lnSpc>
              <a:spcBef>
                <a:spcPts val="1600"/>
              </a:spcBef>
              <a:spcAft>
                <a:spcPts val="0"/>
              </a:spcAft>
              <a:buSzPct val="85274"/>
              <a:buChar char="►"/>
            </a:pPr>
            <a:r>
              <a:rPr lang="et-EE" sz="2444">
                <a:solidFill>
                  <a:srgbClr val="000000"/>
                </a:solidFill>
                <a:latin typeface="Times New Roman"/>
                <a:ea typeface="Times New Roman"/>
                <a:cs typeface="Times New Roman"/>
                <a:sym typeface="Times New Roman"/>
              </a:rPr>
              <a:t>► 18.03.1990 Ülemnõukogu valimised </a:t>
            </a:r>
            <a:endParaRPr sz="2444">
              <a:latin typeface="Calibri"/>
              <a:ea typeface="Calibri"/>
              <a:cs typeface="Calibri"/>
              <a:sym typeface="Calibri"/>
            </a:endParaRPr>
          </a:p>
          <a:p>
            <a:pPr indent="-342910" lvl="0" marL="342900" rtl="0" algn="just">
              <a:lnSpc>
                <a:spcPct val="107000"/>
              </a:lnSpc>
              <a:spcBef>
                <a:spcPts val="1600"/>
              </a:spcBef>
              <a:spcAft>
                <a:spcPts val="0"/>
              </a:spcAft>
              <a:buSzPct val="85274"/>
              <a:buChar char="►"/>
            </a:pPr>
            <a:r>
              <a:rPr lang="et-EE" sz="2444">
                <a:solidFill>
                  <a:srgbClr val="000000"/>
                </a:solidFill>
                <a:latin typeface="Times New Roman"/>
                <a:ea typeface="Times New Roman"/>
                <a:cs typeface="Times New Roman"/>
                <a:sym typeface="Times New Roman"/>
              </a:rPr>
              <a:t>► 3.03.1991 Referendum Eesti Vabariigi iseseisvuse taastamise küsimuses</a:t>
            </a:r>
            <a:endParaRPr sz="2444">
              <a:latin typeface="Calibri"/>
              <a:ea typeface="Calibri"/>
              <a:cs typeface="Calibri"/>
              <a:sym typeface="Calibri"/>
            </a:endParaRPr>
          </a:p>
          <a:p>
            <a:pPr indent="-342910" lvl="0" marL="342900" rtl="0" algn="just">
              <a:lnSpc>
                <a:spcPct val="107000"/>
              </a:lnSpc>
              <a:spcBef>
                <a:spcPts val="1600"/>
              </a:spcBef>
              <a:spcAft>
                <a:spcPts val="0"/>
              </a:spcAft>
              <a:buSzPct val="85274"/>
              <a:buChar char="►"/>
            </a:pPr>
            <a:r>
              <a:rPr lang="et-EE" sz="2444">
                <a:solidFill>
                  <a:srgbClr val="000000"/>
                </a:solidFill>
                <a:latin typeface="Times New Roman"/>
                <a:ea typeface="Times New Roman"/>
                <a:cs typeface="Times New Roman"/>
                <a:sym typeface="Times New Roman"/>
              </a:rPr>
              <a:t>► 28.06.1992 Rahvahääletus Eesti Vabariigi põhiseaduse eelnõu, põhiseaduse rakendamise seaduse eelnõu ja nendega kaasneva lisaküsimuse osas </a:t>
            </a:r>
            <a:endParaRPr sz="2444">
              <a:latin typeface="Calibri"/>
              <a:ea typeface="Calibri"/>
              <a:cs typeface="Calibri"/>
              <a:sym typeface="Calibri"/>
            </a:endParaRPr>
          </a:p>
          <a:p>
            <a:pPr indent="-342910" lvl="0" marL="342900" rtl="0" algn="just">
              <a:lnSpc>
                <a:spcPct val="107000"/>
              </a:lnSpc>
              <a:spcBef>
                <a:spcPts val="1600"/>
              </a:spcBef>
              <a:spcAft>
                <a:spcPts val="0"/>
              </a:spcAft>
              <a:buSzPct val="85274"/>
              <a:buChar char="►"/>
            </a:pPr>
            <a:r>
              <a:rPr lang="et-EE" sz="2444">
                <a:solidFill>
                  <a:srgbClr val="000000"/>
                </a:solidFill>
                <a:latin typeface="Times New Roman"/>
                <a:ea typeface="Times New Roman"/>
                <a:cs typeface="Times New Roman"/>
                <a:sym typeface="Times New Roman"/>
              </a:rPr>
              <a:t>► 20.09.1992 Riigikogu valimised </a:t>
            </a:r>
            <a:endParaRPr sz="2444">
              <a:latin typeface="Calibri"/>
              <a:ea typeface="Calibri"/>
              <a:cs typeface="Calibri"/>
              <a:sym typeface="Calibri"/>
            </a:endParaRPr>
          </a:p>
          <a:p>
            <a:pPr indent="-342910" lvl="0" marL="342900" rtl="0" algn="just">
              <a:lnSpc>
                <a:spcPct val="107000"/>
              </a:lnSpc>
              <a:spcBef>
                <a:spcPts val="1600"/>
              </a:spcBef>
              <a:spcAft>
                <a:spcPts val="0"/>
              </a:spcAft>
              <a:buSzPct val="85274"/>
              <a:buChar char="►"/>
            </a:pPr>
            <a:r>
              <a:rPr lang="et-EE" sz="2444">
                <a:solidFill>
                  <a:srgbClr val="000000"/>
                </a:solidFill>
                <a:latin typeface="Times New Roman"/>
                <a:ea typeface="Times New Roman"/>
                <a:cs typeface="Times New Roman"/>
                <a:sym typeface="Times New Roman"/>
              </a:rPr>
              <a:t>► 20.09.1992 Vabariig Presidendi valimised</a:t>
            </a:r>
            <a:endParaRPr sz="2444">
              <a:latin typeface="Calibri"/>
              <a:ea typeface="Calibri"/>
              <a:cs typeface="Calibri"/>
              <a:sym typeface="Calibri"/>
            </a:endParaRPr>
          </a:p>
          <a:p>
            <a:pPr indent="-342910" lvl="0" marL="342900" rtl="0" algn="just">
              <a:lnSpc>
                <a:spcPct val="107000"/>
              </a:lnSpc>
              <a:spcBef>
                <a:spcPts val="1600"/>
              </a:spcBef>
              <a:spcAft>
                <a:spcPts val="0"/>
              </a:spcAft>
              <a:buSzPct val="85274"/>
              <a:buChar char="►"/>
            </a:pPr>
            <a:r>
              <a:rPr lang="et-EE" sz="2444">
                <a:latin typeface="Times New Roman"/>
                <a:ea typeface="Times New Roman"/>
                <a:cs typeface="Times New Roman"/>
                <a:sym typeface="Times New Roman"/>
              </a:rPr>
              <a:t>Näiteks oli kohalike volikogude valimine 10.12.1989 Eerik-Juhan Truuväli seisukohalt murrangulise tähtsusega Eesti riikluse taastamise aspektist – esimest korda üle aastakümnete said eestlased ise otsustada, keda ja suures osas kuhu valida; Eerik-Juhan pidas kohalikke omavalitsusi sarnaselt riigimehe ja professori Jüri Uluotsa mõttele Eesti riikluse nurgakiviks. Vabariigi Valimiskomisjoni esimehena toetas E.-J. Truuväli Tallinna Linnavolikogu ettepanekut viia Tallinnas läbi linnavolikogu valimised nii, et pool linnavolikogu mandaatidest jagatakse linnaosade vahel võrdeliselt sealsete elanike arvule, teine pool linnavolikogu mandaatidest jääb võrdselt jagamiseks linnaosade vahel. Eelkõige sai seda põhjendatud asjaoluga, et mitmed kohaliku omavalitsuse ülesanded (lumekoristus, teede ja tänavate hooldus, muru niitmine jne) sõltuvad oluliselt linnaosa pindalast (mitte niivõrd elanike arvust). Nii said nt Lasnamäe ja Pirita linnavolikogu 64-liikmelises koosseisus võrdselt 4 kohta. Aga elanike arvu alusel sai Lasnamäe 8 kohta ja Pirita kõigest 1 koha. Tallinna Linnavolikogu 1993. aasta valimised kinnitasid sellise valimismudeli põhjendatust;</a:t>
            </a:r>
            <a:endParaRPr sz="2444">
              <a:latin typeface="Calibri"/>
              <a:ea typeface="Calibri"/>
              <a:cs typeface="Calibri"/>
              <a:sym typeface="Calibri"/>
            </a:endParaRPr>
          </a:p>
          <a:p>
            <a:pPr indent="-285750" lvl="0" marL="342900" rtl="0" algn="l">
              <a:lnSpc>
                <a:spcPct val="100000"/>
              </a:lnSpc>
              <a:spcBef>
                <a:spcPts val="1800"/>
              </a:spcBef>
              <a:spcAft>
                <a:spcPts val="0"/>
              </a:spcAft>
              <a:buSzPct val="79999"/>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000000"/>
              </a:buClr>
              <a:buSzPct val="100000"/>
              <a:buFont typeface="Times New Roman"/>
              <a:buNone/>
            </a:pPr>
            <a:r>
              <a:rPr b="1" lang="et-EE" sz="3600">
                <a:solidFill>
                  <a:srgbClr val="000000"/>
                </a:solidFill>
                <a:latin typeface="Times New Roman"/>
                <a:ea typeface="Times New Roman"/>
                <a:cs typeface="Times New Roman"/>
                <a:sym typeface="Times New Roman"/>
              </a:rPr>
              <a:t>Eerik-Juhan Truuväli kui riigimees, õigluse eestseisja ning õiguse järelevalvaja 3</a:t>
            </a:r>
            <a:endParaRPr/>
          </a:p>
        </p:txBody>
      </p:sp>
      <p:sp>
        <p:nvSpPr>
          <p:cNvPr id="186" name="Google Shape;186;p7"/>
          <p:cNvSpPr txBox="1"/>
          <p:nvPr>
            <p:ph idx="1" type="body"/>
          </p:nvPr>
        </p:nvSpPr>
        <p:spPr>
          <a:xfrm>
            <a:off x="677325" y="1930400"/>
            <a:ext cx="9454500" cy="4807200"/>
          </a:xfrm>
          <a:prstGeom prst="rect">
            <a:avLst/>
          </a:prstGeom>
          <a:noFill/>
          <a:ln>
            <a:noFill/>
          </a:ln>
        </p:spPr>
        <p:txBody>
          <a:bodyPr anchorCtr="0" anchor="t" bIns="45700" lIns="91425" spcFirstLastPara="1" rIns="91425" wrap="square" tIns="45700">
            <a:normAutofit fontScale="77500" lnSpcReduction="20000"/>
          </a:bodyPr>
          <a:lstStyle/>
          <a:p>
            <a:pPr indent="-342932" lvl="0" marL="342900" rtl="0" algn="just">
              <a:lnSpc>
                <a:spcPct val="107000"/>
              </a:lnSpc>
              <a:spcBef>
                <a:spcPts val="0"/>
              </a:spcBef>
              <a:spcAft>
                <a:spcPts val="0"/>
              </a:spcAft>
              <a:buSzPct val="85391"/>
              <a:buChar char="►"/>
            </a:pPr>
            <a:r>
              <a:rPr lang="et-EE" sz="2464">
                <a:solidFill>
                  <a:srgbClr val="000000"/>
                </a:solidFill>
                <a:latin typeface="Times New Roman"/>
                <a:ea typeface="Times New Roman"/>
                <a:cs typeface="Times New Roman"/>
                <a:sym typeface="Times New Roman"/>
              </a:rPr>
              <a:t>Põhiseaduse kui kaasaegse Eesti riikluse alusdokumendi rahvahääletuse tulemused kannavad samuti Eerik-Juhan Truuväli allkirja: EESTI VABARIIGI VALIMISKOMISJONI OTSUS 1992. aasta 28. juunil toimunud rahvahääletuse tulemuste ja rahvahääletusel vastu võetud Eesti Vabariigi põhiseaduse ning Eesti Vabariigi põhiseaduse rakendamise seaduse kohta.</a:t>
            </a:r>
            <a:endParaRPr sz="2464">
              <a:latin typeface="Calibri"/>
              <a:ea typeface="Calibri"/>
              <a:cs typeface="Calibri"/>
              <a:sym typeface="Calibri"/>
            </a:endParaRPr>
          </a:p>
          <a:p>
            <a:pPr indent="-342932" lvl="0" marL="342900" rtl="0" algn="just">
              <a:lnSpc>
                <a:spcPct val="107000"/>
              </a:lnSpc>
              <a:spcBef>
                <a:spcPts val="1600"/>
              </a:spcBef>
              <a:spcAft>
                <a:spcPts val="0"/>
              </a:spcAft>
              <a:buSzPct val="85391"/>
              <a:buChar char="►"/>
            </a:pPr>
            <a:r>
              <a:rPr lang="et-EE" sz="2464">
                <a:solidFill>
                  <a:srgbClr val="000000"/>
                </a:solidFill>
                <a:latin typeface="Times New Roman"/>
                <a:ea typeface="Times New Roman"/>
                <a:cs typeface="Times New Roman"/>
                <a:sym typeface="Times New Roman"/>
              </a:rPr>
              <a:t>► Eesti Vabariigi Valimiskomisjon tegi kindlaks: </a:t>
            </a:r>
            <a:endParaRPr sz="2464">
              <a:latin typeface="Calibri"/>
              <a:ea typeface="Calibri"/>
              <a:cs typeface="Calibri"/>
              <a:sym typeface="Calibri"/>
            </a:endParaRPr>
          </a:p>
          <a:p>
            <a:pPr indent="-342932" lvl="0" marL="342900" rtl="0" algn="just">
              <a:lnSpc>
                <a:spcPct val="107000"/>
              </a:lnSpc>
              <a:spcBef>
                <a:spcPts val="1600"/>
              </a:spcBef>
              <a:spcAft>
                <a:spcPts val="0"/>
              </a:spcAft>
              <a:buSzPct val="85391"/>
              <a:buChar char="►"/>
            </a:pPr>
            <a:r>
              <a:rPr lang="et-EE" sz="2464">
                <a:solidFill>
                  <a:srgbClr val="000000"/>
                </a:solidFill>
                <a:latin typeface="Times New Roman"/>
                <a:ea typeface="Times New Roman"/>
                <a:cs typeface="Times New Roman"/>
                <a:sym typeface="Times New Roman"/>
              </a:rPr>
              <a:t>► Eesti Vabariigi Ülemnõukogu 1992. aasta 20. mai otsuse «Eesti Vabariigi põhiseaduse eelnõu, põhiseaduse rakendamise seaduse eelnõu ja nendega kaasneva lisaküsimuse rahvahääletuse korraldamise kohta» alusel rahvahääletusele pandud Eesti Vabariigi põhiseaduse eelnõu ning Eesti Vabariigi põhiseaduse rakendamise seaduse eelnõu rahvahääletuse hääleõiguslike kodanike nimekirjadesse oli kantud 669 080 kodanikku. Neist võttis rahvahääletusest osa 446 708, kellest põhiseaduse ja rakendusseaduse eelnõude poolt hääletas 407 867, vastu 36 147 kodanikku. Kehtetuks tunnistati 2694 hääletussedelit.</a:t>
            </a:r>
            <a:endParaRPr sz="2464">
              <a:latin typeface="Calibri"/>
              <a:ea typeface="Calibri"/>
              <a:cs typeface="Calibri"/>
              <a:sym typeface="Calibri"/>
            </a:endParaRPr>
          </a:p>
          <a:p>
            <a:pPr indent="0" lvl="0" marL="0" rtl="0" algn="just">
              <a:lnSpc>
                <a:spcPct val="107000"/>
              </a:lnSpc>
              <a:spcBef>
                <a:spcPts val="1600"/>
              </a:spcBef>
              <a:spcAft>
                <a:spcPts val="0"/>
              </a:spcAft>
              <a:buSzPct val="103225"/>
              <a:buNone/>
            </a:pPr>
            <a:r>
              <a:t/>
            </a:r>
            <a:endParaRPr sz="1800">
              <a:latin typeface="Calibri"/>
              <a:ea typeface="Calibri"/>
              <a:cs typeface="Calibri"/>
              <a:sym typeface="Calibri"/>
            </a:endParaRPr>
          </a:p>
          <a:p>
            <a:pPr indent="-285750" lvl="0" marL="342900" rtl="0" algn="l">
              <a:lnSpc>
                <a:spcPct val="100000"/>
              </a:lnSpc>
              <a:spcBef>
                <a:spcPts val="1600"/>
              </a:spcBef>
              <a:spcAft>
                <a:spcPts val="0"/>
              </a:spcAft>
              <a:buSzPct val="79999"/>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244fec6fbe2_0_5"/>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Font typeface="Times New Roman"/>
              <a:buNone/>
            </a:pPr>
            <a:r>
              <a:rPr b="1" lang="et-EE">
                <a:solidFill>
                  <a:schemeClr val="dk1"/>
                </a:solidFill>
                <a:latin typeface="Times New Roman"/>
                <a:ea typeface="Times New Roman"/>
                <a:cs typeface="Times New Roman"/>
                <a:sym typeface="Times New Roman"/>
              </a:rPr>
              <a:t>Eerik-Juhan Truuväli kui riigimees, õigluse eestseisja ning õiguse järelevalvaja 4</a:t>
            </a:r>
            <a:endParaRPr/>
          </a:p>
          <a:p>
            <a:pPr indent="0" lvl="0" marL="0" rtl="0" algn="l">
              <a:lnSpc>
                <a:spcPct val="100000"/>
              </a:lnSpc>
              <a:spcBef>
                <a:spcPts val="0"/>
              </a:spcBef>
              <a:spcAft>
                <a:spcPts val="0"/>
              </a:spcAft>
              <a:buSzPct val="111111"/>
              <a:buNone/>
            </a:pPr>
            <a:r>
              <a:t/>
            </a:r>
            <a:endParaRPr/>
          </a:p>
        </p:txBody>
      </p:sp>
      <p:sp>
        <p:nvSpPr>
          <p:cNvPr id="192" name="Google Shape;192;g244fec6fbe2_0_5"/>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a:bodyPr>
          <a:lstStyle/>
          <a:p>
            <a:pPr indent="-342900" lvl="0" marL="342900" rtl="0" algn="just">
              <a:lnSpc>
                <a:spcPct val="107000"/>
              </a:lnSpc>
              <a:spcBef>
                <a:spcPts val="1600"/>
              </a:spcBef>
              <a:spcAft>
                <a:spcPts val="0"/>
              </a:spcAft>
              <a:buSzPts val="1440"/>
              <a:buChar char="►"/>
            </a:pPr>
            <a:r>
              <a:rPr lang="et-EE">
                <a:solidFill>
                  <a:schemeClr val="dk1"/>
                </a:solidFill>
                <a:latin typeface="Times New Roman"/>
                <a:ea typeface="Times New Roman"/>
                <a:cs typeface="Times New Roman"/>
                <a:sym typeface="Times New Roman"/>
              </a:rPr>
              <a:t>► Eesti Vabariigi Ülemnõukogu 1992. aasta 20. mai otsuse «Eesti Vabariigi põhiseaduse eelnõu, põhiseaduse rakendamise seaduse eelnõu ja nendega kaasneva lisaküsimuse rahvahääletuse korraldamise kohta» p. 17 lg 1 ning p. 18 alusel Eesti Vabariigi Valimiskomisjon otsustas: </a:t>
            </a:r>
            <a:endParaRPr>
              <a:latin typeface="Calibri"/>
              <a:ea typeface="Calibri"/>
              <a:cs typeface="Calibri"/>
              <a:sym typeface="Calibri"/>
            </a:endParaRPr>
          </a:p>
          <a:p>
            <a:pPr indent="-342900" lvl="0" marL="342900" rtl="0" algn="just">
              <a:lnSpc>
                <a:spcPct val="107000"/>
              </a:lnSpc>
              <a:spcBef>
                <a:spcPts val="1600"/>
              </a:spcBef>
              <a:spcAft>
                <a:spcPts val="0"/>
              </a:spcAft>
              <a:buSzPts val="1440"/>
              <a:buChar char="►"/>
            </a:pPr>
            <a:r>
              <a:rPr lang="et-EE">
                <a:solidFill>
                  <a:schemeClr val="dk1"/>
                </a:solidFill>
                <a:latin typeface="Times New Roman"/>
                <a:ea typeface="Times New Roman"/>
                <a:cs typeface="Times New Roman"/>
                <a:sym typeface="Times New Roman"/>
              </a:rPr>
              <a:t>► 1. Lugeda Eesti Vabariigi põhiseadus ja Eesti Vabariigi põhiseaduse rakendamise seadus rahvahääletusel vastuvõetuks. </a:t>
            </a:r>
            <a:endParaRPr>
              <a:latin typeface="Calibri"/>
              <a:ea typeface="Calibri"/>
              <a:cs typeface="Calibri"/>
              <a:sym typeface="Calibri"/>
            </a:endParaRPr>
          </a:p>
          <a:p>
            <a:pPr indent="-342900" lvl="0" marL="342900" rtl="0" algn="just">
              <a:lnSpc>
                <a:spcPct val="107000"/>
              </a:lnSpc>
              <a:spcBef>
                <a:spcPts val="1600"/>
              </a:spcBef>
              <a:spcAft>
                <a:spcPts val="0"/>
              </a:spcAft>
              <a:buSzPts val="1440"/>
              <a:buChar char="►"/>
            </a:pPr>
            <a:r>
              <a:rPr lang="et-EE">
                <a:solidFill>
                  <a:schemeClr val="dk1"/>
                </a:solidFill>
                <a:latin typeface="Times New Roman"/>
                <a:ea typeface="Times New Roman"/>
                <a:cs typeface="Times New Roman"/>
                <a:sym typeface="Times New Roman"/>
              </a:rPr>
              <a:t>► 2. Kuulutada Eesti Vabariigi põhiseadus ja Eesti Vabariigi põhiseaduse rakendamise seadus jõustunuks 1992. aasta 3. juulist. </a:t>
            </a:r>
            <a:endParaRPr>
              <a:latin typeface="Calibri"/>
              <a:ea typeface="Calibri"/>
              <a:cs typeface="Calibri"/>
              <a:sym typeface="Calibri"/>
            </a:endParaRPr>
          </a:p>
          <a:p>
            <a:pPr indent="-342900" lvl="0" marL="342900" rtl="0" algn="just">
              <a:lnSpc>
                <a:spcPct val="107000"/>
              </a:lnSpc>
              <a:spcBef>
                <a:spcPts val="1600"/>
              </a:spcBef>
              <a:spcAft>
                <a:spcPts val="0"/>
              </a:spcAft>
              <a:buSzPts val="1440"/>
              <a:buChar char="►"/>
            </a:pPr>
            <a:r>
              <a:rPr lang="et-EE">
                <a:solidFill>
                  <a:schemeClr val="dk1"/>
                </a:solidFill>
                <a:latin typeface="Times New Roman"/>
                <a:ea typeface="Times New Roman"/>
                <a:cs typeface="Times New Roman"/>
                <a:sym typeface="Times New Roman"/>
              </a:rPr>
              <a:t>► Esimees E.-J. TRUUVÄLI Sekretär T. TORGO Tallinnas, 2. juulil 1992.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8"/>
          <p:cNvSpPr txBox="1"/>
          <p:nvPr>
            <p:ph type="title"/>
          </p:nvPr>
        </p:nvSpPr>
        <p:spPr>
          <a:xfrm>
            <a:off x="677334" y="286650"/>
            <a:ext cx="8596800" cy="1320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000000"/>
              </a:buClr>
              <a:buSzPct val="100000"/>
              <a:buFont typeface="Times New Roman"/>
              <a:buNone/>
            </a:pPr>
            <a:r>
              <a:rPr b="1" lang="et-EE" sz="3600">
                <a:solidFill>
                  <a:srgbClr val="000000"/>
                </a:solidFill>
                <a:latin typeface="Times New Roman"/>
                <a:ea typeface="Times New Roman"/>
                <a:cs typeface="Times New Roman"/>
                <a:sym typeface="Times New Roman"/>
              </a:rPr>
              <a:t>Eerik-Juhan Truuväli kui riigimees, õigluse eestseisja ning õiguse järelevalvaja </a:t>
            </a:r>
            <a:r>
              <a:rPr b="1" lang="et-EE">
                <a:solidFill>
                  <a:srgbClr val="000000"/>
                </a:solidFill>
                <a:latin typeface="Times New Roman"/>
                <a:ea typeface="Times New Roman"/>
                <a:cs typeface="Times New Roman"/>
                <a:sym typeface="Times New Roman"/>
              </a:rPr>
              <a:t>5</a:t>
            </a:r>
            <a:endParaRPr/>
          </a:p>
        </p:txBody>
      </p:sp>
      <p:sp>
        <p:nvSpPr>
          <p:cNvPr id="198" name="Google Shape;198;p8"/>
          <p:cNvSpPr txBox="1"/>
          <p:nvPr>
            <p:ph idx="1" type="body"/>
          </p:nvPr>
        </p:nvSpPr>
        <p:spPr>
          <a:xfrm>
            <a:off x="677325" y="1607550"/>
            <a:ext cx="9074700" cy="4692300"/>
          </a:xfrm>
          <a:prstGeom prst="rect">
            <a:avLst/>
          </a:prstGeom>
          <a:noFill/>
          <a:ln>
            <a:noFill/>
          </a:ln>
        </p:spPr>
        <p:txBody>
          <a:bodyPr anchorCtr="0" anchor="t" bIns="45700" lIns="91425" spcFirstLastPara="1" rIns="91425" wrap="square" tIns="45700">
            <a:noAutofit/>
          </a:bodyPr>
          <a:lstStyle/>
          <a:p>
            <a:pPr indent="-342900" lvl="0" marL="342900" rtl="0" algn="just">
              <a:lnSpc>
                <a:spcPct val="97000"/>
              </a:lnSpc>
              <a:spcBef>
                <a:spcPts val="0"/>
              </a:spcBef>
              <a:spcAft>
                <a:spcPts val="0"/>
              </a:spcAft>
              <a:buSzPts val="1316"/>
              <a:buChar char="►"/>
            </a:pPr>
            <a:r>
              <a:rPr lang="et-EE" sz="1595">
                <a:solidFill>
                  <a:srgbClr val="000000"/>
                </a:solidFill>
                <a:latin typeface="Times New Roman"/>
                <a:ea typeface="Times New Roman"/>
                <a:cs typeface="Times New Roman"/>
                <a:sym typeface="Times New Roman"/>
              </a:rPr>
              <a:t>Lähtudes uuest põhiseadusest toimusid ka sellest tulenevate põhiseaduslike institutsioonide valimised ja õiguskorra väljaarendamine.</a:t>
            </a:r>
            <a:endParaRPr sz="1595">
              <a:latin typeface="Calibri"/>
              <a:ea typeface="Calibri"/>
              <a:cs typeface="Calibri"/>
              <a:sym typeface="Calibri"/>
            </a:endParaRPr>
          </a:p>
          <a:p>
            <a:pPr indent="-342900" lvl="0" marL="342900" rtl="0" algn="just">
              <a:lnSpc>
                <a:spcPct val="97000"/>
              </a:lnSpc>
              <a:spcBef>
                <a:spcPts val="1600"/>
              </a:spcBef>
              <a:spcAft>
                <a:spcPts val="0"/>
              </a:spcAft>
              <a:buSzPts val="1316"/>
              <a:buChar char="►"/>
            </a:pPr>
            <a:r>
              <a:rPr lang="et-EE" sz="1595">
                <a:solidFill>
                  <a:srgbClr val="000000"/>
                </a:solidFill>
                <a:latin typeface="Times New Roman"/>
                <a:ea typeface="Times New Roman"/>
                <a:cs typeface="Times New Roman"/>
                <a:sym typeface="Times New Roman"/>
              </a:rPr>
              <a:t>Ka siin on Eerik-Juhan Truuväli roll olnud väga suur, näitena:</a:t>
            </a:r>
            <a:endParaRPr sz="1595">
              <a:latin typeface="Calibri"/>
              <a:ea typeface="Calibri"/>
              <a:cs typeface="Calibri"/>
              <a:sym typeface="Calibri"/>
            </a:endParaRPr>
          </a:p>
          <a:p>
            <a:pPr indent="-342900" lvl="0" marL="342900" rtl="0" algn="just">
              <a:lnSpc>
                <a:spcPct val="97000"/>
              </a:lnSpc>
              <a:spcBef>
                <a:spcPts val="1600"/>
              </a:spcBef>
              <a:spcAft>
                <a:spcPts val="0"/>
              </a:spcAft>
              <a:buSzPts val="1316"/>
              <a:buChar char="►"/>
            </a:pPr>
            <a:r>
              <a:rPr lang="et-EE" sz="1595">
                <a:solidFill>
                  <a:srgbClr val="000000"/>
                </a:solidFill>
                <a:latin typeface="Times New Roman"/>
                <a:ea typeface="Times New Roman"/>
                <a:cs typeface="Times New Roman"/>
                <a:sym typeface="Times New Roman"/>
              </a:rPr>
              <a:t>VII Riigikogu stenogramm I istungjärk Esmaspäev, 05. oktoober 1992, kell 11:00 </a:t>
            </a:r>
            <a:endParaRPr sz="1595">
              <a:latin typeface="Calibri"/>
              <a:ea typeface="Calibri"/>
              <a:cs typeface="Calibri"/>
              <a:sym typeface="Calibri"/>
            </a:endParaRPr>
          </a:p>
          <a:p>
            <a:pPr indent="-342900" lvl="0" marL="342900" rtl="0" algn="just">
              <a:lnSpc>
                <a:spcPct val="97000"/>
              </a:lnSpc>
              <a:spcBef>
                <a:spcPts val="1600"/>
              </a:spcBef>
              <a:spcAft>
                <a:spcPts val="0"/>
              </a:spcAft>
              <a:buSzPts val="1316"/>
              <a:buChar char="►"/>
            </a:pPr>
            <a:r>
              <a:rPr lang="et-EE" sz="1595">
                <a:solidFill>
                  <a:srgbClr val="000000"/>
                </a:solidFill>
                <a:latin typeface="Times New Roman"/>
                <a:ea typeface="Times New Roman"/>
                <a:cs typeface="Times New Roman"/>
                <a:sym typeface="Times New Roman"/>
              </a:rPr>
              <a:t>► Eesti Vabariigi Valimiskomisjoni esimehe avasõna, Riigikogu liikmete vandetõotuse teksti tutvustus ja hääletamine </a:t>
            </a:r>
            <a:endParaRPr sz="1595">
              <a:latin typeface="Calibri"/>
              <a:ea typeface="Calibri"/>
              <a:cs typeface="Calibri"/>
              <a:sym typeface="Calibri"/>
            </a:endParaRPr>
          </a:p>
          <a:p>
            <a:pPr indent="-342900" lvl="0" marL="342900" rtl="0" algn="just">
              <a:lnSpc>
                <a:spcPct val="97000"/>
              </a:lnSpc>
              <a:spcBef>
                <a:spcPts val="1600"/>
              </a:spcBef>
              <a:spcAft>
                <a:spcPts val="0"/>
              </a:spcAft>
              <a:buSzPts val="1316"/>
              <a:buChar char="►"/>
            </a:pPr>
            <a:r>
              <a:rPr lang="et-EE" sz="1595">
                <a:solidFill>
                  <a:srgbClr val="000000"/>
                </a:solidFill>
                <a:latin typeface="Times New Roman"/>
                <a:ea typeface="Times New Roman"/>
                <a:cs typeface="Times New Roman"/>
                <a:sym typeface="Times New Roman"/>
              </a:rPr>
              <a:t>► E.-J. Truuväli 20. septembril 1992: valis Eestimaa riigivõimu suverään, Eestimaa rahvas, teid siia Toompeale, et tuua Eesti rahvale tagasi tema Riigikogu, kelle ülesanne ja püha kohus saab olla vaid üks – tuua Eestimaa tagasi eestimaalastele. Lugupeetud diplomaatilise korpuse esindajad, daamid ja härrad! Kehtiva põhiseaduse § 61 2. lõike alusel loetakse Riigikogu liikmed asunuks oma ülesannete täitmisele sellest hetkest alates, kui nad on andnud pühaliku vande tõotuse jääda ustavaks Eesti Vabariigile ja tema põhiseaduslikule korrale. Alles sellest momendist võite öelda: me oleme Riigikogu liikmed. Seda hetke on Eesti rahvas palju aastaid oodanud … </a:t>
            </a:r>
            <a:endParaRPr sz="1595">
              <a:latin typeface="Calibri"/>
              <a:ea typeface="Calibri"/>
              <a:cs typeface="Calibri"/>
              <a:sym typeface="Calibri"/>
            </a:endParaRPr>
          </a:p>
          <a:p>
            <a:pPr indent="-342900" lvl="0" marL="342900" rtl="0" algn="just">
              <a:lnSpc>
                <a:spcPct val="97000"/>
              </a:lnSpc>
              <a:spcBef>
                <a:spcPts val="1600"/>
              </a:spcBef>
              <a:spcAft>
                <a:spcPts val="0"/>
              </a:spcAft>
              <a:buSzPts val="1316"/>
              <a:buChar char="►"/>
            </a:pPr>
            <a:r>
              <a:rPr lang="et-EE" sz="1595">
                <a:solidFill>
                  <a:srgbClr val="000000"/>
                </a:solidFill>
                <a:latin typeface="Times New Roman"/>
                <a:ea typeface="Times New Roman"/>
                <a:cs typeface="Times New Roman"/>
                <a:sym typeface="Times New Roman"/>
              </a:rPr>
              <a:t>► E.-J.Truuväli: Austatud Riigikogu liikmed! Kohaloleku kontroll. Kohal on 96 Riigikogu liiget, Eesti Vabariigi põhiseaduse rakendamise seaduse § 3 5. lõike alusel on Riigikogu otsustusvõimeline. Austatud Riigikogu liikmed, daamid ja härrad! Eesti Vabariigi põhiseaduse rakendamise seaduse § 3 4. lõike alusel kuulutan Riigikogu esimese istungjärgu esimese istungi avatuks …</a:t>
            </a:r>
            <a:endParaRPr sz="1595">
              <a:latin typeface="Calibri"/>
              <a:ea typeface="Calibri"/>
              <a:cs typeface="Calibri"/>
              <a:sym typeface="Calibri"/>
            </a:endParaRPr>
          </a:p>
          <a:p>
            <a:pPr indent="-278892" lvl="0" marL="342900" rtl="0" algn="l">
              <a:lnSpc>
                <a:spcPct val="90000"/>
              </a:lnSpc>
              <a:spcBef>
                <a:spcPts val="1600"/>
              </a:spcBef>
              <a:spcAft>
                <a:spcPts val="0"/>
              </a:spcAft>
              <a:buSzPts val="1116"/>
              <a:buNone/>
            </a:pPr>
            <a:r>
              <a:t/>
            </a:r>
            <a:endParaRPr sz="1395"/>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9"/>
          <p:cNvSpPr txBox="1"/>
          <p:nvPr>
            <p:ph type="title"/>
          </p:nvPr>
        </p:nvSpPr>
        <p:spPr>
          <a:xfrm>
            <a:off x="1134746" y="286650"/>
            <a:ext cx="8596800" cy="13209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rgbClr val="000000"/>
              </a:buClr>
              <a:buSzPts val="3600"/>
              <a:buFont typeface="Times New Roman"/>
              <a:buNone/>
            </a:pPr>
            <a:r>
              <a:rPr b="1" lang="et-EE">
                <a:solidFill>
                  <a:srgbClr val="000000"/>
                </a:solidFill>
                <a:latin typeface="Times New Roman"/>
                <a:ea typeface="Times New Roman"/>
                <a:cs typeface="Times New Roman"/>
                <a:sym typeface="Times New Roman"/>
              </a:rPr>
              <a:t>Õiguskantsleri institutsiooni taastamine ning arendamine</a:t>
            </a:r>
            <a:r>
              <a:rPr b="1" lang="et-EE">
                <a:solidFill>
                  <a:srgbClr val="000000"/>
                </a:solidFill>
                <a:latin typeface="Calibri"/>
                <a:ea typeface="Calibri"/>
                <a:cs typeface="Calibri"/>
                <a:sym typeface="Calibri"/>
              </a:rPr>
              <a:t> </a:t>
            </a:r>
            <a:r>
              <a:rPr b="1" lang="et-EE">
                <a:solidFill>
                  <a:srgbClr val="000000"/>
                </a:solidFill>
                <a:latin typeface="Times New Roman"/>
                <a:ea typeface="Times New Roman"/>
                <a:cs typeface="Times New Roman"/>
                <a:sym typeface="Times New Roman"/>
              </a:rPr>
              <a:t>1</a:t>
            </a:r>
            <a:endParaRPr>
              <a:latin typeface="Times New Roman"/>
              <a:ea typeface="Times New Roman"/>
              <a:cs typeface="Times New Roman"/>
              <a:sym typeface="Times New Roman"/>
            </a:endParaRPr>
          </a:p>
        </p:txBody>
      </p:sp>
      <p:sp>
        <p:nvSpPr>
          <p:cNvPr id="204" name="Google Shape;204;p9"/>
          <p:cNvSpPr txBox="1"/>
          <p:nvPr>
            <p:ph idx="1" type="body"/>
          </p:nvPr>
        </p:nvSpPr>
        <p:spPr>
          <a:xfrm>
            <a:off x="677325" y="1779400"/>
            <a:ext cx="9511500" cy="5078700"/>
          </a:xfrm>
          <a:prstGeom prst="rect">
            <a:avLst/>
          </a:prstGeom>
          <a:noFill/>
          <a:ln>
            <a:noFill/>
          </a:ln>
        </p:spPr>
        <p:txBody>
          <a:bodyPr anchorCtr="0" anchor="t" bIns="45700" lIns="91425" spcFirstLastPara="1" rIns="91425" wrap="square" tIns="45700">
            <a:normAutofit fontScale="70000" lnSpcReduction="20000"/>
          </a:bodyPr>
          <a:lstStyle/>
          <a:p>
            <a:pPr indent="-342915" lvl="0" marL="342900" rtl="0" algn="just">
              <a:lnSpc>
                <a:spcPct val="107000"/>
              </a:lnSpc>
              <a:spcBef>
                <a:spcPts val="0"/>
              </a:spcBef>
              <a:spcAft>
                <a:spcPts val="0"/>
              </a:spcAft>
              <a:buSzPct val="83558"/>
              <a:buChar char="►"/>
            </a:pPr>
            <a:r>
              <a:rPr lang="et-EE" sz="2189">
                <a:latin typeface="Times New Roman"/>
                <a:ea typeface="Times New Roman"/>
                <a:cs typeface="Times New Roman"/>
                <a:sym typeface="Times New Roman"/>
              </a:rPr>
              <a:t>Aastal 1993 esitas president Lennart Meri Truuväli õiguskantsleri kandidaadiks, kelle Riigikogu ka heaks kiitis. Aastatel 1993–2000 oli Eerik-Juhan Truuväli taasiseseisvunud Eesti esimene õiguskantsler. Truuväli oli õiguskantsleri ametikohal kuni 2000. aastani. Õiguskantslerina lasus tal sõltumatu põhiseadusliku institutsiooni kujundamise au ja vastutus.</a:t>
            </a:r>
            <a:endParaRPr sz="2189">
              <a:latin typeface="Times New Roman"/>
              <a:ea typeface="Times New Roman"/>
              <a:cs typeface="Times New Roman"/>
              <a:sym typeface="Times New Roman"/>
            </a:endParaRPr>
          </a:p>
          <a:p>
            <a:pPr indent="-342915" lvl="0" marL="342900" rtl="0" algn="just">
              <a:lnSpc>
                <a:spcPct val="107000"/>
              </a:lnSpc>
              <a:spcBef>
                <a:spcPts val="2000"/>
              </a:spcBef>
              <a:spcAft>
                <a:spcPts val="0"/>
              </a:spcAft>
              <a:buSzPct val="83558"/>
              <a:buChar char="►"/>
            </a:pPr>
            <a:r>
              <a:rPr lang="et-EE" sz="2189">
                <a:latin typeface="Times New Roman"/>
                <a:ea typeface="Times New Roman"/>
                <a:cs typeface="Times New Roman"/>
                <a:sym typeface="Times New Roman"/>
              </a:rPr>
              <a:t>Erilist analüüsi väärivad õiguskantsleri igasügisesed aastaaruanded Riigikogule. Ettepanekud Riigikogu, Vabariigi Valitsuse ning ministrite, valla ja linnavolikogude ja valitsuste määruste vastavusse viimiseks põhiseaduse ja seadusega. Asjakohased menetlused Riigikohtus. </a:t>
            </a:r>
            <a:endParaRPr sz="2189">
              <a:latin typeface="Times New Roman"/>
              <a:ea typeface="Times New Roman"/>
              <a:cs typeface="Times New Roman"/>
              <a:sym typeface="Times New Roman"/>
            </a:endParaRPr>
          </a:p>
          <a:p>
            <a:pPr indent="-342915" lvl="0" marL="342900" rtl="0" algn="just">
              <a:lnSpc>
                <a:spcPct val="107000"/>
              </a:lnSpc>
              <a:spcBef>
                <a:spcPts val="2000"/>
              </a:spcBef>
              <a:spcAft>
                <a:spcPts val="0"/>
              </a:spcAft>
              <a:buSzPct val="83558"/>
              <a:buChar char="►"/>
            </a:pPr>
            <a:r>
              <a:rPr lang="et-EE" sz="2189">
                <a:latin typeface="Times New Roman"/>
                <a:ea typeface="Times New Roman"/>
                <a:cs typeface="Times New Roman"/>
                <a:sym typeface="Times New Roman"/>
              </a:rPr>
              <a:t>Osalemine õigusloomes ning riigi ja kohaliku omavalitsuse hea halduse tava ning õiguskultuuri kujundamises. Väga oluliseks osaks tema töös kujunesid seejuures sisukad lähetused maakondadesse ja linnadesse, kontrollkäigud valdkonnaga seonduvatesse asutustesse, tagamaks nende tegevuse vastavus põhiseadusele ja seadusele. </a:t>
            </a:r>
            <a:endParaRPr sz="2189">
              <a:latin typeface="Times New Roman"/>
              <a:ea typeface="Times New Roman"/>
              <a:cs typeface="Times New Roman"/>
              <a:sym typeface="Times New Roman"/>
            </a:endParaRPr>
          </a:p>
          <a:p>
            <a:pPr indent="-342915" lvl="0" marL="342900" rtl="0" algn="just">
              <a:lnSpc>
                <a:spcPct val="107000"/>
              </a:lnSpc>
              <a:spcBef>
                <a:spcPts val="2000"/>
              </a:spcBef>
              <a:spcAft>
                <a:spcPts val="0"/>
              </a:spcAft>
              <a:buSzPct val="83558"/>
              <a:buChar char="►"/>
            </a:pPr>
            <a:r>
              <a:rPr lang="et-EE" sz="2189">
                <a:latin typeface="Times New Roman"/>
                <a:ea typeface="Times New Roman"/>
                <a:cs typeface="Times New Roman"/>
                <a:sym typeface="Times New Roman"/>
              </a:rPr>
              <a:t>Eraldi teemaks kujunes aktiivne rahvusvaheliste suhete arendamine, kusjuures eriline koht oli seejuures koostööl Soome õiguskantsleri ja parlamendi ombudsmaniga.</a:t>
            </a:r>
            <a:endParaRPr sz="2189">
              <a:latin typeface="Calibri"/>
              <a:ea typeface="Calibri"/>
              <a:cs typeface="Calibri"/>
              <a:sym typeface="Calibri"/>
            </a:endParaRPr>
          </a:p>
          <a:p>
            <a:pPr indent="-342915" lvl="0" marL="342900" rtl="0" algn="just">
              <a:lnSpc>
                <a:spcPct val="107000"/>
              </a:lnSpc>
              <a:spcBef>
                <a:spcPts val="2000"/>
              </a:spcBef>
              <a:spcAft>
                <a:spcPts val="0"/>
              </a:spcAft>
              <a:buSzPct val="83558"/>
              <a:buChar char="►"/>
            </a:pPr>
            <a:r>
              <a:rPr lang="et-EE" sz="2189">
                <a:latin typeface="Times New Roman"/>
                <a:ea typeface="Times New Roman"/>
                <a:cs typeface="Times New Roman"/>
                <a:sym typeface="Times New Roman"/>
              </a:rPr>
              <a:t>Õiguskantslerina pööras ta samuti suurt tähelepanu õigluse, inimõiguste ning õigusriigi põhimõtete järgimisele ning kaitsmisele. Tema kõrge autoriteet mõjutas õigusloome ja halduse hea tava arengut ning riigi ja kohaliku omavalitsusse institutsioonide tegevuse seaduslikkuse ja läbipaistvuse edendamist. Väga oluline koht tema tegevuses oli isikute õiguste ning vabaduste tagamisel. </a:t>
            </a:r>
            <a:endParaRPr sz="2189">
              <a:latin typeface="Calibri"/>
              <a:ea typeface="Calibri"/>
              <a:cs typeface="Calibri"/>
              <a:sym typeface="Calibri"/>
            </a:endParaRPr>
          </a:p>
          <a:p>
            <a:pPr indent="-272034" lvl="0" marL="342900" rtl="0" algn="l">
              <a:lnSpc>
                <a:spcPct val="100000"/>
              </a:lnSpc>
              <a:spcBef>
                <a:spcPts val="1800"/>
              </a:spcBef>
              <a:spcAft>
                <a:spcPts val="0"/>
              </a:spcAft>
              <a:buSzPct val="79999"/>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0"/>
          <p:cNvSpPr txBox="1"/>
          <p:nvPr>
            <p:ph type="title"/>
          </p:nvPr>
        </p:nvSpPr>
        <p:spPr>
          <a:xfrm>
            <a:off x="1049246" y="381625"/>
            <a:ext cx="8596800" cy="13209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rgbClr val="000000"/>
              </a:buClr>
              <a:buSzPts val="3600"/>
              <a:buFont typeface="Times New Roman"/>
              <a:buNone/>
            </a:pPr>
            <a:r>
              <a:rPr b="1" lang="et-EE">
                <a:solidFill>
                  <a:srgbClr val="000000"/>
                </a:solidFill>
                <a:latin typeface="Times New Roman"/>
                <a:ea typeface="Times New Roman"/>
                <a:cs typeface="Times New Roman"/>
                <a:sym typeface="Times New Roman"/>
              </a:rPr>
              <a:t>Õiguskantsleri institutsiooni taastamine ning arendamine</a:t>
            </a:r>
            <a:r>
              <a:rPr b="1" lang="et-EE">
                <a:solidFill>
                  <a:srgbClr val="000000"/>
                </a:solidFill>
                <a:latin typeface="Calibri"/>
                <a:ea typeface="Calibri"/>
                <a:cs typeface="Calibri"/>
                <a:sym typeface="Calibri"/>
              </a:rPr>
              <a:t> </a:t>
            </a:r>
            <a:r>
              <a:rPr b="1" lang="et-EE">
                <a:solidFill>
                  <a:srgbClr val="000000"/>
                </a:solidFill>
                <a:latin typeface="Times New Roman"/>
                <a:ea typeface="Times New Roman"/>
                <a:cs typeface="Times New Roman"/>
                <a:sym typeface="Times New Roman"/>
              </a:rPr>
              <a:t>2</a:t>
            </a:r>
            <a:endParaRPr>
              <a:latin typeface="Times New Roman"/>
              <a:ea typeface="Times New Roman"/>
              <a:cs typeface="Times New Roman"/>
              <a:sym typeface="Times New Roman"/>
            </a:endParaRPr>
          </a:p>
        </p:txBody>
      </p:sp>
      <p:sp>
        <p:nvSpPr>
          <p:cNvPr id="210" name="Google Shape;210;p10"/>
          <p:cNvSpPr txBox="1"/>
          <p:nvPr>
            <p:ph idx="1" type="body"/>
          </p:nvPr>
        </p:nvSpPr>
        <p:spPr>
          <a:xfrm>
            <a:off x="677400" y="2126700"/>
            <a:ext cx="9340500" cy="4731300"/>
          </a:xfrm>
          <a:prstGeom prst="rect">
            <a:avLst/>
          </a:prstGeom>
          <a:noFill/>
          <a:ln>
            <a:noFill/>
          </a:ln>
        </p:spPr>
        <p:txBody>
          <a:bodyPr anchorCtr="0" anchor="t" bIns="45700" lIns="91425" spcFirstLastPara="1" rIns="91425" wrap="square" tIns="45700">
            <a:normAutofit/>
          </a:bodyPr>
          <a:lstStyle/>
          <a:p>
            <a:pPr indent="-342900" lvl="0" marL="342900" rtl="0" algn="just">
              <a:lnSpc>
                <a:spcPct val="107000"/>
              </a:lnSpc>
              <a:spcBef>
                <a:spcPts val="0"/>
              </a:spcBef>
              <a:spcAft>
                <a:spcPts val="0"/>
              </a:spcAft>
              <a:buSzPts val="1640"/>
              <a:buChar char="►"/>
            </a:pPr>
            <a:r>
              <a:rPr lang="et-EE" sz="2000">
                <a:solidFill>
                  <a:schemeClr val="dk1"/>
                </a:solidFill>
                <a:latin typeface="Times New Roman"/>
                <a:ea typeface="Times New Roman"/>
                <a:cs typeface="Times New Roman"/>
                <a:sym typeface="Times New Roman"/>
              </a:rPr>
              <a:t>Märgilise tähendusega Eesti kui õigusriigi toimimise tagamiseks oli </a:t>
            </a:r>
            <a:r>
              <a:rPr lang="et-EE" sz="2000" u="sng" strike="noStrike">
                <a:solidFill>
                  <a:schemeClr val="dk1"/>
                </a:solidFill>
                <a:latin typeface="Times New Roman"/>
                <a:ea typeface="Times New Roman"/>
                <a:cs typeface="Times New Roman"/>
                <a:sym typeface="Times New Roman"/>
                <a:hlinkClick r:id="rId3">
                  <a:extLst>
                    <a:ext uri="{A12FA001-AC4F-418D-AE19-62706E023703}">
                      <ahyp:hlinkClr val="tx"/>
                    </a:ext>
                  </a:extLst>
                </a:hlinkClick>
              </a:rPr>
              <a:t>õiguskantsler</a:t>
            </a:r>
            <a:r>
              <a:rPr lang="et-EE" sz="2000">
                <a:solidFill>
                  <a:schemeClr val="dk1"/>
                </a:solidFill>
                <a:latin typeface="Times New Roman"/>
                <a:ea typeface="Times New Roman"/>
                <a:cs typeface="Times New Roman"/>
                <a:sym typeface="Times New Roman"/>
              </a:rPr>
              <a:t> Eerik-Juhan Truuväli otsus esitada </a:t>
            </a:r>
            <a:r>
              <a:rPr lang="et-EE" sz="2000" u="sng" strike="noStrike">
                <a:solidFill>
                  <a:schemeClr val="dk1"/>
                </a:solidFill>
                <a:latin typeface="Times New Roman"/>
                <a:ea typeface="Times New Roman"/>
                <a:cs typeface="Times New Roman"/>
                <a:sym typeface="Times New Roman"/>
                <a:hlinkClick r:id="rId4">
                  <a:extLst>
                    <a:ext uri="{A12FA001-AC4F-418D-AE19-62706E023703}">
                      <ahyp:hlinkClr val="tx"/>
                    </a:ext>
                  </a:extLst>
                </a:hlinkClick>
              </a:rPr>
              <a:t>3. augustil</a:t>
            </a:r>
            <a:r>
              <a:rPr lang="et-EE" sz="2000">
                <a:solidFill>
                  <a:schemeClr val="dk1"/>
                </a:solidFill>
                <a:latin typeface="Times New Roman"/>
                <a:ea typeface="Times New Roman"/>
                <a:cs typeface="Times New Roman"/>
                <a:sym typeface="Times New Roman"/>
              </a:rPr>
              <a:t> 1993 </a:t>
            </a:r>
            <a:r>
              <a:rPr lang="et-EE" sz="2000" u="sng" strike="noStrike">
                <a:solidFill>
                  <a:schemeClr val="dk1"/>
                </a:solidFill>
                <a:latin typeface="Times New Roman"/>
                <a:ea typeface="Times New Roman"/>
                <a:cs typeface="Times New Roman"/>
                <a:sym typeface="Times New Roman"/>
                <a:hlinkClick r:id="rId5">
                  <a:extLst>
                    <a:ext uri="{A12FA001-AC4F-418D-AE19-62706E023703}">
                      <ahyp:hlinkClr val="tx"/>
                    </a:ext>
                  </a:extLst>
                </a:hlinkClick>
              </a:rPr>
              <a:t>Riigikohtule</a:t>
            </a:r>
            <a:r>
              <a:rPr lang="et-EE" sz="2000">
                <a:solidFill>
                  <a:schemeClr val="dk1"/>
                </a:solidFill>
                <a:latin typeface="Times New Roman"/>
                <a:ea typeface="Times New Roman"/>
                <a:cs typeface="Times New Roman"/>
                <a:sym typeface="Times New Roman"/>
              </a:rPr>
              <a:t> taotlus, milles tegi ettepaneku tunnistada Sillamäe Linnavolikogu ja Narva Linnavolikogu autonoomia referendumi otsused kehtetuks. Riigikohus tunnistas </a:t>
            </a:r>
            <a:r>
              <a:rPr lang="et-EE" sz="2000" u="sng" strike="noStrike">
                <a:solidFill>
                  <a:schemeClr val="dk1"/>
                </a:solidFill>
                <a:latin typeface="Times New Roman"/>
                <a:ea typeface="Times New Roman"/>
                <a:cs typeface="Times New Roman"/>
                <a:sym typeface="Times New Roman"/>
                <a:hlinkClick r:id="rId6">
                  <a:extLst>
                    <a:ext uri="{A12FA001-AC4F-418D-AE19-62706E023703}">
                      <ahyp:hlinkClr val="tx"/>
                    </a:ext>
                  </a:extLst>
                </a:hlinkClick>
              </a:rPr>
              <a:t>11. augustil</a:t>
            </a:r>
            <a:r>
              <a:rPr lang="et-EE" sz="2000">
                <a:solidFill>
                  <a:schemeClr val="dk1"/>
                </a:solidFill>
                <a:latin typeface="Times New Roman"/>
                <a:ea typeface="Times New Roman"/>
                <a:cs typeface="Times New Roman"/>
                <a:sym typeface="Times New Roman"/>
              </a:rPr>
              <a:t> 1993 oma otsusega Narva ja Sillamäe referendumi tulemused kehtetuks. </a:t>
            </a:r>
            <a:endParaRPr sz="2000">
              <a:solidFill>
                <a:schemeClr val="dk1"/>
              </a:solidFill>
              <a:latin typeface="Times New Roman"/>
              <a:ea typeface="Times New Roman"/>
              <a:cs typeface="Times New Roman"/>
              <a:sym typeface="Times New Roman"/>
            </a:endParaRPr>
          </a:p>
          <a:p>
            <a:pPr indent="0" lvl="0" marL="0" rtl="0" algn="just">
              <a:lnSpc>
                <a:spcPct val="107000"/>
              </a:lnSpc>
              <a:spcBef>
                <a:spcPts val="1000"/>
              </a:spcBef>
              <a:spcAft>
                <a:spcPts val="0"/>
              </a:spcAft>
              <a:buSzPts val="1440"/>
              <a:buNone/>
            </a:pPr>
            <a:r>
              <a:t/>
            </a:r>
            <a:endParaRPr sz="2000">
              <a:solidFill>
                <a:schemeClr val="dk1"/>
              </a:solidFill>
              <a:latin typeface="Times New Roman"/>
              <a:ea typeface="Times New Roman"/>
              <a:cs typeface="Times New Roman"/>
              <a:sym typeface="Times New Roman"/>
            </a:endParaRPr>
          </a:p>
          <a:p>
            <a:pPr indent="-342900" lvl="0" marL="342900" rtl="0" algn="just">
              <a:lnSpc>
                <a:spcPct val="107000"/>
              </a:lnSpc>
              <a:spcBef>
                <a:spcPts val="1200"/>
              </a:spcBef>
              <a:spcAft>
                <a:spcPts val="0"/>
              </a:spcAft>
              <a:buSzPts val="1640"/>
              <a:buChar char="►"/>
            </a:pPr>
            <a:r>
              <a:rPr lang="et-EE" sz="2000">
                <a:solidFill>
                  <a:schemeClr val="dk1"/>
                </a:solidFill>
                <a:latin typeface="Times New Roman"/>
                <a:ea typeface="Times New Roman"/>
                <a:cs typeface="Times New Roman"/>
                <a:sym typeface="Times New Roman"/>
              </a:rPr>
              <a:t>Narva ja Sillamäe 1993. aasta autonoomia referendum oli </a:t>
            </a:r>
            <a:r>
              <a:rPr lang="et-EE" sz="2000" u="sng" strike="noStrike">
                <a:solidFill>
                  <a:schemeClr val="dk1"/>
                </a:solidFill>
                <a:latin typeface="Times New Roman"/>
                <a:ea typeface="Times New Roman"/>
                <a:cs typeface="Times New Roman"/>
                <a:sym typeface="Times New Roman"/>
                <a:hlinkClick r:id="rId7">
                  <a:extLst>
                    <a:ext uri="{A12FA001-AC4F-418D-AE19-62706E023703}">
                      <ahyp:hlinkClr val="tx"/>
                    </a:ext>
                  </a:extLst>
                </a:hlinkClick>
              </a:rPr>
              <a:t>16.</a:t>
            </a:r>
            <a:r>
              <a:rPr lang="et-EE" sz="2000">
                <a:solidFill>
                  <a:schemeClr val="dk1"/>
                </a:solidFill>
                <a:latin typeface="Times New Roman"/>
                <a:ea typeface="Times New Roman"/>
                <a:cs typeface="Times New Roman"/>
                <a:sym typeface="Times New Roman"/>
              </a:rPr>
              <a:t> ja </a:t>
            </a:r>
            <a:r>
              <a:rPr lang="et-EE" sz="2000" u="sng" strike="noStrike">
                <a:solidFill>
                  <a:schemeClr val="dk1"/>
                </a:solidFill>
                <a:latin typeface="Times New Roman"/>
                <a:ea typeface="Times New Roman"/>
                <a:cs typeface="Times New Roman"/>
                <a:sym typeface="Times New Roman"/>
                <a:hlinkClick r:id="rId8">
                  <a:extLst>
                    <a:ext uri="{A12FA001-AC4F-418D-AE19-62706E023703}">
                      <ahyp:hlinkClr val="tx"/>
                    </a:ext>
                  </a:extLst>
                </a:hlinkClick>
              </a:rPr>
              <a:t>17. juulil</a:t>
            </a:r>
            <a:r>
              <a:rPr lang="et-EE" sz="2000">
                <a:solidFill>
                  <a:schemeClr val="dk1"/>
                </a:solidFill>
                <a:latin typeface="Times New Roman"/>
                <a:ea typeface="Times New Roman"/>
                <a:cs typeface="Times New Roman"/>
                <a:sym typeface="Times New Roman"/>
              </a:rPr>
              <a:t> </a:t>
            </a:r>
            <a:r>
              <a:rPr lang="et-EE" sz="2000" u="sng" strike="noStrike">
                <a:solidFill>
                  <a:schemeClr val="dk1"/>
                </a:solidFill>
                <a:latin typeface="Times New Roman"/>
                <a:ea typeface="Times New Roman"/>
                <a:cs typeface="Times New Roman"/>
                <a:sym typeface="Times New Roman"/>
                <a:hlinkClick r:id="rId9">
                  <a:extLst>
                    <a:ext uri="{A12FA001-AC4F-418D-AE19-62706E023703}">
                      <ahyp:hlinkClr val="tx"/>
                    </a:ext>
                  </a:extLst>
                </a:hlinkClick>
              </a:rPr>
              <a:t>1993</a:t>
            </a:r>
            <a:r>
              <a:rPr lang="et-EE" sz="2000">
                <a:solidFill>
                  <a:schemeClr val="dk1"/>
                </a:solidFill>
                <a:latin typeface="Times New Roman"/>
                <a:ea typeface="Times New Roman"/>
                <a:cs typeface="Times New Roman"/>
                <a:sym typeface="Times New Roman"/>
              </a:rPr>
              <a:t>. </a:t>
            </a:r>
            <a:r>
              <a:rPr lang="et-EE" sz="2000" u="sng" strike="noStrike">
                <a:solidFill>
                  <a:schemeClr val="dk1"/>
                </a:solidFill>
                <a:latin typeface="Times New Roman"/>
                <a:ea typeface="Times New Roman"/>
                <a:cs typeface="Times New Roman"/>
                <a:sym typeface="Times New Roman"/>
                <a:hlinkClick r:id="rId10">
                  <a:extLst>
                    <a:ext uri="{A12FA001-AC4F-418D-AE19-62706E023703}">
                      <ahyp:hlinkClr val="tx"/>
                    </a:ext>
                  </a:extLst>
                </a:hlinkClick>
              </a:rPr>
              <a:t>Narvas</a:t>
            </a:r>
            <a:r>
              <a:rPr lang="et-EE" sz="2000">
                <a:solidFill>
                  <a:schemeClr val="dk1"/>
                </a:solidFill>
                <a:latin typeface="Times New Roman"/>
                <a:ea typeface="Times New Roman"/>
                <a:cs typeface="Times New Roman"/>
                <a:sym typeface="Times New Roman"/>
              </a:rPr>
              <a:t> ja </a:t>
            </a:r>
            <a:r>
              <a:rPr lang="et-EE" sz="2000" u="sng" strike="noStrike">
                <a:solidFill>
                  <a:schemeClr val="dk1"/>
                </a:solidFill>
                <a:latin typeface="Times New Roman"/>
                <a:ea typeface="Times New Roman"/>
                <a:cs typeface="Times New Roman"/>
                <a:sym typeface="Times New Roman"/>
                <a:hlinkClick r:id="rId11">
                  <a:extLst>
                    <a:ext uri="{A12FA001-AC4F-418D-AE19-62706E023703}">
                      <ahyp:hlinkClr val="tx"/>
                    </a:ext>
                  </a:extLst>
                </a:hlinkClick>
              </a:rPr>
              <a:t>Sillamäel</a:t>
            </a:r>
            <a:r>
              <a:rPr lang="et-EE" sz="2000">
                <a:solidFill>
                  <a:schemeClr val="dk1"/>
                </a:solidFill>
                <a:latin typeface="Times New Roman"/>
                <a:ea typeface="Times New Roman"/>
                <a:cs typeface="Times New Roman"/>
                <a:sym typeface="Times New Roman"/>
              </a:rPr>
              <a:t> toimusid ebaseaduslikud </a:t>
            </a:r>
            <a:r>
              <a:rPr lang="et-EE" sz="2000" u="sng" strike="noStrike">
                <a:solidFill>
                  <a:schemeClr val="dk1"/>
                </a:solidFill>
                <a:latin typeface="Times New Roman"/>
                <a:ea typeface="Times New Roman"/>
                <a:cs typeface="Times New Roman"/>
                <a:sym typeface="Times New Roman"/>
                <a:hlinkClick r:id="rId12">
                  <a:extLst>
                    <a:ext uri="{A12FA001-AC4F-418D-AE19-62706E023703}">
                      <ahyp:hlinkClr val="tx"/>
                    </a:ext>
                  </a:extLst>
                </a:hlinkClick>
              </a:rPr>
              <a:t>referendum</a:t>
            </a:r>
            <a:r>
              <a:rPr lang="et-EE" sz="2000">
                <a:solidFill>
                  <a:schemeClr val="dk1"/>
                </a:solidFill>
                <a:latin typeface="Times New Roman"/>
                <a:ea typeface="Times New Roman"/>
                <a:cs typeface="Times New Roman"/>
                <a:sym typeface="Times New Roman"/>
              </a:rPr>
              <a:t>id rahvuslik-territoriaalse autonoomia küsimuses, mille organiseerisid Narva ja Sillamäe linnavolikogu. </a:t>
            </a:r>
            <a:endParaRPr sz="20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rgbClr val="000000"/>
              </a:buClr>
              <a:buSzPts val="3600"/>
              <a:buFont typeface="Times New Roman"/>
              <a:buNone/>
            </a:pPr>
            <a:r>
              <a:rPr b="1" lang="et-EE">
                <a:solidFill>
                  <a:srgbClr val="000000"/>
                </a:solidFill>
                <a:latin typeface="Times New Roman"/>
                <a:ea typeface="Times New Roman"/>
                <a:cs typeface="Times New Roman"/>
                <a:sym typeface="Times New Roman"/>
              </a:rPr>
              <a:t>Õiguskantsleri institutsiooni taastamine ning arendamine 3</a:t>
            </a:r>
            <a:endParaRPr>
              <a:latin typeface="Times New Roman"/>
              <a:ea typeface="Times New Roman"/>
              <a:cs typeface="Times New Roman"/>
              <a:sym typeface="Times New Roman"/>
            </a:endParaRPr>
          </a:p>
        </p:txBody>
      </p:sp>
      <p:sp>
        <p:nvSpPr>
          <p:cNvPr id="216" name="Google Shape;216;p1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just">
              <a:lnSpc>
                <a:spcPct val="107000"/>
              </a:lnSpc>
              <a:spcBef>
                <a:spcPts val="0"/>
              </a:spcBef>
              <a:spcAft>
                <a:spcPts val="0"/>
              </a:spcAft>
              <a:buSzPts val="1440"/>
              <a:buChar char="►"/>
            </a:pPr>
            <a:r>
              <a:rPr lang="et-EE" sz="1800">
                <a:latin typeface="Times New Roman"/>
                <a:ea typeface="Times New Roman"/>
                <a:cs typeface="Times New Roman"/>
                <a:sym typeface="Times New Roman"/>
              </a:rPr>
              <a:t>Aastail 2001–2006 oli Truuväli Vabariigi Presidendi poolt kokku kutsutud õigusekspertide komisjoni liige. </a:t>
            </a:r>
            <a:endParaRPr sz="1800">
              <a:latin typeface="Times New Roman"/>
              <a:ea typeface="Times New Roman"/>
              <a:cs typeface="Times New Roman"/>
              <a:sym typeface="Times New Roman"/>
            </a:endParaRPr>
          </a:p>
          <a:p>
            <a:pPr indent="-342900" lvl="0" marL="342900" rtl="0" algn="just">
              <a:lnSpc>
                <a:spcPct val="107000"/>
              </a:lnSpc>
              <a:spcBef>
                <a:spcPts val="1800"/>
              </a:spcBef>
              <a:spcAft>
                <a:spcPts val="0"/>
              </a:spcAft>
              <a:buSzPts val="1440"/>
              <a:buChar char="►"/>
            </a:pPr>
            <a:r>
              <a:rPr lang="et-EE" sz="1800">
                <a:latin typeface="Times New Roman"/>
                <a:ea typeface="Times New Roman"/>
                <a:cs typeface="Times New Roman"/>
                <a:sym typeface="Times New Roman"/>
              </a:rPr>
              <a:t>Samuti oli ta Vabariigi Valitsuse poolt moodustatud põhiseaduse juriidilise ekspertiisi komisjoni liige. 1995. aasta märtsis valitud Riigikogu põhiseaduskomisjon pöördus Eesti Vabariigi Valitsuse poole ettepanekuga korraldada põhiseaduse terviklik analüüs. Eesmärgiks seati välja selgitada võimalikud vastuolud ja lüngad põhiseaduses, vastamaks küsimusele, kas ja millises ulatuses on vaja põhiseadust muuta.</a:t>
            </a:r>
            <a:endParaRPr sz="1800">
              <a:latin typeface="Calibri"/>
              <a:ea typeface="Calibri"/>
              <a:cs typeface="Calibri"/>
              <a:sym typeface="Calibri"/>
            </a:endParaRPr>
          </a:p>
          <a:p>
            <a:pPr indent="-342900" lvl="0" marL="342900" rtl="0" algn="just">
              <a:lnSpc>
                <a:spcPct val="107000"/>
              </a:lnSpc>
              <a:spcBef>
                <a:spcPts val="1800"/>
              </a:spcBef>
              <a:spcAft>
                <a:spcPts val="0"/>
              </a:spcAft>
              <a:buSzPts val="1440"/>
              <a:buChar char="►"/>
            </a:pPr>
            <a:r>
              <a:rPr lang="et-EE" sz="1800">
                <a:latin typeface="Times New Roman"/>
                <a:ea typeface="Times New Roman"/>
                <a:cs typeface="Times New Roman"/>
                <a:sym typeface="Times New Roman"/>
              </a:rPr>
              <a:t>2002. aastal koostati professor Eerik-Juhan Truuvälja juhtimisel Eesti Vabariigi 1992. aasta põhiseaduse esimene kommenteeritud väljaanne. Hilisemates Põhiseaduse kommenteeritud väljaannetes oli E.-J. Truuväli kaasautor ja toimetuskolleegiumi liige.</a:t>
            </a:r>
            <a:endParaRPr sz="1800">
              <a:latin typeface="Calibri"/>
              <a:ea typeface="Calibri"/>
              <a:cs typeface="Calibri"/>
              <a:sym typeface="Calibri"/>
            </a:endParaRPr>
          </a:p>
          <a:p>
            <a:pPr indent="-251459" lvl="0" marL="342900" rtl="0" algn="l">
              <a:lnSpc>
                <a:spcPct val="100000"/>
              </a:lnSpc>
              <a:spcBef>
                <a:spcPts val="1800"/>
              </a:spcBef>
              <a:spcAft>
                <a:spcPts val="0"/>
              </a:spcAft>
              <a:buSzPts val="144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rgbClr val="000000"/>
              </a:buClr>
              <a:buSzPct val="100000"/>
              <a:buFont typeface="Times New Roman"/>
              <a:buNone/>
            </a:pPr>
            <a:r>
              <a:rPr b="1" lang="et-EE" sz="4000">
                <a:solidFill>
                  <a:srgbClr val="000000"/>
                </a:solidFill>
                <a:latin typeface="Times New Roman"/>
                <a:ea typeface="Times New Roman"/>
                <a:cs typeface="Times New Roman"/>
                <a:sym typeface="Times New Roman"/>
              </a:rPr>
              <a:t>Eerik-Juhan Truuväli MTÜ Polis (kaas)asutaja ning president 1</a:t>
            </a:r>
            <a:br>
              <a:rPr lang="et-EE" sz="1800">
                <a:latin typeface="Calibri"/>
                <a:ea typeface="Calibri"/>
                <a:cs typeface="Calibri"/>
                <a:sym typeface="Calibri"/>
              </a:rPr>
            </a:br>
            <a:r>
              <a:rPr lang="et-EE" sz="1800">
                <a:latin typeface="Calibri"/>
                <a:ea typeface="Calibri"/>
                <a:cs typeface="Calibri"/>
                <a:sym typeface="Calibri"/>
              </a:rPr>
              <a:t> </a:t>
            </a:r>
            <a:endParaRPr/>
          </a:p>
        </p:txBody>
      </p:sp>
      <p:sp>
        <p:nvSpPr>
          <p:cNvPr id="222" name="Google Shape;222;p12"/>
          <p:cNvSpPr txBox="1"/>
          <p:nvPr>
            <p:ph idx="1" type="body"/>
          </p:nvPr>
        </p:nvSpPr>
        <p:spPr>
          <a:xfrm>
            <a:off x="677334" y="2160589"/>
            <a:ext cx="8596668" cy="4354511"/>
          </a:xfrm>
          <a:prstGeom prst="rect">
            <a:avLst/>
          </a:prstGeom>
          <a:noFill/>
          <a:ln>
            <a:noFill/>
          </a:ln>
        </p:spPr>
        <p:txBody>
          <a:bodyPr anchorCtr="0" anchor="t" bIns="45700" lIns="91425" spcFirstLastPara="1" rIns="91425" wrap="square" tIns="45700">
            <a:normAutofit/>
          </a:bodyPr>
          <a:lstStyle/>
          <a:p>
            <a:pPr indent="-342900" lvl="0" marL="342900" rtl="0" algn="just">
              <a:lnSpc>
                <a:spcPct val="100000"/>
              </a:lnSpc>
              <a:spcBef>
                <a:spcPts val="0"/>
              </a:spcBef>
              <a:spcAft>
                <a:spcPts val="0"/>
              </a:spcAft>
              <a:buSzPts val="1440"/>
              <a:buChar char="►"/>
            </a:pPr>
            <a:r>
              <a:rPr lang="et-EE" sz="1800">
                <a:solidFill>
                  <a:srgbClr val="000000"/>
                </a:solidFill>
                <a:latin typeface="Times"/>
                <a:ea typeface="Times"/>
                <a:cs typeface="Times"/>
                <a:sym typeface="Times"/>
              </a:rPr>
              <a:t>Algselt loodi 26. augustil 2004  klubi Polis, asutajaliikmed Sulev Lääne, Kalle Merusk, Sulev Mäeltsemees, Vallo Olle ja Eerik-Juhan Truuväli. Alates 23. augustist 2006  otsustati moodustada mittetulundusühing Polis, mille liikmeteks on riigi ja kohaliku omavalitsuse ning nende liitude, ülikoolide, era- ja kolmanda sektori esindajad. Eerik-Juhan Truuväli valiti MTÜ Polis esimeseks presidendiks. </a:t>
            </a:r>
            <a:endParaRPr sz="1800">
              <a:solidFill>
                <a:srgbClr val="000000"/>
              </a:solidFill>
              <a:latin typeface="Times"/>
              <a:ea typeface="Times"/>
              <a:cs typeface="Times"/>
              <a:sym typeface="Times"/>
            </a:endParaRPr>
          </a:p>
          <a:p>
            <a:pPr indent="-342900" lvl="0" marL="342900" rtl="0" algn="just">
              <a:lnSpc>
                <a:spcPct val="100000"/>
              </a:lnSpc>
              <a:spcBef>
                <a:spcPts val="1000"/>
              </a:spcBef>
              <a:spcAft>
                <a:spcPts val="0"/>
              </a:spcAft>
              <a:buSzPts val="1440"/>
              <a:buChar char="►"/>
            </a:pPr>
            <a:r>
              <a:rPr lang="et-EE" sz="1800">
                <a:solidFill>
                  <a:srgbClr val="000000"/>
                </a:solidFill>
                <a:latin typeface="Times"/>
                <a:ea typeface="Times"/>
                <a:cs typeface="Times"/>
                <a:sym typeface="Times"/>
              </a:rPr>
              <a:t>Truuväli ja kolleegid pidasid tähtsaks tegevusvaldkonnas oluliste teoreetiliste ning praktiliste teemade tõstatamist ning koos sellega erinevates vormides nendele koostöövõrgustiku kaudu võimalike lahenduste leidmist. MTÜ Polis peab oluliseks ühendada poliitikute, teadlaste ning praktikute teadmised ja oskused, arvestades seejuures õigusriigi, hea halduse tava, teaduspõhisuse ja teiste oluliste põhimõtetega. </a:t>
            </a:r>
            <a:endParaRPr sz="1800">
              <a:solidFill>
                <a:srgbClr val="000000"/>
              </a:solidFill>
              <a:latin typeface="Times"/>
              <a:ea typeface="Times"/>
              <a:cs typeface="Times"/>
              <a:sym typeface="Times"/>
            </a:endParaRPr>
          </a:p>
          <a:p>
            <a:pPr indent="-265176" lvl="0" marL="342900" rtl="0" algn="l">
              <a:lnSpc>
                <a:spcPct val="100000"/>
              </a:lnSpc>
              <a:spcBef>
                <a:spcPts val="1000"/>
              </a:spcBef>
              <a:spcAft>
                <a:spcPts val="0"/>
              </a:spcAft>
              <a:buSzPts val="144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244fec6fbe2_0_10"/>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Times New Roman"/>
              <a:buNone/>
            </a:pPr>
            <a:r>
              <a:rPr b="1" lang="et-EE" sz="4000">
                <a:solidFill>
                  <a:schemeClr val="dk1"/>
                </a:solidFill>
                <a:latin typeface="Times New Roman"/>
                <a:ea typeface="Times New Roman"/>
                <a:cs typeface="Times New Roman"/>
                <a:sym typeface="Times New Roman"/>
              </a:rPr>
              <a:t>Eerik-Juhan Truuväli MTÜ Polis (kaas)asutaja ning president 2</a:t>
            </a:r>
            <a:endParaRPr/>
          </a:p>
        </p:txBody>
      </p:sp>
      <p:sp>
        <p:nvSpPr>
          <p:cNvPr id="228" name="Google Shape;228;g244fec6fbe2_0_10"/>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lnSpcReduction="20000"/>
          </a:bodyPr>
          <a:lstStyle/>
          <a:p>
            <a:pPr indent="-342900" lvl="0" marL="342900" rtl="0" algn="just">
              <a:lnSpc>
                <a:spcPct val="100000"/>
              </a:lnSpc>
              <a:spcBef>
                <a:spcPts val="1000"/>
              </a:spcBef>
              <a:spcAft>
                <a:spcPts val="0"/>
              </a:spcAft>
              <a:buSzPts val="1440"/>
              <a:buChar char="►"/>
            </a:pPr>
            <a:r>
              <a:rPr lang="et-EE">
                <a:solidFill>
                  <a:schemeClr val="dk1"/>
                </a:solidFill>
                <a:latin typeface="Times"/>
                <a:ea typeface="Times"/>
                <a:cs typeface="Times"/>
                <a:sym typeface="Times"/>
              </a:rPr>
              <a:t>Polise tegevuse üheks lähteideeks on austus ajaloo vastu ning tunnustus varasemate põlvkondade tegevusele Eesti riigi ja kohaliku omavalitsuse loomisel, taastamisel ning arendamisel. Kaasaja väljakutsed ning tuleviku visiooni kujundamine on samuti oluline osa Polise tegevusest. </a:t>
            </a:r>
            <a:endParaRPr>
              <a:solidFill>
                <a:schemeClr val="dk1"/>
              </a:solidFill>
              <a:latin typeface="Times"/>
              <a:ea typeface="Times"/>
              <a:cs typeface="Times"/>
              <a:sym typeface="Times"/>
            </a:endParaRPr>
          </a:p>
          <a:p>
            <a:pPr indent="-342900" lvl="0" marL="342900" rtl="0" algn="just">
              <a:lnSpc>
                <a:spcPct val="100000"/>
              </a:lnSpc>
              <a:spcBef>
                <a:spcPts val="1000"/>
              </a:spcBef>
              <a:spcAft>
                <a:spcPts val="0"/>
              </a:spcAft>
              <a:buSzPts val="1440"/>
              <a:buChar char="►"/>
            </a:pPr>
            <a:r>
              <a:rPr lang="et-EE">
                <a:solidFill>
                  <a:schemeClr val="dk1"/>
                </a:solidFill>
                <a:latin typeface="Times"/>
                <a:ea typeface="Times"/>
                <a:cs typeface="Times"/>
                <a:sym typeface="Times"/>
              </a:rPr>
              <a:t>Kuna riigi ja kohaliku omavalitsuse teoreetilised ja rakenduslikud probleemid on muutunud üha aktuaalsemaks ja keerulisemaks, siis püütakse erinevates vormides nende lahendamisele koostöövõrgustiku kaudu kaasa aidata. Polis on ellu kutsunud mitmed juba traditsiooniks muutunud koostöövormid, näiteks igal aastal Riigikogus Eesti sünnipäeva puhul toimuvad koostöövõrgustiku foorumid, suurt tähelepanu on pälvinud Polis suveseminarid, riigi ja kohalike omavalitsuste oluliste teemade käsitlemine ja analüüs jms. </a:t>
            </a:r>
            <a:endParaRPr>
              <a:solidFill>
                <a:schemeClr val="dk1"/>
              </a:solidFill>
              <a:latin typeface="Times"/>
              <a:ea typeface="Times"/>
              <a:cs typeface="Times"/>
              <a:sym typeface="Times"/>
            </a:endParaRPr>
          </a:p>
          <a:p>
            <a:pPr indent="-342900" lvl="0" marL="342900" rtl="0" algn="just">
              <a:lnSpc>
                <a:spcPct val="100000"/>
              </a:lnSpc>
              <a:spcBef>
                <a:spcPts val="1000"/>
              </a:spcBef>
              <a:spcAft>
                <a:spcPts val="0"/>
              </a:spcAft>
              <a:buSzPts val="1440"/>
              <a:buChar char="►"/>
            </a:pPr>
            <a:r>
              <a:rPr lang="et-EE">
                <a:solidFill>
                  <a:schemeClr val="dk1"/>
                </a:solidFill>
                <a:latin typeface="Times"/>
                <a:ea typeface="Times"/>
                <a:cs typeface="Times"/>
                <a:sym typeface="Times"/>
              </a:rPr>
              <a:t>MTÜ Polis 2016. aastal Arukülas toimunud suvekonverentsil algatati ka omavalitsuspäeva tähistamise idee, millest on nüüd välja kasvanud riiklik tähtpäev koos selle juurde kuuluvaga. </a:t>
            </a:r>
            <a:endParaRPr>
              <a:latin typeface="Calibri"/>
              <a:ea typeface="Calibri"/>
              <a:cs typeface="Calibri"/>
              <a:sym typeface="Calibri"/>
            </a:endParaRPr>
          </a:p>
          <a:p>
            <a:pPr indent="0" lvl="0" marL="0" rtl="0" algn="l">
              <a:lnSpc>
                <a:spcPct val="100000"/>
              </a:lnSpc>
              <a:spcBef>
                <a:spcPts val="1000"/>
              </a:spcBef>
              <a:spcAft>
                <a:spcPts val="0"/>
              </a:spcAft>
              <a:buSzPts val="144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00000"/>
              </a:buClr>
              <a:buSzPts val="3600"/>
              <a:buFont typeface="Times New Roman"/>
              <a:buNone/>
            </a:pPr>
            <a:r>
              <a:rPr b="1" lang="et-EE" sz="3600">
                <a:solidFill>
                  <a:srgbClr val="000000"/>
                </a:solidFill>
                <a:latin typeface="Times New Roman"/>
                <a:ea typeface="Times New Roman"/>
                <a:cs typeface="Times New Roman"/>
                <a:sym typeface="Times New Roman"/>
              </a:rPr>
              <a:t>Eerik-Juhan Truuväli MTÜ Polis (kaas)asutaja ning president </a:t>
            </a:r>
            <a:r>
              <a:rPr b="1" lang="et-EE">
                <a:solidFill>
                  <a:srgbClr val="000000"/>
                </a:solidFill>
                <a:latin typeface="Times New Roman"/>
                <a:ea typeface="Times New Roman"/>
                <a:cs typeface="Times New Roman"/>
                <a:sym typeface="Times New Roman"/>
              </a:rPr>
              <a:t>3</a:t>
            </a:r>
            <a:endParaRPr/>
          </a:p>
        </p:txBody>
      </p:sp>
      <p:sp>
        <p:nvSpPr>
          <p:cNvPr id="234" name="Google Shape;234;p1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just">
              <a:lnSpc>
                <a:spcPct val="107000"/>
              </a:lnSpc>
              <a:spcBef>
                <a:spcPts val="0"/>
              </a:spcBef>
              <a:spcAft>
                <a:spcPts val="0"/>
              </a:spcAft>
              <a:buSzPts val="1440"/>
              <a:buChar char="►"/>
            </a:pPr>
            <a:r>
              <a:rPr lang="et-EE" sz="1800">
                <a:latin typeface="Times"/>
                <a:ea typeface="Times"/>
                <a:cs typeface="Times"/>
                <a:sym typeface="Times"/>
              </a:rPr>
              <a:t>Eerik-Juhan Truuväli pühendas ennast Polis tegevustesse väga põhjalikult, alates selle põhikirja koostamisest kuni võimaluste piires viimaste ettevõtmisteni välja. MTÜ Polis tegevusega haakus suures osas ka koostöö Tallinna Ülikooliga, kuna ta pidas teaduspõhisust ning ülikoolide kaasamist ühiskonna väljakutsetele vastamiseks väga oluliseks. Tallinna Ülikoolis toimusid ka Eerik-Juhan Truuväli juubelitele pühendatud foorumid. </a:t>
            </a:r>
            <a:endParaRPr sz="1800">
              <a:latin typeface="Calibri"/>
              <a:ea typeface="Calibri"/>
              <a:cs typeface="Calibri"/>
              <a:sym typeface="Calibri"/>
            </a:endParaRPr>
          </a:p>
          <a:p>
            <a:pPr indent="-342900" lvl="0" marL="342900" rtl="0" algn="just">
              <a:lnSpc>
                <a:spcPct val="107000"/>
              </a:lnSpc>
              <a:spcBef>
                <a:spcPts val="1800"/>
              </a:spcBef>
              <a:spcAft>
                <a:spcPts val="0"/>
              </a:spcAft>
              <a:buSzPts val="1440"/>
              <a:buChar char="►"/>
            </a:pPr>
            <a:r>
              <a:rPr lang="et-EE" sz="1800">
                <a:latin typeface="Times New Roman"/>
                <a:ea typeface="Times New Roman"/>
                <a:cs typeface="Times New Roman"/>
                <a:sym typeface="Times New Roman"/>
              </a:rPr>
              <a:t>Eerik-Juhan Truuväli pidas väga oluliseks valdkonna koostöö arendamist ning sellesse valdkonna teadlaste, poliitikute ning praktikute kaasamist.</a:t>
            </a:r>
            <a:endParaRPr sz="1800">
              <a:latin typeface="Calibri"/>
              <a:ea typeface="Calibri"/>
              <a:cs typeface="Calibri"/>
              <a:sym typeface="Calibri"/>
            </a:endParaRPr>
          </a:p>
          <a:p>
            <a:pPr indent="-251459" lvl="0" marL="342900" rtl="0" algn="l">
              <a:lnSpc>
                <a:spcPct val="100000"/>
              </a:lnSpc>
              <a:spcBef>
                <a:spcPts val="2000"/>
              </a:spcBef>
              <a:spcAft>
                <a:spcPts val="0"/>
              </a:spcAft>
              <a:buSzPts val="144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4"/>
          <p:cNvSpPr txBox="1"/>
          <p:nvPr>
            <p:ph type="title"/>
          </p:nvPr>
        </p:nvSpPr>
        <p:spPr>
          <a:xfrm>
            <a:off x="1134746" y="381650"/>
            <a:ext cx="8596800" cy="13209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00000"/>
              </a:buClr>
              <a:buSzPts val="3600"/>
              <a:buFont typeface="Times New Roman"/>
              <a:buNone/>
            </a:pPr>
            <a:r>
              <a:rPr b="1" lang="et-EE" sz="3600">
                <a:solidFill>
                  <a:srgbClr val="000000"/>
                </a:solidFill>
                <a:latin typeface="Times New Roman"/>
                <a:ea typeface="Times New Roman"/>
                <a:cs typeface="Times New Roman"/>
                <a:sym typeface="Times New Roman"/>
              </a:rPr>
              <a:t>Eerik-Juhan Truuväli MTÜ Polis (kaas)asutaja ning president </a:t>
            </a:r>
            <a:r>
              <a:rPr b="1" lang="et-EE">
                <a:solidFill>
                  <a:srgbClr val="000000"/>
                </a:solidFill>
                <a:latin typeface="Times New Roman"/>
                <a:ea typeface="Times New Roman"/>
                <a:cs typeface="Times New Roman"/>
                <a:sym typeface="Times New Roman"/>
              </a:rPr>
              <a:t>4</a:t>
            </a:r>
            <a:endParaRPr/>
          </a:p>
        </p:txBody>
      </p:sp>
      <p:sp>
        <p:nvSpPr>
          <p:cNvPr id="240" name="Google Shape;240;p14"/>
          <p:cNvSpPr txBox="1"/>
          <p:nvPr>
            <p:ph idx="1" type="body"/>
          </p:nvPr>
        </p:nvSpPr>
        <p:spPr>
          <a:xfrm>
            <a:off x="677325" y="1930400"/>
            <a:ext cx="9511500" cy="4731300"/>
          </a:xfrm>
          <a:prstGeom prst="rect">
            <a:avLst/>
          </a:prstGeom>
          <a:noFill/>
          <a:ln>
            <a:noFill/>
          </a:ln>
        </p:spPr>
        <p:txBody>
          <a:bodyPr anchorCtr="0" anchor="t" bIns="45700" lIns="91425" spcFirstLastPara="1" rIns="91425" wrap="square" tIns="45700">
            <a:normAutofit lnSpcReduction="20000"/>
          </a:bodyPr>
          <a:lstStyle/>
          <a:p>
            <a:pPr indent="-342900" lvl="0" marL="342900" rtl="0" algn="just">
              <a:lnSpc>
                <a:spcPct val="107000"/>
              </a:lnSpc>
              <a:spcBef>
                <a:spcPts val="0"/>
              </a:spcBef>
              <a:spcAft>
                <a:spcPts val="0"/>
              </a:spcAft>
              <a:buSzPts val="1440"/>
              <a:buChar char="►"/>
            </a:pPr>
            <a:r>
              <a:rPr lang="et-EE" sz="1800">
                <a:latin typeface="Times New Roman"/>
                <a:ea typeface="Times New Roman"/>
                <a:cs typeface="Times New Roman"/>
                <a:sym typeface="Times New Roman"/>
              </a:rPr>
              <a:t>Jätkuvalt oli tema eesmärgiks teaduse, õppe ning arendustegevuses osalemine. MTÜ Polis raames toimusid erinevad seminarid ning teised valdkonnaga seonduvad tegevused. Väga hea vastuvõtu sai Eerik-Juhan Truuväli 2008. aastal ilmunud kogumik </a:t>
            </a:r>
            <a:r>
              <a:rPr i="1" lang="et-EE" sz="1800">
                <a:latin typeface="Times New Roman"/>
                <a:ea typeface="Times New Roman"/>
                <a:cs typeface="Times New Roman"/>
                <a:sym typeface="Times New Roman"/>
              </a:rPr>
              <a:t>Põhiseaduse teel</a:t>
            </a:r>
            <a:r>
              <a:rPr lang="et-EE" sz="1800">
                <a:latin typeface="Times New Roman"/>
                <a:ea typeface="Times New Roman"/>
                <a:cs typeface="Times New Roman"/>
                <a:sym typeface="Times New Roman"/>
              </a:rPr>
              <a:t>. Mahukas käsiraamat annab hoolikalt valitud dokumentide abil ülevaate meie omariikluse arengust ning muutumisest läbi aja. Eerik-Juhan Truuväli lisas sinna kommentaarid ja võrdluse ühiskonnanähtustest riigi arengu erinevates etappides. </a:t>
            </a:r>
            <a:endParaRPr sz="1800">
              <a:latin typeface="Times New Roman"/>
              <a:ea typeface="Times New Roman"/>
              <a:cs typeface="Times New Roman"/>
              <a:sym typeface="Times New Roman"/>
            </a:endParaRPr>
          </a:p>
          <a:p>
            <a:pPr indent="0" lvl="0" marL="342900" rtl="0" algn="just">
              <a:lnSpc>
                <a:spcPct val="107000"/>
              </a:lnSpc>
              <a:spcBef>
                <a:spcPts val="0"/>
              </a:spcBef>
              <a:spcAft>
                <a:spcPts val="0"/>
              </a:spcAft>
              <a:buSzPts val="1440"/>
              <a:buNone/>
            </a:pPr>
            <a:r>
              <a:t/>
            </a:r>
            <a:endParaRPr>
              <a:latin typeface="Times New Roman"/>
              <a:ea typeface="Times New Roman"/>
              <a:cs typeface="Times New Roman"/>
              <a:sym typeface="Times New Roman"/>
            </a:endParaRPr>
          </a:p>
          <a:p>
            <a:pPr indent="-342900" lvl="0" marL="342900" rtl="0" algn="just">
              <a:lnSpc>
                <a:spcPct val="107000"/>
              </a:lnSpc>
              <a:spcBef>
                <a:spcPts val="0"/>
              </a:spcBef>
              <a:spcAft>
                <a:spcPts val="0"/>
              </a:spcAft>
              <a:buSzPts val="1440"/>
              <a:buChar char="►"/>
            </a:pPr>
            <a:r>
              <a:rPr lang="et-EE" sz="1800">
                <a:latin typeface="Times New Roman"/>
                <a:ea typeface="Times New Roman"/>
                <a:cs typeface="Times New Roman"/>
                <a:sym typeface="Times New Roman"/>
              </a:rPr>
              <a:t>Materjali valikul, esitamisel ja kommenteerimisel on olnud peateljeks meie iseseisvuse saavutamise, teostamise, kaotamise ja taastamise protsess. Lugeja ette tuuakse autentne pilt aastatepikkusest võitlusest erinevate ideoloogiate vahel, riigiõiguslike aktide elu oma aja aegruumis ja nende kõlapind meie ajas. Põhiseaduste kogumik on koostatud võrdlev-ajaloolise eesmärgiga. See annab meie põhiseaduste arengust seostatud tervikülevaate ja hea mineviku tunnetuse.</a:t>
            </a:r>
            <a:endParaRPr sz="1800">
              <a:latin typeface="Calibri"/>
              <a:ea typeface="Calibri"/>
              <a:cs typeface="Calibri"/>
              <a:sym typeface="Calibri"/>
            </a:endParaRPr>
          </a:p>
          <a:p>
            <a:pPr indent="-342900" lvl="0" marL="342900" rtl="0" algn="just">
              <a:lnSpc>
                <a:spcPct val="107000"/>
              </a:lnSpc>
              <a:spcBef>
                <a:spcPts val="2000"/>
              </a:spcBef>
              <a:spcAft>
                <a:spcPts val="0"/>
              </a:spcAft>
              <a:buSzPts val="1440"/>
              <a:buChar char="►"/>
            </a:pPr>
            <a:r>
              <a:rPr lang="et-EE" sz="1800">
                <a:latin typeface="Times New Roman"/>
                <a:ea typeface="Times New Roman"/>
                <a:cs typeface="Times New Roman"/>
                <a:sym typeface="Times New Roman"/>
              </a:rPr>
              <a:t>Tallinna Ülikool oli Eerik-Juhan Truuväli jaoks väga oluline koostööpartner nii sisulistes küsimustes kui ka mitmete foorumite, analüüside jne ühise läbiviimise aspektist. Ülikoolis toimus ka Eerik-Juhan Truuväli 75. sünnipäeva äramärkimine. </a:t>
            </a:r>
            <a:endParaRPr sz="1800">
              <a:latin typeface="Calibri"/>
              <a:ea typeface="Calibri"/>
              <a:cs typeface="Calibri"/>
              <a:sym typeface="Calibri"/>
            </a:endParaRPr>
          </a:p>
          <a:p>
            <a:pPr indent="-258318" lvl="0" marL="342900" rtl="0" algn="l">
              <a:lnSpc>
                <a:spcPct val="100000"/>
              </a:lnSpc>
              <a:spcBef>
                <a:spcPts val="2000"/>
              </a:spcBef>
              <a:spcAft>
                <a:spcPts val="0"/>
              </a:spcAft>
              <a:buSzPts val="144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00000"/>
              </a:buClr>
              <a:buSzPts val="3600"/>
              <a:buFont typeface="Times New Roman"/>
              <a:buNone/>
            </a:pPr>
            <a:r>
              <a:rPr b="1" lang="et-EE" sz="3600">
                <a:solidFill>
                  <a:srgbClr val="000000"/>
                </a:solidFill>
                <a:latin typeface="Times New Roman"/>
                <a:ea typeface="Times New Roman"/>
                <a:cs typeface="Times New Roman"/>
                <a:sym typeface="Times New Roman"/>
              </a:rPr>
              <a:t>Eerik-Juhan Truuväli MTÜ Polis (kaas)asutaja ning president </a:t>
            </a:r>
            <a:r>
              <a:rPr b="1" lang="et-EE">
                <a:solidFill>
                  <a:srgbClr val="000000"/>
                </a:solidFill>
                <a:latin typeface="Times New Roman"/>
                <a:ea typeface="Times New Roman"/>
                <a:cs typeface="Times New Roman"/>
                <a:sym typeface="Times New Roman"/>
              </a:rPr>
              <a:t>5</a:t>
            </a:r>
            <a:endParaRPr/>
          </a:p>
        </p:txBody>
      </p:sp>
      <p:sp>
        <p:nvSpPr>
          <p:cNvPr id="246" name="Google Shape;246;p1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just">
              <a:lnSpc>
                <a:spcPct val="107000"/>
              </a:lnSpc>
              <a:spcBef>
                <a:spcPts val="0"/>
              </a:spcBef>
              <a:spcAft>
                <a:spcPts val="0"/>
              </a:spcAft>
              <a:buSzPct val="79999"/>
              <a:buChar char="►"/>
            </a:pPr>
            <a:r>
              <a:rPr lang="et-EE" sz="1800">
                <a:latin typeface="Times New Roman"/>
                <a:ea typeface="Times New Roman"/>
                <a:cs typeface="Times New Roman"/>
                <a:sym typeface="Times New Roman"/>
              </a:rPr>
              <a:t>Tallinna Ülikool oli Eerik-Juhan Truuväli jaoks väga oluline koostööpartner nii sisulistes küsimustes kui ka mitmete foorumite, analüüside jne ühise läbiviimise aspektist. Ülikoolis toimus ka Eerik-Juhan Truuväli 75. sünnipäeva äramärkimine. </a:t>
            </a:r>
            <a:endParaRPr sz="1800">
              <a:latin typeface="Calibri"/>
              <a:ea typeface="Calibri"/>
              <a:cs typeface="Calibri"/>
              <a:sym typeface="Calibri"/>
            </a:endParaRPr>
          </a:p>
          <a:p>
            <a:pPr indent="-342900" lvl="0" marL="342900" rtl="0" algn="just">
              <a:lnSpc>
                <a:spcPct val="107000"/>
              </a:lnSpc>
              <a:spcBef>
                <a:spcPts val="2000"/>
              </a:spcBef>
              <a:spcAft>
                <a:spcPts val="0"/>
              </a:spcAft>
              <a:buSzPct val="79999"/>
              <a:buChar char="►"/>
            </a:pPr>
            <a:r>
              <a:rPr lang="et-EE" sz="1800">
                <a:latin typeface="Times New Roman"/>
                <a:ea typeface="Times New Roman"/>
                <a:cs typeface="Times New Roman"/>
                <a:sym typeface="Times New Roman"/>
              </a:rPr>
              <a:t>Märgiline oli 14. mail 2018 Tallinna Ülikoolis MTÜ Polis algatusel toimunud foorum </a:t>
            </a:r>
            <a:r>
              <a:rPr i="1" lang="et-EE" sz="1800">
                <a:latin typeface="Times New Roman"/>
                <a:ea typeface="Times New Roman"/>
                <a:cs typeface="Times New Roman"/>
                <a:sym typeface="Times New Roman"/>
              </a:rPr>
              <a:t>Riik ja omavalitsus täna ning vaade tulevikku 10 teesi - mis edasi? </a:t>
            </a:r>
            <a:r>
              <a:rPr lang="et-EE" sz="1800">
                <a:latin typeface="Times New Roman"/>
                <a:ea typeface="Times New Roman"/>
                <a:cs typeface="Times New Roman"/>
                <a:sym typeface="Times New Roman"/>
              </a:rPr>
              <a:t>Foorumiga õnnitleti ka MTÜ Polis presidenti, varasemat õiguskantslerit Eerik-Juhan Truuvälit 80. sünnipäeva puhul. Avasõnad ütles ülikooli rektor Tiit Land, esinesid Riigikogu esimees Eiki Nestor, Mihhail Kõlvart, Tallinna Linnavolikogu esimees, Tallinna Ülikooli juhid, õppejõud, üliõpilased ning mitmed riigi ja kohaliku omavalitsuse ning nende liitude juhid, teadlased ja teised. </a:t>
            </a:r>
            <a:endParaRPr sz="1800">
              <a:latin typeface="Times New Roman"/>
              <a:ea typeface="Times New Roman"/>
              <a:cs typeface="Times New Roman"/>
              <a:sym typeface="Times New Roman"/>
            </a:endParaRPr>
          </a:p>
          <a:p>
            <a:pPr indent="-342900" lvl="0" marL="342900" rtl="0" algn="just">
              <a:lnSpc>
                <a:spcPct val="107000"/>
              </a:lnSpc>
              <a:spcBef>
                <a:spcPts val="1800"/>
              </a:spcBef>
              <a:spcAft>
                <a:spcPts val="0"/>
              </a:spcAft>
              <a:buSzPct val="79999"/>
              <a:buChar char="►"/>
            </a:pPr>
            <a:r>
              <a:rPr lang="et-EE" sz="1800">
                <a:latin typeface="Times New Roman"/>
                <a:ea typeface="Times New Roman"/>
                <a:cs typeface="Times New Roman"/>
                <a:sym typeface="Times New Roman"/>
              </a:rPr>
              <a:t>Toimus ka kogumiku </a:t>
            </a:r>
            <a:r>
              <a:rPr i="1" lang="et-EE" sz="1800">
                <a:latin typeface="Times New Roman"/>
                <a:ea typeface="Times New Roman"/>
                <a:cs typeface="Times New Roman"/>
                <a:sym typeface="Times New Roman"/>
              </a:rPr>
              <a:t>Eesti omavalitsused ja liidud 100. Omavalitsustegelased</a:t>
            </a:r>
            <a:r>
              <a:rPr lang="et-EE" sz="1800">
                <a:latin typeface="Times New Roman"/>
                <a:ea typeface="Times New Roman"/>
                <a:cs typeface="Times New Roman"/>
                <a:sym typeface="Times New Roman"/>
              </a:rPr>
              <a:t> esitlemine, mis sisaldas  Eerik-Juhan Truuväli artiklit (Eerik-Juhan Truuväli seonduvad materjalid, mida täiendatakse, on leitavad ka MTÜ Polis kodulehelt aadessil</a:t>
            </a:r>
            <a:r>
              <a:rPr lang="et-EE" sz="1800">
                <a:solidFill>
                  <a:srgbClr val="1155CC"/>
                </a:solidFill>
                <a:latin typeface="Times New Roman"/>
                <a:ea typeface="Times New Roman"/>
                <a:cs typeface="Times New Roman"/>
                <a:sym typeface="Times New Roman"/>
              </a:rPr>
              <a:t> </a:t>
            </a:r>
            <a:r>
              <a:rPr lang="et-EE" sz="18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https://polismtu.ee/meist/eerik-juhan-truuvali/</a:t>
            </a:r>
            <a:r>
              <a:rPr lang="et-EE" sz="1800">
                <a:latin typeface="Times New Roman"/>
                <a:ea typeface="Times New Roman"/>
                <a:cs typeface="Times New Roman"/>
                <a:sym typeface="Times New Roman"/>
              </a:rPr>
              <a:t>)</a:t>
            </a:r>
            <a:endParaRPr sz="1800">
              <a:latin typeface="Calibri"/>
              <a:ea typeface="Calibri"/>
              <a:cs typeface="Calibri"/>
              <a:sym typeface="Calibri"/>
            </a:endParaRPr>
          </a:p>
          <a:p>
            <a:pPr indent="-258318" lvl="0" marL="342900" rtl="0" algn="l">
              <a:lnSpc>
                <a:spcPct val="100000"/>
              </a:lnSpc>
              <a:spcBef>
                <a:spcPts val="1800"/>
              </a:spcBef>
              <a:spcAft>
                <a:spcPts val="0"/>
              </a:spcAft>
              <a:buSzPct val="79999"/>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rgbClr val="000000"/>
              </a:buClr>
              <a:buSzPct val="100000"/>
              <a:buFont typeface="Times New Roman"/>
              <a:buNone/>
            </a:pPr>
            <a:r>
              <a:rPr b="1" lang="et-EE" sz="2700">
                <a:solidFill>
                  <a:srgbClr val="000000"/>
                </a:solidFill>
                <a:latin typeface="Times New Roman"/>
                <a:ea typeface="Times New Roman"/>
                <a:cs typeface="Times New Roman"/>
                <a:sym typeface="Times New Roman"/>
              </a:rPr>
              <a:t>Eerik-Juhan Truuväli lahkus meie hulgast </a:t>
            </a:r>
            <a:r>
              <a:rPr b="1" lang="et-EE" sz="2700">
                <a:solidFill>
                  <a:srgbClr val="000000"/>
                </a:solidFill>
                <a:highlight>
                  <a:srgbClr val="FFFFFF"/>
                </a:highlight>
                <a:latin typeface="Times New Roman"/>
                <a:ea typeface="Times New Roman"/>
                <a:cs typeface="Times New Roman"/>
                <a:sym typeface="Times New Roman"/>
              </a:rPr>
              <a:t>25. juunil 2019</a:t>
            </a:r>
            <a:br>
              <a:rPr b="1" lang="et-EE" sz="2700">
                <a:solidFill>
                  <a:srgbClr val="000000"/>
                </a:solidFill>
                <a:highlight>
                  <a:srgbClr val="FFFFFF"/>
                </a:highlight>
                <a:latin typeface="Times New Roman"/>
                <a:ea typeface="Times New Roman"/>
                <a:cs typeface="Times New Roman"/>
                <a:sym typeface="Times New Roman"/>
              </a:rPr>
            </a:br>
            <a:r>
              <a:rPr b="1" lang="et-EE" sz="2700">
                <a:solidFill>
                  <a:srgbClr val="000000"/>
                </a:solidFill>
                <a:highlight>
                  <a:srgbClr val="FFFFFF"/>
                </a:highlight>
                <a:latin typeface="Times New Roman"/>
                <a:ea typeface="Times New Roman"/>
                <a:cs typeface="Times New Roman"/>
                <a:sym typeface="Times New Roman"/>
              </a:rPr>
              <a:t>Tema vaimse pärandi jäädvustamine, analüüsimine ning sidumine tänapäeva väljakutsetega on saanud reaalsuseks 1 </a:t>
            </a:r>
            <a:br>
              <a:rPr lang="et-EE" sz="1800">
                <a:latin typeface="Calibri"/>
                <a:ea typeface="Calibri"/>
                <a:cs typeface="Calibri"/>
                <a:sym typeface="Calibri"/>
              </a:rPr>
            </a:br>
            <a:endParaRPr/>
          </a:p>
        </p:txBody>
      </p:sp>
      <p:sp>
        <p:nvSpPr>
          <p:cNvPr id="252" name="Google Shape;252;p16"/>
          <p:cNvSpPr txBox="1"/>
          <p:nvPr>
            <p:ph idx="1" type="body"/>
          </p:nvPr>
        </p:nvSpPr>
        <p:spPr>
          <a:xfrm>
            <a:off x="677334" y="2160589"/>
            <a:ext cx="8596668" cy="4565064"/>
          </a:xfrm>
          <a:prstGeom prst="rect">
            <a:avLst/>
          </a:prstGeom>
          <a:noFill/>
          <a:ln>
            <a:noFill/>
          </a:ln>
        </p:spPr>
        <p:txBody>
          <a:bodyPr anchorCtr="0" anchor="t" bIns="45700" lIns="91425" spcFirstLastPara="1" rIns="91425" wrap="square" tIns="45700">
            <a:normAutofit lnSpcReduction="10000"/>
          </a:bodyPr>
          <a:lstStyle/>
          <a:p>
            <a:pPr indent="-342900" lvl="0" marL="342900" rtl="0" algn="just">
              <a:lnSpc>
                <a:spcPct val="107000"/>
              </a:lnSpc>
              <a:spcBef>
                <a:spcPts val="0"/>
              </a:spcBef>
              <a:spcAft>
                <a:spcPts val="0"/>
              </a:spcAft>
              <a:buSzPts val="1520"/>
              <a:buChar char="►"/>
            </a:pPr>
            <a:r>
              <a:rPr b="1" lang="et-EE" sz="1900">
                <a:solidFill>
                  <a:schemeClr val="dk1"/>
                </a:solidFill>
                <a:latin typeface="Times New Roman"/>
                <a:ea typeface="Times New Roman"/>
                <a:cs typeface="Times New Roman"/>
                <a:sym typeface="Times New Roman"/>
              </a:rPr>
              <a:t>Eerik-Juhan Truuväli oli juhina, kolleegina, teadlasena, õpetajana, lihtsalt inimesena õiglane, samas nõudlik, empaatiline ja abivalmis. Tema tegevust saatis rõõmsameelsus ja elutarkus. </a:t>
            </a:r>
            <a:endParaRPr b="1" sz="1900">
              <a:solidFill>
                <a:schemeClr val="dk1"/>
              </a:solidFill>
              <a:latin typeface="Times New Roman"/>
              <a:ea typeface="Times New Roman"/>
              <a:cs typeface="Times New Roman"/>
              <a:sym typeface="Times New Roman"/>
            </a:endParaRPr>
          </a:p>
          <a:p>
            <a:pPr indent="-342900" lvl="0" marL="342900" rtl="0" algn="just">
              <a:lnSpc>
                <a:spcPct val="107000"/>
              </a:lnSpc>
              <a:spcBef>
                <a:spcPts val="2000"/>
              </a:spcBef>
              <a:spcAft>
                <a:spcPts val="0"/>
              </a:spcAft>
              <a:buSzPts val="1520"/>
              <a:buChar char="►"/>
            </a:pPr>
            <a:r>
              <a:rPr b="1" lang="et-EE" sz="1900">
                <a:solidFill>
                  <a:schemeClr val="dk1"/>
                </a:solidFill>
                <a:highlight>
                  <a:srgbClr val="FFFFFF"/>
                </a:highlight>
                <a:latin typeface="Times New Roman"/>
                <a:ea typeface="Times New Roman"/>
                <a:cs typeface="Times New Roman"/>
                <a:sym typeface="Times New Roman"/>
              </a:rPr>
              <a:t>Tema mitmekülgne tegevus on aga jätkuvalt väga oluline ning selles osas on koostöövõrgustik MTÜ Polise, Tallinna Ülikooli ja Tartu Ülikooli, Riigikogu, Riigikohtu, õiguskantsleri, kohalike omavalitsuse ja nende liitude ning mitmete teiste institutsioonide näol jätkuvalt valmis seda jäädvustama. Palju on veel teha, et esile tuua kogu tema elutöö eri tahud. Üheks vormiks on kujunenud juba kolm korda toimunud Eerik-Juhan Truuväli sünniaastapäeva tähistamine väga kõrgetasemeliste kollokviumite ja foorumitega.</a:t>
            </a:r>
            <a:endParaRPr b="1" sz="1900">
              <a:solidFill>
                <a:schemeClr val="dk1"/>
              </a:solidFill>
              <a:latin typeface="Calibri"/>
              <a:ea typeface="Calibri"/>
              <a:cs typeface="Calibri"/>
              <a:sym typeface="Calibri"/>
            </a:endParaRPr>
          </a:p>
          <a:p>
            <a:pPr indent="-342900" lvl="0" marL="342900" rtl="0" algn="just">
              <a:lnSpc>
                <a:spcPct val="107000"/>
              </a:lnSpc>
              <a:spcBef>
                <a:spcPts val="2000"/>
              </a:spcBef>
              <a:spcAft>
                <a:spcPts val="0"/>
              </a:spcAft>
              <a:buSzPts val="1520"/>
              <a:buChar char="►"/>
            </a:pPr>
            <a:r>
              <a:rPr b="1" lang="et-EE" sz="1900">
                <a:solidFill>
                  <a:schemeClr val="dk1"/>
                </a:solidFill>
                <a:highlight>
                  <a:srgbClr val="FFFFFF"/>
                </a:highlight>
                <a:latin typeface="Times New Roman"/>
                <a:ea typeface="Times New Roman"/>
                <a:cs typeface="Times New Roman"/>
                <a:sym typeface="Times New Roman"/>
              </a:rPr>
              <a:t>Esimene toimus 11.03.2020 Tallinna Ülikoolis ja teemaks oli </a:t>
            </a:r>
            <a:r>
              <a:rPr b="1" i="1" lang="et-EE" sz="1900">
                <a:solidFill>
                  <a:schemeClr val="dk1"/>
                </a:solidFill>
                <a:latin typeface="Times New Roman"/>
                <a:ea typeface="Times New Roman"/>
                <a:cs typeface="Times New Roman"/>
                <a:sym typeface="Times New Roman"/>
              </a:rPr>
              <a:t>Eerik-Juhan Truuväli – tema ajastu ning tulevik;</a:t>
            </a:r>
            <a:endParaRPr b="1" sz="1900">
              <a:solidFill>
                <a:schemeClr val="dk1"/>
              </a:solidFill>
              <a:latin typeface="Calibri"/>
              <a:ea typeface="Calibri"/>
              <a:cs typeface="Calibri"/>
              <a:sym typeface="Calibri"/>
            </a:endParaRPr>
          </a:p>
          <a:p>
            <a:pPr indent="0" lvl="0" marL="57150" rtl="0" algn="l">
              <a:lnSpc>
                <a:spcPct val="100000"/>
              </a:lnSpc>
              <a:spcBef>
                <a:spcPts val="1600"/>
              </a:spcBef>
              <a:spcAft>
                <a:spcPts val="0"/>
              </a:spcAft>
              <a:buSzPts val="144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244fec6fbe2_0_15"/>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Times New Roman"/>
              <a:buNone/>
            </a:pPr>
            <a:r>
              <a:rPr b="1" lang="et-EE" sz="2700">
                <a:solidFill>
                  <a:schemeClr val="dk1"/>
                </a:solidFill>
                <a:latin typeface="Times New Roman"/>
                <a:ea typeface="Times New Roman"/>
                <a:cs typeface="Times New Roman"/>
                <a:sym typeface="Times New Roman"/>
              </a:rPr>
              <a:t>Eerik-Juhan Truuväli lahkus meie hulgast </a:t>
            </a:r>
            <a:r>
              <a:rPr b="1" lang="et-EE" sz="2700">
                <a:solidFill>
                  <a:schemeClr val="dk1"/>
                </a:solidFill>
                <a:highlight>
                  <a:schemeClr val="lt1"/>
                </a:highlight>
                <a:latin typeface="Times New Roman"/>
                <a:ea typeface="Times New Roman"/>
                <a:cs typeface="Times New Roman"/>
                <a:sym typeface="Times New Roman"/>
              </a:rPr>
              <a:t>25. juunil 2019</a:t>
            </a:r>
            <a:br>
              <a:rPr b="1" lang="et-EE" sz="2700">
                <a:solidFill>
                  <a:schemeClr val="dk1"/>
                </a:solidFill>
                <a:highlight>
                  <a:schemeClr val="lt1"/>
                </a:highlight>
                <a:latin typeface="Times New Roman"/>
                <a:ea typeface="Times New Roman"/>
                <a:cs typeface="Times New Roman"/>
                <a:sym typeface="Times New Roman"/>
              </a:rPr>
            </a:br>
            <a:r>
              <a:rPr b="1" lang="et-EE" sz="2700">
                <a:solidFill>
                  <a:schemeClr val="dk1"/>
                </a:solidFill>
                <a:highlight>
                  <a:schemeClr val="lt1"/>
                </a:highlight>
                <a:latin typeface="Times New Roman"/>
                <a:ea typeface="Times New Roman"/>
                <a:cs typeface="Times New Roman"/>
                <a:sym typeface="Times New Roman"/>
              </a:rPr>
              <a:t>Tema vaimse pärandi jäädvustamine, analüüsimine ning sidumine tänapäeva väljakutsetega on saanud reaalsuseks 2</a:t>
            </a:r>
            <a:endParaRPr/>
          </a:p>
        </p:txBody>
      </p:sp>
      <p:sp>
        <p:nvSpPr>
          <p:cNvPr id="258" name="Google Shape;258;g244fec6fbe2_0_15"/>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just">
              <a:lnSpc>
                <a:spcPct val="107000"/>
              </a:lnSpc>
              <a:spcBef>
                <a:spcPts val="1600"/>
              </a:spcBef>
              <a:spcAft>
                <a:spcPts val="0"/>
              </a:spcAft>
              <a:buSzPct val="80000"/>
              <a:buChar char="►"/>
            </a:pPr>
            <a:r>
              <a:rPr b="1" lang="et-EE" sz="1900">
                <a:solidFill>
                  <a:schemeClr val="dk1"/>
                </a:solidFill>
                <a:highlight>
                  <a:schemeClr val="lt1"/>
                </a:highlight>
                <a:latin typeface="Times New Roman"/>
                <a:ea typeface="Times New Roman"/>
                <a:cs typeface="Times New Roman"/>
                <a:sym typeface="Times New Roman"/>
              </a:rPr>
              <a:t>Teine toimus vaatamata Covid-19 pandeemiale 8.03.2021 ja teemaks </a:t>
            </a:r>
            <a:r>
              <a:rPr b="1" i="1" lang="et-EE" sz="1900">
                <a:solidFill>
                  <a:schemeClr val="dk1"/>
                </a:solidFill>
                <a:highlight>
                  <a:schemeClr val="lt1"/>
                </a:highlight>
                <a:latin typeface="Times New Roman"/>
                <a:ea typeface="Times New Roman"/>
                <a:cs typeface="Times New Roman"/>
                <a:sym typeface="Times New Roman"/>
              </a:rPr>
              <a:t>Kohalik omavalitsus Eesti riikluse taastamise ja arengu teel - 30 aastat. </a:t>
            </a:r>
            <a:r>
              <a:rPr b="1" lang="et-EE" sz="1900">
                <a:solidFill>
                  <a:schemeClr val="dk1"/>
                </a:solidFill>
                <a:latin typeface="Times New Roman"/>
                <a:ea typeface="Times New Roman"/>
                <a:cs typeface="Times New Roman"/>
                <a:sym typeface="Times New Roman"/>
              </a:rPr>
              <a:t>Seejuures otsustas MTÜ Polis juhatus 15.02.2021 omistada Eerik-Juhan Truuvälile, MTÜ Polis presidendile aastatel 2004-2019, MTÜ Polis aupresidendi staatus. Eelnev otsus tehti teatavaks 8.03.2021 TLÜ-s aset leidnud kollokviumil.</a:t>
            </a:r>
            <a:endParaRPr b="1" sz="1900">
              <a:solidFill>
                <a:schemeClr val="dk1"/>
              </a:solidFill>
              <a:latin typeface="Calibri"/>
              <a:ea typeface="Calibri"/>
              <a:cs typeface="Calibri"/>
              <a:sym typeface="Calibri"/>
            </a:endParaRPr>
          </a:p>
          <a:p>
            <a:pPr indent="-342900" lvl="0" marL="342900" rtl="0" algn="just">
              <a:lnSpc>
                <a:spcPct val="107000"/>
              </a:lnSpc>
              <a:spcBef>
                <a:spcPts val="1600"/>
              </a:spcBef>
              <a:spcAft>
                <a:spcPts val="0"/>
              </a:spcAft>
              <a:buSzPct val="80000"/>
              <a:buChar char="►"/>
            </a:pPr>
            <a:r>
              <a:rPr b="1" lang="et-EE" sz="1900">
                <a:solidFill>
                  <a:schemeClr val="dk1"/>
                </a:solidFill>
                <a:highlight>
                  <a:schemeClr val="lt1"/>
                </a:highlight>
                <a:latin typeface="Times New Roman"/>
                <a:ea typeface="Times New Roman"/>
                <a:cs typeface="Times New Roman"/>
                <a:sym typeface="Times New Roman"/>
              </a:rPr>
              <a:t>Kolmas kollokvium toimus 21.02.2022 Riigikogus ning teemaks </a:t>
            </a:r>
            <a:r>
              <a:rPr b="1" i="1" lang="et-EE" sz="1900">
                <a:solidFill>
                  <a:schemeClr val="dk1"/>
                </a:solidFill>
                <a:highlight>
                  <a:schemeClr val="lt1"/>
                </a:highlight>
                <a:latin typeface="Times New Roman"/>
                <a:ea typeface="Times New Roman"/>
                <a:cs typeface="Times New Roman"/>
                <a:sym typeface="Times New Roman"/>
              </a:rPr>
              <a:t>Koostöö kui arengu võti – omavalitsuspäeva ideest riikliku tähtpäevani.</a:t>
            </a:r>
            <a:r>
              <a:rPr b="1" lang="et-EE" sz="1900">
                <a:solidFill>
                  <a:schemeClr val="dk1"/>
                </a:solidFill>
                <a:highlight>
                  <a:schemeClr val="lt1"/>
                </a:highlight>
                <a:latin typeface="Times New Roman"/>
                <a:ea typeface="Times New Roman"/>
                <a:cs typeface="Times New Roman"/>
                <a:sym typeface="Times New Roman"/>
              </a:rPr>
              <a:t> </a:t>
            </a:r>
            <a:endParaRPr b="1" sz="1900">
              <a:solidFill>
                <a:schemeClr val="dk1"/>
              </a:solidFill>
              <a:latin typeface="Calibri"/>
              <a:ea typeface="Calibri"/>
              <a:cs typeface="Calibri"/>
              <a:sym typeface="Calibri"/>
            </a:endParaRPr>
          </a:p>
          <a:p>
            <a:pPr indent="-342900" lvl="0" marL="342900" rtl="0" algn="just">
              <a:lnSpc>
                <a:spcPct val="107000"/>
              </a:lnSpc>
              <a:spcBef>
                <a:spcPts val="1600"/>
              </a:spcBef>
              <a:spcAft>
                <a:spcPts val="0"/>
              </a:spcAft>
              <a:buSzPct val="80000"/>
              <a:buChar char="►"/>
            </a:pPr>
            <a:r>
              <a:rPr b="1" lang="et-EE" sz="1900">
                <a:solidFill>
                  <a:schemeClr val="dk1"/>
                </a:solidFill>
                <a:highlight>
                  <a:schemeClr val="lt1"/>
                </a:highlight>
                <a:latin typeface="Times New Roman"/>
                <a:ea typeface="Times New Roman"/>
                <a:cs typeface="Times New Roman"/>
                <a:sym typeface="Times New Roman"/>
              </a:rPr>
              <a:t>Neljas kollokvium on kavandatud 24. maile 2023 Õiguskantsleri Kantseleis ning teemaks </a:t>
            </a:r>
            <a:r>
              <a:rPr b="1" i="1" lang="et-EE" sz="1900">
                <a:solidFill>
                  <a:schemeClr val="dk1"/>
                </a:solidFill>
                <a:latin typeface="Times New Roman"/>
                <a:ea typeface="Times New Roman"/>
                <a:cs typeface="Times New Roman"/>
                <a:sym typeface="Times New Roman"/>
              </a:rPr>
              <a:t>Eerik-Juhan Truuväli - õiglus ja õigus. Kohaliku omavalitsuse õiguskorra areng ja järelevalve.</a:t>
            </a:r>
            <a:r>
              <a:rPr b="1" lang="et-EE" sz="1900">
                <a:solidFill>
                  <a:schemeClr val="dk1"/>
                </a:solidFill>
                <a:latin typeface="Times New Roman"/>
                <a:ea typeface="Times New Roman"/>
                <a:cs typeface="Times New Roman"/>
                <a:sym typeface="Times New Roman"/>
              </a:rPr>
              <a:t> Kollokvium on pühendatud Eerik-Juhan Truuväli 85. sünniaastapäevale.</a:t>
            </a:r>
            <a:endParaRPr b="1" sz="1900">
              <a:solidFill>
                <a:schemeClr val="dk1"/>
              </a:solidFill>
              <a:latin typeface="Calibri"/>
              <a:ea typeface="Calibri"/>
              <a:cs typeface="Calibri"/>
              <a:sym typeface="Calibri"/>
            </a:endParaRPr>
          </a:p>
          <a:p>
            <a:pPr indent="-342900" lvl="0" marL="342900" rtl="0" algn="just">
              <a:lnSpc>
                <a:spcPct val="107000"/>
              </a:lnSpc>
              <a:spcBef>
                <a:spcPts val="1600"/>
              </a:spcBef>
              <a:spcAft>
                <a:spcPts val="0"/>
              </a:spcAft>
              <a:buSzPct val="80000"/>
              <a:buChar char="►"/>
            </a:pPr>
            <a:r>
              <a:rPr b="1" lang="et-EE" sz="1900">
                <a:solidFill>
                  <a:schemeClr val="dk1"/>
                </a:solidFill>
                <a:latin typeface="Times New Roman"/>
                <a:ea typeface="Times New Roman"/>
                <a:cs typeface="Times New Roman"/>
                <a:sym typeface="Times New Roman"/>
              </a:rPr>
              <a:t>Tartu Ülikooli õigusteaduskonna direktor Gaabriel Tavits on </a:t>
            </a:r>
            <a:r>
              <a:rPr b="1" lang="et-EE" sz="1900">
                <a:solidFill>
                  <a:schemeClr val="dk1"/>
                </a:solidFill>
                <a:highlight>
                  <a:schemeClr val="lt1"/>
                </a:highlight>
                <a:latin typeface="Times New Roman"/>
                <a:ea typeface="Times New Roman"/>
                <a:cs typeface="Times New Roman"/>
                <a:sym typeface="Times New Roman"/>
              </a:rPr>
              <a:t>avaldanud valmisolekut koordineerida Eerik-Juhan Truuvälile pühendatud viienda kollokviumi korraldamist järgmisel aastal Tartus. </a:t>
            </a:r>
            <a:endParaRPr b="1" sz="1900">
              <a:solidFill>
                <a:schemeClr val="dk1"/>
              </a:solidFill>
              <a:latin typeface="Calibri"/>
              <a:ea typeface="Calibri"/>
              <a:cs typeface="Calibri"/>
              <a:sym typeface="Calibri"/>
            </a:endParaRPr>
          </a:p>
          <a:p>
            <a:pPr indent="0" lvl="0" marL="0" rtl="0" algn="l">
              <a:lnSpc>
                <a:spcPct val="100000"/>
              </a:lnSpc>
              <a:spcBef>
                <a:spcPts val="1000"/>
              </a:spcBef>
              <a:spcAft>
                <a:spcPts val="0"/>
              </a:spcAft>
              <a:buSzPct val="94117"/>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7"/>
          <p:cNvSpPr txBox="1"/>
          <p:nvPr>
            <p:ph type="title"/>
          </p:nvPr>
        </p:nvSpPr>
        <p:spPr>
          <a:xfrm>
            <a:off x="424275" y="342900"/>
            <a:ext cx="9213900" cy="149790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rgbClr val="000000"/>
              </a:buClr>
              <a:buSzPct val="100000"/>
              <a:buFont typeface="Times New Roman"/>
              <a:buNone/>
            </a:pPr>
            <a:r>
              <a:rPr lang="et-EE" sz="3600">
                <a:solidFill>
                  <a:srgbClr val="000000"/>
                </a:solidFill>
                <a:highlight>
                  <a:srgbClr val="FFFFFF"/>
                </a:highlight>
                <a:latin typeface="Times New Roman"/>
                <a:ea typeface="Times New Roman"/>
                <a:cs typeface="Times New Roman"/>
                <a:sym typeface="Times New Roman"/>
              </a:rPr>
              <a:t>Eerik- Juhan Truuväli tegevust kajastavaid materjale on </a:t>
            </a:r>
            <a:r>
              <a:rPr lang="et-EE">
                <a:solidFill>
                  <a:srgbClr val="000000"/>
                </a:solidFill>
                <a:highlight>
                  <a:srgbClr val="FFFFFF"/>
                </a:highlight>
                <a:latin typeface="Times New Roman"/>
                <a:ea typeface="Times New Roman"/>
                <a:cs typeface="Times New Roman"/>
                <a:sym typeface="Times New Roman"/>
              </a:rPr>
              <a:t>MTÜ Polis asunud</a:t>
            </a:r>
            <a:r>
              <a:rPr lang="et-EE" sz="3600">
                <a:solidFill>
                  <a:srgbClr val="000000"/>
                </a:solidFill>
                <a:highlight>
                  <a:srgbClr val="FFFFFF"/>
                </a:highlight>
                <a:latin typeface="Times New Roman"/>
                <a:ea typeface="Times New Roman"/>
                <a:cs typeface="Times New Roman"/>
                <a:sym typeface="Times New Roman"/>
              </a:rPr>
              <a:t> süstematiseerima, sealjuures veebi kaudu</a:t>
            </a:r>
            <a:endParaRPr/>
          </a:p>
        </p:txBody>
      </p:sp>
      <p:sp>
        <p:nvSpPr>
          <p:cNvPr id="264" name="Google Shape;264;p17"/>
          <p:cNvSpPr txBox="1"/>
          <p:nvPr>
            <p:ph idx="1" type="body"/>
          </p:nvPr>
        </p:nvSpPr>
        <p:spPr>
          <a:xfrm>
            <a:off x="677334" y="1907006"/>
            <a:ext cx="8596668" cy="4830678"/>
          </a:xfrm>
          <a:prstGeom prst="rect">
            <a:avLst/>
          </a:prstGeom>
          <a:noFill/>
          <a:ln>
            <a:noFill/>
          </a:ln>
        </p:spPr>
        <p:txBody>
          <a:bodyPr anchorCtr="0" anchor="t" bIns="45700" lIns="91425" spcFirstLastPara="1" rIns="91425" wrap="square" tIns="45700">
            <a:normAutofit fontScale="62500" lnSpcReduction="20000"/>
          </a:bodyPr>
          <a:lstStyle/>
          <a:p>
            <a:pPr indent="0" lvl="0" marL="0" rtl="0" algn="just">
              <a:lnSpc>
                <a:spcPct val="107000"/>
              </a:lnSpc>
              <a:spcBef>
                <a:spcPts val="0"/>
              </a:spcBef>
              <a:spcAft>
                <a:spcPts val="0"/>
              </a:spcAft>
              <a:buSzPct val="79999"/>
              <a:buNone/>
            </a:pPr>
            <a:r>
              <a:rPr lang="et-EE" sz="1800">
                <a:solidFill>
                  <a:srgbClr val="000000"/>
                </a:solidFill>
                <a:highlight>
                  <a:srgbClr val="FFFFFF"/>
                </a:highlight>
                <a:latin typeface="Times New Roman"/>
                <a:ea typeface="Times New Roman"/>
                <a:cs typeface="Times New Roman"/>
                <a:sym typeface="Times New Roman"/>
              </a:rPr>
              <a:t> Samas on aga väga palju veel teha – seejuures on ka üliõpilaste teadlikkus täna eelnevalt Eerik-Juhan Truuväli elutöö osas tõusnud. </a:t>
            </a:r>
            <a:endParaRPr sz="1800">
              <a:solidFill>
                <a:srgbClr val="000000"/>
              </a:solidFill>
              <a:highlight>
                <a:srgbClr val="FFFFFF"/>
              </a:highlight>
              <a:latin typeface="Times New Roman"/>
              <a:ea typeface="Times New Roman"/>
              <a:cs typeface="Times New Roman"/>
              <a:sym typeface="Times New Roman"/>
            </a:endParaRPr>
          </a:p>
          <a:p>
            <a:pPr indent="0" lvl="0" marL="0" rtl="0" algn="just">
              <a:lnSpc>
                <a:spcPct val="107000"/>
              </a:lnSpc>
              <a:spcBef>
                <a:spcPts val="1800"/>
              </a:spcBef>
              <a:spcAft>
                <a:spcPts val="0"/>
              </a:spcAft>
              <a:buSzPct val="79999"/>
              <a:buNone/>
            </a:pPr>
            <a:r>
              <a:rPr lang="et-EE" sz="1800">
                <a:solidFill>
                  <a:srgbClr val="000000"/>
                </a:solidFill>
                <a:highlight>
                  <a:srgbClr val="FFFFFF"/>
                </a:highlight>
                <a:latin typeface="Times New Roman"/>
                <a:ea typeface="Times New Roman"/>
                <a:cs typeface="Times New Roman"/>
                <a:sym typeface="Times New Roman"/>
              </a:rPr>
              <a:t>Üheks võimaluseks ongi suurendada Eerik-Juhani Truuväli tegevuse nähtavust, sh suurema jäädvustamisega avalikus ruumis – meie ettepaneku kohaselt </a:t>
            </a:r>
            <a:r>
              <a:rPr lang="et-EE" sz="1800">
                <a:solidFill>
                  <a:srgbClr val="000000"/>
                </a:solidFill>
                <a:latin typeface="Times New Roman"/>
                <a:ea typeface="Times New Roman"/>
                <a:cs typeface="Times New Roman"/>
                <a:sym typeface="Times New Roman"/>
              </a:rPr>
              <a:t>nimetades Tallinna Ülikooli Mare maja auditoorium 225 Eerik-Juhan Truuväli nimeliseks.</a:t>
            </a:r>
            <a:endParaRPr sz="1800">
              <a:solidFill>
                <a:srgbClr val="000000"/>
              </a:solidFill>
              <a:latin typeface="Times New Roman"/>
              <a:ea typeface="Times New Roman"/>
              <a:cs typeface="Times New Roman"/>
              <a:sym typeface="Times New Roman"/>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2000. aastal Riigivapi III klassi teenetemärk</a:t>
            </a:r>
            <a:endParaRPr b="1" sz="1800">
              <a:latin typeface="Calibri"/>
              <a:ea typeface="Calibri"/>
              <a:cs typeface="Calibri"/>
              <a:sym typeface="Calibri"/>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2001. aastal Ida-Viru teenetemärk</a:t>
            </a:r>
            <a:endParaRPr b="1" sz="1800">
              <a:latin typeface="Calibri"/>
              <a:ea typeface="Calibri"/>
              <a:cs typeface="Calibri"/>
              <a:sym typeface="Calibri"/>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2006. aastal Valgetähe II klassi teenetemärk</a:t>
            </a:r>
            <a:endParaRPr b="1" sz="1800">
              <a:latin typeface="Calibri"/>
              <a:ea typeface="Calibri"/>
              <a:cs typeface="Calibri"/>
              <a:sym typeface="Calibri"/>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2008. aastal Tartu Ülikooli medal</a:t>
            </a:r>
            <a:endParaRPr b="1" sz="1800">
              <a:latin typeface="Calibri"/>
              <a:ea typeface="Calibri"/>
              <a:cs typeface="Calibri"/>
              <a:sym typeface="Calibri"/>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2010. aastal Tartu Ülikooli aumärk</a:t>
            </a:r>
            <a:endParaRPr b="1" sz="1800">
              <a:latin typeface="Calibri"/>
              <a:ea typeface="Calibri"/>
              <a:cs typeface="Calibri"/>
              <a:sym typeface="Calibri"/>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Piirivalve Teeneteristi II järk</a:t>
            </a:r>
            <a:endParaRPr b="1" sz="1800">
              <a:latin typeface="Calibri"/>
              <a:ea typeface="Calibri"/>
              <a:cs typeface="Calibri"/>
              <a:sym typeface="Calibri"/>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Kaitseväe Teeneterist riigikaitseliste teenete eest</a:t>
            </a:r>
            <a:endParaRPr b="1" sz="1800">
              <a:latin typeface="Calibri"/>
              <a:ea typeface="Calibri"/>
              <a:cs typeface="Calibri"/>
              <a:sym typeface="Calibri"/>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Matias Coloniuse medal (Soome)</a:t>
            </a:r>
            <a:endParaRPr b="1" sz="1800">
              <a:latin typeface="Calibri"/>
              <a:ea typeface="Calibri"/>
              <a:cs typeface="Calibri"/>
              <a:sym typeface="Calibri"/>
            </a:endParaRPr>
          </a:p>
          <a:p>
            <a:pPr indent="-342900" lvl="0" marL="342900" rtl="0" algn="just">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Konstitutsioonikohtu medal (Prantsusmaa)</a:t>
            </a:r>
            <a:endParaRPr b="1" sz="1800">
              <a:latin typeface="Calibri"/>
              <a:ea typeface="Calibri"/>
              <a:cs typeface="Calibri"/>
              <a:sym typeface="Calibri"/>
            </a:endParaRPr>
          </a:p>
          <a:p>
            <a:pPr indent="-342900" lvl="0" marL="342900" rtl="0" algn="l">
              <a:lnSpc>
                <a:spcPct val="107000"/>
              </a:lnSpc>
              <a:spcBef>
                <a:spcPts val="1800"/>
              </a:spcBef>
              <a:spcAft>
                <a:spcPts val="0"/>
              </a:spcAft>
              <a:buSzPct val="79999"/>
              <a:buChar char="►"/>
            </a:pPr>
            <a:r>
              <a:rPr b="1" lang="et-EE" sz="1800">
                <a:latin typeface="Times New Roman"/>
                <a:ea typeface="Times New Roman"/>
                <a:cs typeface="Times New Roman"/>
                <a:sym typeface="Times New Roman"/>
              </a:rPr>
              <a:t>2021. aastal postuumselt MTÜ Polis aupresidendi staatus.</a:t>
            </a:r>
            <a:endParaRPr b="1" sz="1800">
              <a:latin typeface="Calibri"/>
              <a:ea typeface="Calibri"/>
              <a:cs typeface="Calibri"/>
              <a:sym typeface="Calibri"/>
            </a:endParaRPr>
          </a:p>
          <a:p>
            <a:pPr indent="-285750" lvl="0" marL="342900" rtl="0" algn="l">
              <a:lnSpc>
                <a:spcPct val="100000"/>
              </a:lnSpc>
              <a:spcBef>
                <a:spcPts val="1800"/>
              </a:spcBef>
              <a:spcAft>
                <a:spcPts val="0"/>
              </a:spcAft>
              <a:buSzPct val="79999"/>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600"/>
              <a:buFont typeface="Trebuchet MS"/>
              <a:buNone/>
            </a:pPr>
            <a:r>
              <a:rPr lang="et-EE"/>
              <a:t>SUUR TÄNU!</a:t>
            </a:r>
            <a:endParaRPr/>
          </a:p>
        </p:txBody>
      </p:sp>
      <p:sp>
        <p:nvSpPr>
          <p:cNvPr id="270" name="Google Shape;270;p18"/>
          <p:cNvSpPr txBox="1"/>
          <p:nvPr>
            <p:ph idx="1" type="body"/>
          </p:nvPr>
        </p:nvSpPr>
        <p:spPr>
          <a:xfrm>
            <a:off x="677275" y="1645450"/>
            <a:ext cx="9321600" cy="4655400"/>
          </a:xfrm>
          <a:prstGeom prst="rect">
            <a:avLst/>
          </a:prstGeom>
          <a:noFill/>
          <a:ln>
            <a:noFill/>
          </a:ln>
        </p:spPr>
        <p:txBody>
          <a:bodyPr anchorCtr="0" anchor="t" bIns="45700" lIns="91425" spcFirstLastPara="1" rIns="91425" wrap="square" tIns="45700">
            <a:normAutofit lnSpcReduction="20000"/>
          </a:bodyPr>
          <a:lstStyle/>
          <a:p>
            <a:pPr indent="-251459" lvl="0" marL="342900" rtl="0" algn="l">
              <a:lnSpc>
                <a:spcPct val="100000"/>
              </a:lnSpc>
              <a:spcBef>
                <a:spcPts val="0"/>
              </a:spcBef>
              <a:spcAft>
                <a:spcPts val="0"/>
              </a:spcAft>
              <a:buSzPts val="1440"/>
              <a:buNone/>
            </a:pPr>
            <a:r>
              <a:t/>
            </a:r>
            <a:endParaRPr/>
          </a:p>
          <a:p>
            <a:pPr indent="-342900" lvl="0" marL="342900" rtl="0" algn="ctr">
              <a:lnSpc>
                <a:spcPct val="100000"/>
              </a:lnSpc>
              <a:spcBef>
                <a:spcPts val="1000"/>
              </a:spcBef>
              <a:spcAft>
                <a:spcPts val="0"/>
              </a:spcAft>
              <a:buSzPts val="2240"/>
              <a:buChar char="►"/>
            </a:pPr>
            <a:r>
              <a:rPr b="1" lang="et-EE" sz="2800"/>
              <a:t>KUULUB ÕIGUSKANTSLERILE, TEMA KANTSELEILE, TALLINNA ÜLIKOOLILE, KÕIGILE KAASKORRALDAJATELE, ESINEJATELE &amp; OSALEJATELE!</a:t>
            </a:r>
            <a:endParaRPr b="1" sz="2800"/>
          </a:p>
          <a:p>
            <a:pPr indent="0" lvl="0" marL="342900" rtl="0" algn="l">
              <a:lnSpc>
                <a:spcPct val="100000"/>
              </a:lnSpc>
              <a:spcBef>
                <a:spcPts val="1000"/>
              </a:spcBef>
              <a:spcAft>
                <a:spcPts val="0"/>
              </a:spcAft>
              <a:buSzPts val="1440"/>
              <a:buNone/>
            </a:pPr>
            <a:r>
              <a:t/>
            </a:r>
            <a:endParaRPr b="1" sz="2800"/>
          </a:p>
          <a:p>
            <a:pPr indent="-342900" lvl="0" marL="342900" rtl="0" algn="ctr">
              <a:lnSpc>
                <a:spcPct val="100000"/>
              </a:lnSpc>
              <a:spcBef>
                <a:spcPts val="1000"/>
              </a:spcBef>
              <a:spcAft>
                <a:spcPts val="0"/>
              </a:spcAft>
              <a:buSzPts val="2240"/>
              <a:buChar char="►"/>
            </a:pPr>
            <a:r>
              <a:rPr b="1" lang="et-EE" sz="2800"/>
              <a:t>SUUR TÄNU KÕIGILE EERIK-JUHANI LÄHEDASTELE &amp; SÕPRADELE!</a:t>
            </a:r>
            <a:endParaRPr b="1" sz="2800"/>
          </a:p>
          <a:p>
            <a:pPr indent="0" lvl="0" marL="342900" rtl="0" algn="l">
              <a:lnSpc>
                <a:spcPct val="100000"/>
              </a:lnSpc>
              <a:spcBef>
                <a:spcPts val="1000"/>
              </a:spcBef>
              <a:spcAft>
                <a:spcPts val="0"/>
              </a:spcAft>
              <a:buSzPts val="1440"/>
              <a:buNone/>
            </a:pPr>
            <a:r>
              <a:t/>
            </a:r>
            <a:endParaRPr b="1" sz="2800"/>
          </a:p>
          <a:p>
            <a:pPr indent="-342900" lvl="0" marL="342900" rtl="0" algn="ctr">
              <a:lnSpc>
                <a:spcPct val="100000"/>
              </a:lnSpc>
              <a:spcBef>
                <a:spcPts val="1000"/>
              </a:spcBef>
              <a:spcAft>
                <a:spcPts val="0"/>
              </a:spcAft>
              <a:buSzPts val="2240"/>
              <a:buChar char="►"/>
            </a:pPr>
            <a:r>
              <a:rPr b="1" lang="et-EE" sz="2800"/>
              <a:t>LÕPUTU AUSTUS NING LUGUPIDAMINE HEA EERIK-JUHAN!</a:t>
            </a:r>
            <a:endParaRPr b="1" sz="2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2020-03-10T15:47:00Z</dcterms:created>
  <dc:creator>Sulev Lääne</dc:creator>
</cp:coreProperties>
</file>