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6"/>
  </p:notesMasterIdLst>
  <p:sldIdLst>
    <p:sldId id="258" r:id="rId3"/>
    <p:sldId id="257" r:id="rId4"/>
    <p:sldId id="260" r:id="rId5"/>
    <p:sldId id="264" r:id="rId6"/>
    <p:sldId id="265" r:id="rId7"/>
    <p:sldId id="266" r:id="rId8"/>
    <p:sldId id="267" r:id="rId9"/>
    <p:sldId id="268" r:id="rId10"/>
    <p:sldId id="269" r:id="rId11"/>
    <p:sldId id="272" r:id="rId12"/>
    <p:sldId id="273" r:id="rId13"/>
    <p:sldId id="271" r:id="rId14"/>
    <p:sldId id="278" r:id="rId15"/>
  </p:sldIdLst>
  <p:sldSz cx="12192000" cy="6858000"/>
  <p:notesSz cx="6797675" cy="9928225"/>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3883" autoAdjust="0"/>
  </p:normalViewPr>
  <p:slideViewPr>
    <p:cSldViewPr snapToGrid="0">
      <p:cViewPr varScale="1">
        <p:scale>
          <a:sx n="68" d="100"/>
          <a:sy n="68" d="100"/>
        </p:scale>
        <p:origin x="5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Menetlused</a:t>
            </a:r>
            <a:endParaRPr lang="et-EE" dirty="0"/>
          </a:p>
          <a:p>
            <a:pPr>
              <a:defRPr/>
            </a:pP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t-EE"/>
        </a:p>
      </c:txPr>
    </c:title>
    <c:autoTitleDeleted val="0"/>
    <c:plotArea>
      <c:layout/>
      <c:pieChart>
        <c:varyColors val="1"/>
        <c:ser>
          <c:idx val="0"/>
          <c:order val="0"/>
          <c:tx>
            <c:strRef>
              <c:f>Leht1!$B$1</c:f>
              <c:strCache>
                <c:ptCount val="1"/>
                <c:pt idx="0">
                  <c:v>Menetlused: 1403</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0C5-4CA9-B638-190B8C8D72F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0C5-4CA9-B638-190B8C8D72F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0C5-4CA9-B638-190B8C8D72F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0C5-4CA9-B638-190B8C8D72F2}"/>
              </c:ext>
            </c:extLst>
          </c:dPt>
          <c:cat>
            <c:strRef>
              <c:f>Leht1!$A$2:$A$5</c:f>
              <c:strCache>
                <c:ptCount val="2"/>
                <c:pt idx="0">
                  <c:v>KOV-d</c:v>
                </c:pt>
                <c:pt idx="1">
                  <c:v>Ülejäänud</c:v>
                </c:pt>
              </c:strCache>
            </c:strRef>
          </c:cat>
          <c:val>
            <c:numRef>
              <c:f>Leht1!$B$2:$B$5</c:f>
              <c:numCache>
                <c:formatCode>General</c:formatCode>
                <c:ptCount val="4"/>
                <c:pt idx="0">
                  <c:v>360</c:v>
                </c:pt>
                <c:pt idx="1">
                  <c:v>1043</c:v>
                </c:pt>
              </c:numCache>
            </c:numRef>
          </c:val>
          <c:extLst>
            <c:ext xmlns:c16="http://schemas.microsoft.com/office/drawing/2014/chart" uri="{C3380CC4-5D6E-409C-BE32-E72D297353CC}">
              <c16:uniqueId val="{00000000-3CB8-4908-AF6F-6C3EDD5AC79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t-E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t-E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34346234889655E-2"/>
          <c:y val="2.0393426330224753E-2"/>
          <c:w val="0.91149100587778642"/>
          <c:h val="0.52450605768916325"/>
        </c:manualLayout>
      </c:layout>
      <c:barChart>
        <c:barDir val="col"/>
        <c:grouping val="clustered"/>
        <c:varyColors val="0"/>
        <c:ser>
          <c:idx val="0"/>
          <c:order val="0"/>
          <c:tx>
            <c:strRef>
              <c:f>Leht1!$B$1</c:f>
              <c:strCache>
                <c:ptCount val="1"/>
                <c:pt idx="0">
                  <c:v>Veerg1</c:v>
                </c:pt>
              </c:strCache>
            </c:strRef>
          </c:tx>
          <c:spPr>
            <a:solidFill>
              <a:schemeClr val="accent1"/>
            </a:solidFill>
            <a:ln>
              <a:noFill/>
            </a:ln>
            <a:effectLst/>
          </c:spPr>
          <c:invertIfNegative val="0"/>
          <c:cat>
            <c:strRef>
              <c:f>Leht1!$A$2:$A$22</c:f>
              <c:strCache>
                <c:ptCount val="21"/>
                <c:pt idx="0">
                  <c:v>Ehitus ja planeerimine</c:v>
                </c:pt>
                <c:pt idx="1">
                  <c:v>Sotsiaalkaitse</c:v>
                </c:pt>
                <c:pt idx="2">
                  <c:v>Laste ja noorte õigused</c:v>
                </c:pt>
                <c:pt idx="3">
                  <c:v>Maksud ja toll</c:v>
                </c:pt>
                <c:pt idx="4">
                  <c:v>Perekonnaõigus</c:v>
                </c:pt>
                <c:pt idx="5">
                  <c:v>Haridus ja teadus</c:v>
                </c:pt>
                <c:pt idx="6">
                  <c:v>Haldusmenetlus, haldussund, riigivastutus</c:v>
                </c:pt>
                <c:pt idx="7">
                  <c:v>Tööõigus</c:v>
                </c:pt>
                <c:pt idx="8">
                  <c:v>Keskkond</c:v>
                </c:pt>
                <c:pt idx="9">
                  <c:v>Liiklus, teed ja transport</c:v>
                </c:pt>
                <c:pt idx="10">
                  <c:v>Omandiõigus</c:v>
                </c:pt>
                <c:pt idx="11">
                  <c:v>Jahindus, kalandus, põllumajandus, loomakaitse</c:v>
                </c:pt>
                <c:pt idx="12">
                  <c:v>Põhiõigused</c:v>
                </c:pt>
                <c:pt idx="13">
                  <c:v>Omandireform</c:v>
                </c:pt>
                <c:pt idx="14">
                  <c:v>Avalik teenistus ja selle eriliigid</c:v>
                </c:pt>
                <c:pt idx="15">
                  <c:v>Valimised ja rahvahääletus, erakonnad</c:v>
                </c:pt>
                <c:pt idx="16">
                  <c:v>Korrakaitseõigus</c:v>
                </c:pt>
                <c:pt idx="17">
                  <c:v>Keel, kultuur ja sport</c:v>
                </c:pt>
                <c:pt idx="18">
                  <c:v>Energeetika, ühisveevärk ja kanalisatsioon</c:v>
                </c:pt>
                <c:pt idx="19">
                  <c:v>Andmekaitse</c:v>
                </c:pt>
                <c:pt idx="20">
                  <c:v>KOV</c:v>
                </c:pt>
              </c:strCache>
            </c:strRef>
          </c:cat>
          <c:val>
            <c:numRef>
              <c:f>Leht1!$B$2:$B$22</c:f>
              <c:numCache>
                <c:formatCode>General</c:formatCode>
                <c:ptCount val="21"/>
                <c:pt idx="0">
                  <c:v>35</c:v>
                </c:pt>
                <c:pt idx="1">
                  <c:v>54</c:v>
                </c:pt>
                <c:pt idx="2">
                  <c:v>17</c:v>
                </c:pt>
                <c:pt idx="3">
                  <c:v>2</c:v>
                </c:pt>
                <c:pt idx="4">
                  <c:v>12</c:v>
                </c:pt>
                <c:pt idx="5">
                  <c:v>91</c:v>
                </c:pt>
                <c:pt idx="6">
                  <c:v>32</c:v>
                </c:pt>
                <c:pt idx="7">
                  <c:v>9</c:v>
                </c:pt>
                <c:pt idx="8">
                  <c:v>5</c:v>
                </c:pt>
                <c:pt idx="9">
                  <c:v>6</c:v>
                </c:pt>
                <c:pt idx="10">
                  <c:v>4</c:v>
                </c:pt>
                <c:pt idx="11">
                  <c:v>1</c:v>
                </c:pt>
                <c:pt idx="12">
                  <c:v>2</c:v>
                </c:pt>
                <c:pt idx="13">
                  <c:v>1</c:v>
                </c:pt>
                <c:pt idx="14">
                  <c:v>2</c:v>
                </c:pt>
                <c:pt idx="15">
                  <c:v>5</c:v>
                </c:pt>
                <c:pt idx="16">
                  <c:v>11</c:v>
                </c:pt>
                <c:pt idx="17">
                  <c:v>2</c:v>
                </c:pt>
                <c:pt idx="18">
                  <c:v>8</c:v>
                </c:pt>
                <c:pt idx="19">
                  <c:v>2</c:v>
                </c:pt>
                <c:pt idx="20">
                  <c:v>59</c:v>
                </c:pt>
              </c:numCache>
            </c:numRef>
          </c:val>
          <c:extLst>
            <c:ext xmlns:c16="http://schemas.microsoft.com/office/drawing/2014/chart" uri="{C3380CC4-5D6E-409C-BE32-E72D297353CC}">
              <c16:uniqueId val="{00000000-836E-42FD-B87E-0021FCD45CD5}"/>
            </c:ext>
          </c:extLst>
        </c:ser>
        <c:dLbls>
          <c:showLegendKey val="0"/>
          <c:showVal val="0"/>
          <c:showCatName val="0"/>
          <c:showSerName val="0"/>
          <c:showPercent val="0"/>
          <c:showBubbleSize val="0"/>
        </c:dLbls>
        <c:gapWidth val="219"/>
        <c:overlap val="-27"/>
        <c:axId val="1688485296"/>
        <c:axId val="1646096704"/>
      </c:barChart>
      <c:catAx>
        <c:axId val="168848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t-EE"/>
          </a:p>
        </c:txPr>
        <c:crossAx val="1646096704"/>
        <c:crosses val="autoZero"/>
        <c:auto val="1"/>
        <c:lblAlgn val="ctr"/>
        <c:lblOffset val="100"/>
        <c:noMultiLvlLbl val="0"/>
      </c:catAx>
      <c:valAx>
        <c:axId val="164609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t-EE"/>
          </a:p>
        </c:txPr>
        <c:crossAx val="168848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t-E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t-E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F674F1D6-15C8-4D2F-8A4A-0302FC35F7CA}" type="datetimeFigureOut">
              <a:rPr lang="et-EE" smtClean="0"/>
              <a:t>22.05.2023</a:t>
            </a:fld>
            <a:endParaRPr lang="et-EE"/>
          </a:p>
        </p:txBody>
      </p:sp>
      <p:sp>
        <p:nvSpPr>
          <p:cNvPr id="4" name="Slaidi pildi kohatäi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30A978D4-4142-42B9-8DEE-70A4A316F972}" type="slidenum">
              <a:rPr lang="et-EE" smtClean="0"/>
              <a:t>‹#›</a:t>
            </a:fld>
            <a:endParaRPr lang="et-EE"/>
          </a:p>
        </p:txBody>
      </p:sp>
    </p:spTree>
    <p:extLst>
      <p:ext uri="{BB962C8B-B14F-4D97-AF65-F5344CB8AC3E}">
        <p14:creationId xmlns:p14="http://schemas.microsoft.com/office/powerpoint/2010/main" val="110039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2B2F1E8-B16A-414E-B5ED-174119C0B7AA}"/>
              </a:ext>
            </a:extLst>
          </p:cNvPr>
          <p:cNvSpPr>
            <a:spLocks noGrp="1"/>
          </p:cNvSpPr>
          <p:nvPr>
            <p:ph type="ctrTitle"/>
          </p:nvPr>
        </p:nvSpPr>
        <p:spPr>
          <a:xfrm>
            <a:off x="1524000" y="1122363"/>
            <a:ext cx="9144000" cy="2387600"/>
          </a:xfrm>
        </p:spPr>
        <p:txBody>
          <a:bodyPr anchor="b"/>
          <a:lstStyle>
            <a:lvl1pPr algn="ctr">
              <a:defRPr sz="6000"/>
            </a:lvl1pPr>
          </a:lstStyle>
          <a:p>
            <a:r>
              <a:rPr lang="et-EE"/>
              <a:t>Klõpsake juhteksemplari pealkirja laadi redigeerimiseks</a:t>
            </a:r>
          </a:p>
        </p:txBody>
      </p:sp>
      <p:sp>
        <p:nvSpPr>
          <p:cNvPr id="3" name="Alapealkiri 2">
            <a:extLst>
              <a:ext uri="{FF2B5EF4-FFF2-40B4-BE49-F238E27FC236}">
                <a16:creationId xmlns:a16="http://schemas.microsoft.com/office/drawing/2014/main" id="{A5230270-39AF-48B3-9971-950A845E6D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F390B104-6680-4961-83D8-A82D829CFA77}"/>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619D6D2A-FDAE-4EF1-9780-4CB5C3D840FD}"/>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2F538F67-8B86-4F5E-BC7A-F2BEB8F85D58}"/>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45947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DAF887F-26F0-4332-9DC1-7668318448F8}"/>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036C8359-0335-40FF-B2AC-F26F97F9232D}"/>
              </a:ext>
            </a:extLst>
          </p:cNvPr>
          <p:cNvSpPr>
            <a:spLocks noGrp="1"/>
          </p:cNvSpPr>
          <p:nvPr>
            <p:ph idx="1"/>
          </p:nvPr>
        </p:nvSpPr>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4AE83F57-D7A5-4249-9A1E-0A0DE8A6EF0B}"/>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0B4D1E1F-EB6E-4092-A116-30F74FE10F8E}"/>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0EF4E071-2DDF-4B07-92FC-FACC28DF06A2}"/>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7059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EAA8216-315F-4769-991A-2D9A6EB13748}"/>
              </a:ext>
            </a:extLst>
          </p:cNvPr>
          <p:cNvSpPr>
            <a:spLocks noGrp="1"/>
          </p:cNvSpPr>
          <p:nvPr>
            <p:ph type="title"/>
          </p:nvPr>
        </p:nvSpPr>
        <p:spPr>
          <a:xfrm>
            <a:off x="831850" y="1709738"/>
            <a:ext cx="10515600" cy="2852737"/>
          </a:xfrm>
        </p:spPr>
        <p:txBody>
          <a:bodyPr anchor="b"/>
          <a:lstStyle>
            <a:lvl1pPr>
              <a:defRPr sz="6000"/>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A524D76B-1498-4DE4-87F4-79F8448566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Redigeerige juhteksemplari tekstilaade</a:t>
            </a:r>
          </a:p>
        </p:txBody>
      </p:sp>
      <p:sp>
        <p:nvSpPr>
          <p:cNvPr id="4" name="Kuupäeva kohatäide 3">
            <a:extLst>
              <a:ext uri="{FF2B5EF4-FFF2-40B4-BE49-F238E27FC236}">
                <a16:creationId xmlns:a16="http://schemas.microsoft.com/office/drawing/2014/main" id="{59A56321-B88B-440B-AF31-0E8092A32471}"/>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2AAFFD4D-4CE4-426C-B3F1-C86760962F49}"/>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4DAFFB0F-632D-455E-9F17-D9236BCD3597}"/>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3547873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0438466-078B-4B80-A806-C6D5587E7268}"/>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5063E8CB-631E-4D36-A2B2-E2434DB2BE41}"/>
              </a:ext>
            </a:extLst>
          </p:cNvPr>
          <p:cNvSpPr>
            <a:spLocks noGrp="1"/>
          </p:cNvSpPr>
          <p:nvPr>
            <p:ph sz="half" idx="1"/>
          </p:nvPr>
        </p:nvSpPr>
        <p:spPr>
          <a:xfrm>
            <a:off x="838200" y="1825625"/>
            <a:ext cx="5181600" cy="4351338"/>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8BA49437-DD9E-4B63-AA07-0B3C418FCF6F}"/>
              </a:ext>
            </a:extLst>
          </p:cNvPr>
          <p:cNvSpPr>
            <a:spLocks noGrp="1"/>
          </p:cNvSpPr>
          <p:nvPr>
            <p:ph sz="half" idx="2"/>
          </p:nvPr>
        </p:nvSpPr>
        <p:spPr>
          <a:xfrm>
            <a:off x="6172200" y="1825625"/>
            <a:ext cx="5181600" cy="4351338"/>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DE3349E5-0380-4FED-9BC9-F9DF22037DAD}"/>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6" name="Jaluse kohatäide 5">
            <a:extLst>
              <a:ext uri="{FF2B5EF4-FFF2-40B4-BE49-F238E27FC236}">
                <a16:creationId xmlns:a16="http://schemas.microsoft.com/office/drawing/2014/main" id="{EEE8F54C-F76E-46CF-9DF6-92346525E2E2}"/>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38F321CA-1141-4213-A47F-38FA97900F1C}"/>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3407772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21AF74B-AE21-4FBE-9189-46E8588B3233}"/>
              </a:ext>
            </a:extLst>
          </p:cNvPr>
          <p:cNvSpPr>
            <a:spLocks noGrp="1"/>
          </p:cNvSpPr>
          <p:nvPr>
            <p:ph type="title"/>
          </p:nvPr>
        </p:nvSpPr>
        <p:spPr>
          <a:xfrm>
            <a:off x="839788" y="365125"/>
            <a:ext cx="10515600" cy="1325563"/>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8EF9A9AF-06DD-408E-A9D4-DD404D5E3D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Redigeerige juhteksemplari tekstilaade</a:t>
            </a:r>
          </a:p>
        </p:txBody>
      </p:sp>
      <p:sp>
        <p:nvSpPr>
          <p:cNvPr id="4" name="Sisu kohatäide 3">
            <a:extLst>
              <a:ext uri="{FF2B5EF4-FFF2-40B4-BE49-F238E27FC236}">
                <a16:creationId xmlns:a16="http://schemas.microsoft.com/office/drawing/2014/main" id="{620DC951-8FA7-471C-A4C1-47DC1A1A241E}"/>
              </a:ext>
            </a:extLst>
          </p:cNvPr>
          <p:cNvSpPr>
            <a:spLocks noGrp="1"/>
          </p:cNvSpPr>
          <p:nvPr>
            <p:ph sz="half" idx="2"/>
          </p:nvPr>
        </p:nvSpPr>
        <p:spPr>
          <a:xfrm>
            <a:off x="839788" y="2505075"/>
            <a:ext cx="5157787" cy="3684588"/>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51D4ACC1-8782-4452-963B-BE25AEA1AA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Redigeerige juhteksemplari tekstilaade</a:t>
            </a:r>
          </a:p>
        </p:txBody>
      </p:sp>
      <p:sp>
        <p:nvSpPr>
          <p:cNvPr id="6" name="Sisu kohatäide 5">
            <a:extLst>
              <a:ext uri="{FF2B5EF4-FFF2-40B4-BE49-F238E27FC236}">
                <a16:creationId xmlns:a16="http://schemas.microsoft.com/office/drawing/2014/main" id="{44D99C3D-EDEC-4016-A028-75284ECCC2BF}"/>
              </a:ext>
            </a:extLst>
          </p:cNvPr>
          <p:cNvSpPr>
            <a:spLocks noGrp="1"/>
          </p:cNvSpPr>
          <p:nvPr>
            <p:ph sz="quarter" idx="4"/>
          </p:nvPr>
        </p:nvSpPr>
        <p:spPr>
          <a:xfrm>
            <a:off x="6172200" y="2505075"/>
            <a:ext cx="5183188" cy="3684588"/>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059E6568-5458-4083-8FC3-7B54357FC264}"/>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8" name="Jaluse kohatäide 7">
            <a:extLst>
              <a:ext uri="{FF2B5EF4-FFF2-40B4-BE49-F238E27FC236}">
                <a16:creationId xmlns:a16="http://schemas.microsoft.com/office/drawing/2014/main" id="{857BF510-D87B-45C2-8389-AEDF35004715}"/>
              </a:ext>
            </a:extLst>
          </p:cNvPr>
          <p:cNvSpPr>
            <a:spLocks noGrp="1"/>
          </p:cNvSpPr>
          <p:nvPr>
            <p:ph type="ftr" sz="quarter" idx="11"/>
          </p:nvPr>
        </p:nvSpPr>
        <p:spPr/>
        <p:txBody>
          <a:bodyPr/>
          <a:lstStyle/>
          <a:p>
            <a:endParaRPr lang="et-EE"/>
          </a:p>
        </p:txBody>
      </p:sp>
      <p:sp>
        <p:nvSpPr>
          <p:cNvPr id="9" name="Slaidinumbri kohatäide 8">
            <a:extLst>
              <a:ext uri="{FF2B5EF4-FFF2-40B4-BE49-F238E27FC236}">
                <a16:creationId xmlns:a16="http://schemas.microsoft.com/office/drawing/2014/main" id="{13308A4B-485D-4A4F-903E-0E8214043E34}"/>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325305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0B389FC-7BA8-465C-909C-50D22E43881B}"/>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66F8FBBE-268F-4038-967C-08C02D07A869}"/>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4" name="Jaluse kohatäide 3">
            <a:extLst>
              <a:ext uri="{FF2B5EF4-FFF2-40B4-BE49-F238E27FC236}">
                <a16:creationId xmlns:a16="http://schemas.microsoft.com/office/drawing/2014/main" id="{A99A5405-FC52-4AA0-8FF8-E19CD1C25235}"/>
              </a:ext>
            </a:extLst>
          </p:cNvPr>
          <p:cNvSpPr>
            <a:spLocks noGrp="1"/>
          </p:cNvSpPr>
          <p:nvPr>
            <p:ph type="ftr" sz="quarter" idx="11"/>
          </p:nvPr>
        </p:nvSpPr>
        <p:spPr/>
        <p:txBody>
          <a:bodyPr/>
          <a:lstStyle/>
          <a:p>
            <a:endParaRPr lang="et-EE"/>
          </a:p>
        </p:txBody>
      </p:sp>
      <p:sp>
        <p:nvSpPr>
          <p:cNvPr id="5" name="Slaidinumbri kohatäide 4">
            <a:extLst>
              <a:ext uri="{FF2B5EF4-FFF2-40B4-BE49-F238E27FC236}">
                <a16:creationId xmlns:a16="http://schemas.microsoft.com/office/drawing/2014/main" id="{1215B8B0-CF71-4970-A9F0-D60C6447C996}"/>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26777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77574DD2-D494-4C78-804F-DF73D5A8B369}"/>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3" name="Jaluse kohatäide 2">
            <a:extLst>
              <a:ext uri="{FF2B5EF4-FFF2-40B4-BE49-F238E27FC236}">
                <a16:creationId xmlns:a16="http://schemas.microsoft.com/office/drawing/2014/main" id="{F5DBD15D-F1E5-41AB-B1DC-859D11C0A5D0}"/>
              </a:ext>
            </a:extLst>
          </p:cNvPr>
          <p:cNvSpPr>
            <a:spLocks noGrp="1"/>
          </p:cNvSpPr>
          <p:nvPr>
            <p:ph type="ftr" sz="quarter" idx="11"/>
          </p:nvPr>
        </p:nvSpPr>
        <p:spPr/>
        <p:txBody>
          <a:bodyPr/>
          <a:lstStyle/>
          <a:p>
            <a:endParaRPr lang="et-EE"/>
          </a:p>
        </p:txBody>
      </p:sp>
      <p:sp>
        <p:nvSpPr>
          <p:cNvPr id="4" name="Slaidinumbri kohatäide 3">
            <a:extLst>
              <a:ext uri="{FF2B5EF4-FFF2-40B4-BE49-F238E27FC236}">
                <a16:creationId xmlns:a16="http://schemas.microsoft.com/office/drawing/2014/main" id="{3E2E62E9-FAFA-48F0-8ACF-869C758B0F08}"/>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193158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E03CAAC-9D2E-43AA-AECA-14DDCDFDCB04}"/>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4617638E-6721-4B67-B2C8-EF40FFB343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0DAC4A25-9C68-4873-ACD3-DEBEB5657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Redigeerige juhteksemplari tekstilaade</a:t>
            </a:r>
          </a:p>
        </p:txBody>
      </p:sp>
      <p:sp>
        <p:nvSpPr>
          <p:cNvPr id="5" name="Kuupäeva kohatäide 4">
            <a:extLst>
              <a:ext uri="{FF2B5EF4-FFF2-40B4-BE49-F238E27FC236}">
                <a16:creationId xmlns:a16="http://schemas.microsoft.com/office/drawing/2014/main" id="{4B5C48F7-4073-426E-9DDF-29724842D0B1}"/>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6" name="Jaluse kohatäide 5">
            <a:extLst>
              <a:ext uri="{FF2B5EF4-FFF2-40B4-BE49-F238E27FC236}">
                <a16:creationId xmlns:a16="http://schemas.microsoft.com/office/drawing/2014/main" id="{9D6660E8-5675-4916-A13C-E889220F826A}"/>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85E1341F-E787-4F83-A4DD-D4722692B40B}"/>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43219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1FF9776-2667-41A3-8C0F-2C25AEB9CC19}"/>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67AF6F44-FBDB-4141-9B7F-49CCE4E8B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a:extLst>
              <a:ext uri="{FF2B5EF4-FFF2-40B4-BE49-F238E27FC236}">
                <a16:creationId xmlns:a16="http://schemas.microsoft.com/office/drawing/2014/main" id="{B8D551EA-E719-4036-8501-A04CC6AAE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Redigeerige juhteksemplari tekstilaade</a:t>
            </a:r>
          </a:p>
        </p:txBody>
      </p:sp>
      <p:sp>
        <p:nvSpPr>
          <p:cNvPr id="5" name="Kuupäeva kohatäide 4">
            <a:extLst>
              <a:ext uri="{FF2B5EF4-FFF2-40B4-BE49-F238E27FC236}">
                <a16:creationId xmlns:a16="http://schemas.microsoft.com/office/drawing/2014/main" id="{82F574E8-DFD8-4DBF-AEC8-7494226E94FD}"/>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6" name="Jaluse kohatäide 5">
            <a:extLst>
              <a:ext uri="{FF2B5EF4-FFF2-40B4-BE49-F238E27FC236}">
                <a16:creationId xmlns:a16="http://schemas.microsoft.com/office/drawing/2014/main" id="{C751FC3A-FFF5-4171-9413-AB3AE2E59D01}"/>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7C7A21E6-554B-46AD-8DD8-6A8A02F4B2AB}"/>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2902316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E4DD519-C28A-4443-9C74-855AB9E88848}"/>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5F94F7C8-0A91-4AC5-A105-B5FE166CD668}"/>
              </a:ext>
            </a:extLst>
          </p:cNvPr>
          <p:cNvSpPr>
            <a:spLocks noGrp="1"/>
          </p:cNvSpPr>
          <p:nvPr>
            <p:ph type="body" orient="vert" idx="1"/>
          </p:nvPr>
        </p:nvSpPr>
        <p:spPr/>
        <p:txBody>
          <a:bodyPr vert="eaVert"/>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26577853-6268-41DC-8BCC-858B1228C1AC}"/>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E15C0651-DA5D-4834-9994-4402331C1A5E}"/>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D11DFE62-7F60-4492-B99F-1A162B02B0B4}"/>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2816039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D8957F32-F365-49B7-A6AA-AEFB29AADB0A}"/>
              </a:ext>
            </a:extLst>
          </p:cNvPr>
          <p:cNvSpPr>
            <a:spLocks noGrp="1"/>
          </p:cNvSpPr>
          <p:nvPr>
            <p:ph type="title" orient="vert"/>
          </p:nvPr>
        </p:nvSpPr>
        <p:spPr>
          <a:xfrm>
            <a:off x="8724900" y="365125"/>
            <a:ext cx="2628900" cy="5811838"/>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DC194640-25DA-48F7-B16A-58C13BB9A25F}"/>
              </a:ext>
            </a:extLst>
          </p:cNvPr>
          <p:cNvSpPr>
            <a:spLocks noGrp="1"/>
          </p:cNvSpPr>
          <p:nvPr>
            <p:ph type="body" orient="vert" idx="1"/>
          </p:nvPr>
        </p:nvSpPr>
        <p:spPr>
          <a:xfrm>
            <a:off x="838200" y="365125"/>
            <a:ext cx="7734300" cy="5811838"/>
          </a:xfrm>
        </p:spPr>
        <p:txBody>
          <a:bodyPr vert="eaVert"/>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F6E1E5FC-3FCE-4950-87E7-D915C2FFDE99}"/>
              </a:ext>
            </a:extLst>
          </p:cNvPr>
          <p:cNvSpPr>
            <a:spLocks noGrp="1"/>
          </p:cNvSpPr>
          <p:nvPr>
            <p:ph type="dt" sz="half" idx="10"/>
          </p:nvPr>
        </p:nvSpPr>
        <p:spPr/>
        <p:txBody>
          <a:body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99B23470-E027-4425-933C-3A0442D4E800}"/>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3FB001F7-212A-4053-A602-B4F4B4FCDBC0}"/>
              </a:ext>
            </a:extLst>
          </p:cNvPr>
          <p:cNvSpPr>
            <a:spLocks noGrp="1"/>
          </p:cNvSpPr>
          <p:nvPr>
            <p:ph type="sldNum" sz="quarter" idx="12"/>
          </p:nvPr>
        </p:nvSpPr>
        <p:spPr/>
        <p:txBody>
          <a:bodyPr/>
          <a:lstStyle/>
          <a:p>
            <a:fld id="{F3DAF99A-A13A-40DD-A31D-48E1DB096164}" type="slidenum">
              <a:rPr lang="et-EE" smtClean="0"/>
              <a:t>‹#›</a:t>
            </a:fld>
            <a:endParaRPr lang="et-EE"/>
          </a:p>
        </p:txBody>
      </p:sp>
    </p:spTree>
    <p:extLst>
      <p:ext uri="{BB962C8B-B14F-4D97-AF65-F5344CB8AC3E}">
        <p14:creationId xmlns:p14="http://schemas.microsoft.com/office/powerpoint/2010/main" val="2242418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itelslaid">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t-EE"/>
              <a:t>Klõpsake juhteksemplari pealkirja laadi redigeerimiseks</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t-EE"/>
              <a:t>Klõpsake juhteksemplari alapealkirja laadi redigeerimiseks</a:t>
            </a:r>
            <a:endParaRPr lang="en-US" dirty="0"/>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845617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t-EE"/>
              <a:t>Klõpsake juhteksemplari pealkirja laadi redigeerimiseks</a:t>
            </a:r>
            <a:endParaRPr lang="en-US" dirty="0"/>
          </a:p>
        </p:txBody>
      </p:sp>
      <p:sp>
        <p:nvSpPr>
          <p:cNvPr id="3" name="Content Placeholder 2"/>
          <p:cNvSpPr>
            <a:spLocks noGrp="1"/>
          </p:cNvSpPr>
          <p:nvPr>
            <p:ph idx="1"/>
          </p:nvPr>
        </p:nvSpPr>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4219872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t-EE"/>
              <a:t>Klõpsake juhteksemplari pealkirja laadi redigeerimiseks</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3823506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t-EE"/>
              <a:t>Klõpsake juhteksemplari pealkirja laadi redigeerimiseks</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5" name="Date Placeholder 4"/>
          <p:cNvSpPr>
            <a:spLocks noGrp="1"/>
          </p:cNvSpPr>
          <p:nvPr>
            <p:ph type="dt" sz="half" idx="10"/>
          </p:nvPr>
        </p:nvSpPr>
        <p:spPr/>
        <p:txBody>
          <a:bodyPr/>
          <a:lstStyle/>
          <a:p>
            <a:fld id="{E2F1A399-7766-43AE-AE8D-6E8B6B448542}" type="datetimeFigureOut">
              <a:rPr lang="et-EE" smtClean="0"/>
              <a:t>22.05.2023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3314980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t-EE"/>
              <a:t>Klõpsake juhteksemplari pealkirja laadi redigeerimiseks</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Redigeerige juhteksemplari tekstilaade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Redigeerige juhteksemplari tekstilaade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7" name="Date Placeholder 6"/>
          <p:cNvSpPr>
            <a:spLocks noGrp="1"/>
          </p:cNvSpPr>
          <p:nvPr>
            <p:ph type="dt" sz="half" idx="10"/>
          </p:nvPr>
        </p:nvSpPr>
        <p:spPr/>
        <p:txBody>
          <a:bodyPr/>
          <a:lstStyle/>
          <a:p>
            <a:fld id="{E2F1A399-7766-43AE-AE8D-6E8B6B448542}" type="datetimeFigureOut">
              <a:rPr lang="et-EE" smtClean="0"/>
              <a:t>22.05.2023</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3241361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t-EE"/>
              <a:t>Klõpsake juhteksemplari pealkirja laadi redigeerimiseks</a:t>
            </a:r>
            <a:endParaRPr lang="en-US" dirty="0"/>
          </a:p>
        </p:txBody>
      </p:sp>
      <p:sp>
        <p:nvSpPr>
          <p:cNvPr id="3" name="Date Placeholder 2"/>
          <p:cNvSpPr>
            <a:spLocks noGrp="1"/>
          </p:cNvSpPr>
          <p:nvPr>
            <p:ph type="dt" sz="half" idx="10"/>
          </p:nvPr>
        </p:nvSpPr>
        <p:spPr/>
        <p:txBody>
          <a:bodyPr/>
          <a:lstStyle/>
          <a:p>
            <a:fld id="{E2F1A399-7766-43AE-AE8D-6E8B6B448542}" type="datetimeFigureOut">
              <a:rPr lang="et-EE" smtClean="0"/>
              <a:t>22.05.2023</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494463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1A399-7766-43AE-AE8D-6E8B6B448542}" type="datetimeFigureOut">
              <a:rPr lang="et-EE" smtClean="0"/>
              <a:t>22.05.2023</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3970941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t-EE"/>
              <a:t>Klõpsake juhteksemplari pealkirja laadi redigeerimiseks</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t-EE"/>
              <a:t>Redigeerige juhteksemplari tekstilaade</a:t>
            </a:r>
          </a:p>
        </p:txBody>
      </p:sp>
      <p:sp>
        <p:nvSpPr>
          <p:cNvPr id="5" name="Date Placeholder 4"/>
          <p:cNvSpPr>
            <a:spLocks noGrp="1"/>
          </p:cNvSpPr>
          <p:nvPr>
            <p:ph type="dt" sz="half" idx="10"/>
          </p:nvPr>
        </p:nvSpPr>
        <p:spPr/>
        <p:txBody>
          <a:bodyPr/>
          <a:lstStyle/>
          <a:p>
            <a:fld id="{E2F1A399-7766-43AE-AE8D-6E8B6B448542}" type="datetimeFigureOut">
              <a:rPr lang="et-EE" smtClean="0"/>
              <a:t>22.05.2023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1994304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t-EE"/>
              <a:t>Klõpsake juhteksemplari pealkirja laadi redigeerimiseks</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t-EE"/>
              <a:t>Pildi lisamiseks klõpsake ikooni</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t-EE"/>
              <a:t>Redigeerige juhteksemplari tekstilaade</a:t>
            </a:r>
          </a:p>
        </p:txBody>
      </p:sp>
      <p:sp>
        <p:nvSpPr>
          <p:cNvPr id="5" name="Date Placeholder 4"/>
          <p:cNvSpPr>
            <a:spLocks noGrp="1"/>
          </p:cNvSpPr>
          <p:nvPr>
            <p:ph type="dt" sz="half" idx="10"/>
          </p:nvPr>
        </p:nvSpPr>
        <p:spPr/>
        <p:txBody>
          <a:bodyPr/>
          <a:lstStyle/>
          <a:p>
            <a:fld id="{E2F1A399-7766-43AE-AE8D-6E8B6B448542}" type="datetimeFigureOut">
              <a:rPr lang="et-EE" smtClean="0"/>
              <a:t>22.05.2023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836417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ealkiri ja pildiallkiri">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t-EE"/>
              <a:t>Klõpsake juhteksemplari pealkirja laadi redigeerimiseks</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2337200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iiteallkirjaga tsita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t-EE"/>
              <a:t>Klõpsake juhteksemplari pealkirja laadi redigeerimiseks</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t-EE"/>
              <a:t>Redigeerige juhteksemplari tekstilaade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72470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Visiitkaa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t-EE"/>
              <a:t>Klõpsake juhteksemplari pealkirja laadi redigeerimiseks</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1664745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sitaadi visiitkaar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t-EE"/>
              <a:t>Klõpsake juhteksemplari pealkirja laadi redigeerimiseks</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t-EE"/>
              <a:t>Redigeerige juhteksemplari tekstilaade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3885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Õige või val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t-EE"/>
              <a:t>Klõpsake juhteksemplari pealkirja laadi redigeerimiseks</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t-EE"/>
              <a:t>Redigeerige juhteksemplari tekstilaade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t-EE"/>
              <a:t>Redigeerige juhteksemplari tekstilaade</a:t>
            </a:r>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1478313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t-EE"/>
              <a:t>Klõpsake juhteksemplari pealkirja laadi redigeerimiseks</a:t>
            </a:r>
            <a:endParaRPr lang="en-US" dirty="0"/>
          </a:p>
        </p:txBody>
      </p:sp>
      <p:sp>
        <p:nvSpPr>
          <p:cNvPr id="3" name="Vertical Text Placeholder 2"/>
          <p:cNvSpPr>
            <a:spLocks noGrp="1"/>
          </p:cNvSpPr>
          <p:nvPr>
            <p:ph type="body" orient="vert" idx="1"/>
          </p:nvPr>
        </p:nvSpPr>
        <p:spPr/>
        <p:txBody>
          <a:bodyPr vert="eaVert"/>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1335692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t-EE"/>
              <a:t>Klõpsake juhteksemplari pealkirja laadi redigeerimiseks</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Date Placeholder 3"/>
          <p:cNvSpPr>
            <a:spLocks noGrp="1"/>
          </p:cNvSpPr>
          <p:nvPr>
            <p:ph type="dt" sz="half" idx="10"/>
          </p:nvPr>
        </p:nvSpPr>
        <p:spPr/>
        <p:txBody>
          <a:bodyPr/>
          <a:lstStyle/>
          <a:p>
            <a:fld id="{E2F1A399-7766-43AE-AE8D-6E8B6B448542}" type="datetimeFigureOut">
              <a:rPr lang="et-EE" smtClean="0"/>
              <a:t>22.05.2023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392ADC0-0F0C-41A3-850E-5DFA037F4BF2}" type="slidenum">
              <a:rPr lang="et-EE" smtClean="0"/>
              <a:t>‹#›</a:t>
            </a:fld>
            <a:endParaRPr lang="et-EE"/>
          </a:p>
        </p:txBody>
      </p:sp>
    </p:spTree>
    <p:extLst>
      <p:ext uri="{BB962C8B-B14F-4D97-AF65-F5344CB8AC3E}">
        <p14:creationId xmlns:p14="http://schemas.microsoft.com/office/powerpoint/2010/main" val="1559384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DDE8D633-0692-490F-8BB6-8E4182BEC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98EC5AA1-FD15-4A05-B845-368AEE20AD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B591C0E9-2B55-49BD-A858-6234125E16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AB3482-EDE0-40E5-89B7-A59E6EB64344}" type="datetimeFigureOut">
              <a:rPr lang="et-EE" smtClean="0"/>
              <a:t>22.05.2023</a:t>
            </a:fld>
            <a:endParaRPr lang="et-EE"/>
          </a:p>
        </p:txBody>
      </p:sp>
      <p:sp>
        <p:nvSpPr>
          <p:cNvPr id="5" name="Jaluse kohatäide 4">
            <a:extLst>
              <a:ext uri="{FF2B5EF4-FFF2-40B4-BE49-F238E27FC236}">
                <a16:creationId xmlns:a16="http://schemas.microsoft.com/office/drawing/2014/main" id="{80DAC2D5-3B2B-4C0F-B6EA-A4455B9BB8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a:extLst>
              <a:ext uri="{FF2B5EF4-FFF2-40B4-BE49-F238E27FC236}">
                <a16:creationId xmlns:a16="http://schemas.microsoft.com/office/drawing/2014/main" id="{D31DD73E-262E-4B52-BB4D-46DDD7A5FB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DAF99A-A13A-40DD-A31D-48E1DB096164}" type="slidenum">
              <a:rPr lang="et-EE" smtClean="0"/>
              <a:t>‹#›</a:t>
            </a:fld>
            <a:endParaRPr lang="et-EE"/>
          </a:p>
        </p:txBody>
      </p:sp>
    </p:spTree>
    <p:extLst>
      <p:ext uri="{BB962C8B-B14F-4D97-AF65-F5344CB8AC3E}">
        <p14:creationId xmlns:p14="http://schemas.microsoft.com/office/powerpoint/2010/main" val="1981485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t-EE"/>
              <a:t>Klõpsake juhteksemplari pealkirja laadi redigeerimiseks</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F1A399-7766-43AE-AE8D-6E8B6B448542}" type="datetimeFigureOut">
              <a:rPr lang="et-EE" smtClean="0"/>
              <a:t>22.05.2023</a:t>
            </a:fld>
            <a:endParaRPr lang="et-E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392ADC0-0F0C-41A3-850E-5DFA037F4BF2}" type="slidenum">
              <a:rPr lang="et-EE" smtClean="0"/>
              <a:t>‹#›</a:t>
            </a:fld>
            <a:endParaRPr lang="et-EE"/>
          </a:p>
        </p:txBody>
      </p:sp>
    </p:spTree>
    <p:extLst>
      <p:ext uri="{BB962C8B-B14F-4D97-AF65-F5344CB8AC3E}">
        <p14:creationId xmlns:p14="http://schemas.microsoft.com/office/powerpoint/2010/main" val="2810875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s://www.riigiteataja.ee/akt/55057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riigiteataja.ee/akt/11505201500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iigikohus.ee/et/lahendid?asjaNr=III-4/1-8/94" TargetMode="External"/><Relationship Id="rId2" Type="http://schemas.openxmlformats.org/officeDocument/2006/relationships/hyperlink" Target="https://www.riigikohus.ee/et/lahendid?asjaNr=III-4/1-3/93" TargetMode="External"/><Relationship Id="rId1" Type="http://schemas.openxmlformats.org/officeDocument/2006/relationships/slideLayout" Target="../slideLayouts/slideLayout2.xml"/><Relationship Id="rId4" Type="http://schemas.openxmlformats.org/officeDocument/2006/relationships/hyperlink" Target="https://www.riigikohus.ee/et/lahendid?asjaNr=III-4/1-7/94"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riigikohus.ee/et/lahendid?asjaNr=3-4-1-11-98" TargetMode="External"/><Relationship Id="rId2" Type="http://schemas.openxmlformats.org/officeDocument/2006/relationships/hyperlink" Target="https://www.riigikohus.ee/et/lahendid?asjaNr=III-4/1-9/94" TargetMode="External"/><Relationship Id="rId1" Type="http://schemas.openxmlformats.org/officeDocument/2006/relationships/slideLayout" Target="../slideLayouts/slideLayout2.xml"/><Relationship Id="rId4" Type="http://schemas.openxmlformats.org/officeDocument/2006/relationships/hyperlink" Target="https://www.riigikohus.ee/et/lahendid?asjaNr=3-4-1-2-00"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riigikohus.ee/et/lahendid?asjaNr=3-4-1-3-0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68B25A9-4E2D-4EB4-8E4B-B29C2D36B27D}"/>
              </a:ext>
            </a:extLst>
          </p:cNvPr>
          <p:cNvSpPr>
            <a:spLocks noGrp="1"/>
          </p:cNvSpPr>
          <p:nvPr>
            <p:ph type="ctrTitle"/>
          </p:nvPr>
        </p:nvSpPr>
        <p:spPr>
          <a:xfrm>
            <a:off x="1507067" y="1710268"/>
            <a:ext cx="7766936" cy="2340568"/>
          </a:xfrm>
        </p:spPr>
        <p:txBody>
          <a:bodyPr>
            <a:normAutofit fontScale="90000"/>
          </a:bodyPr>
          <a:lstStyle/>
          <a:p>
            <a:r>
              <a:rPr lang="et-EE" dirty="0"/>
              <a:t>Põhiseaduse XIV </a:t>
            </a:r>
            <a:r>
              <a:rPr lang="et-EE" dirty="0" err="1"/>
              <a:t>ptk</a:t>
            </a:r>
            <a:r>
              <a:rPr lang="et-EE" dirty="0"/>
              <a:t> ja kommentaarid: mis on muutunud?</a:t>
            </a:r>
          </a:p>
        </p:txBody>
      </p:sp>
      <p:sp>
        <p:nvSpPr>
          <p:cNvPr id="3" name="Alapealkiri 2">
            <a:extLst>
              <a:ext uri="{FF2B5EF4-FFF2-40B4-BE49-F238E27FC236}">
                <a16:creationId xmlns:a16="http://schemas.microsoft.com/office/drawing/2014/main" id="{855BC752-53B7-4665-8515-3AC4C563A081}"/>
              </a:ext>
            </a:extLst>
          </p:cNvPr>
          <p:cNvSpPr>
            <a:spLocks noGrp="1"/>
          </p:cNvSpPr>
          <p:nvPr>
            <p:ph type="subTitle" idx="1"/>
          </p:nvPr>
        </p:nvSpPr>
        <p:spPr/>
        <p:txBody>
          <a:bodyPr>
            <a:normAutofit lnSpcReduction="10000"/>
          </a:bodyPr>
          <a:lstStyle/>
          <a:p>
            <a:endParaRPr lang="et-EE" dirty="0"/>
          </a:p>
          <a:p>
            <a:endParaRPr lang="et-EE" dirty="0"/>
          </a:p>
          <a:p>
            <a:r>
              <a:rPr lang="et-EE" dirty="0"/>
              <a:t>							Vallo Olle</a:t>
            </a:r>
          </a:p>
        </p:txBody>
      </p:sp>
    </p:spTree>
    <p:extLst>
      <p:ext uri="{BB962C8B-B14F-4D97-AF65-F5344CB8AC3E}">
        <p14:creationId xmlns:p14="http://schemas.microsoft.com/office/powerpoint/2010/main" val="272620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93CADBC1-6DAE-4290-91D9-47C61B4BEBAB}"/>
              </a:ext>
            </a:extLst>
          </p:cNvPr>
          <p:cNvSpPr>
            <a:spLocks noGrp="1"/>
          </p:cNvSpPr>
          <p:nvPr>
            <p:ph idx="1"/>
          </p:nvPr>
        </p:nvSpPr>
        <p:spPr>
          <a:xfrm>
            <a:off x="1092723" y="336189"/>
            <a:ext cx="10515600" cy="6262573"/>
          </a:xfrm>
        </p:spPr>
        <p:txBody>
          <a:bodyPr>
            <a:normAutofit/>
          </a:bodyPr>
          <a:lstStyle/>
          <a:p>
            <a:pPr marL="0" indent="0" algn="ctr">
              <a:buNone/>
            </a:pPr>
            <a:endParaRPr lang="et-EE" b="1" dirty="0"/>
          </a:p>
          <a:p>
            <a:pPr marL="0" indent="0" algn="ctr">
              <a:buNone/>
            </a:pPr>
            <a:r>
              <a:rPr lang="et-EE" b="1" dirty="0"/>
              <a:t>§ 156 lg 1</a:t>
            </a:r>
          </a:p>
          <a:p>
            <a:pPr marL="0" indent="0">
              <a:buNone/>
            </a:pPr>
            <a:r>
              <a:rPr lang="et-EE" dirty="0"/>
              <a:t>[1992] „Kohaliku omavalitsuse esinduskoguks on volikogu, kes valitakse vabadel valimistel kolmeks aastaks. Valimised on üldised, ühetaolised ja otsesed. Hääletamine on salajane.“</a:t>
            </a:r>
          </a:p>
          <a:p>
            <a:pPr marL="0" indent="0">
              <a:buNone/>
            </a:pPr>
            <a:r>
              <a:rPr lang="et-EE" dirty="0"/>
              <a:t>25.03.2003 (jõustus 17.10.2005) </a:t>
            </a:r>
            <a:r>
              <a:rPr lang="et-EE" dirty="0">
                <a:hlinkClick r:id="rId2"/>
              </a:rPr>
              <a:t>Eesti Vabariigi põhiseaduse muutmise seadus kohaliku omavalitsuse volikogu valimiseks neljaks aastaks.</a:t>
            </a:r>
            <a:endParaRPr lang="et-EE" dirty="0"/>
          </a:p>
          <a:p>
            <a:pPr marL="0" indent="0">
              <a:buNone/>
            </a:pPr>
            <a:endParaRPr lang="et-EE" dirty="0"/>
          </a:p>
          <a:p>
            <a:pPr marL="0" indent="0">
              <a:buNone/>
            </a:pPr>
            <a:r>
              <a:rPr lang="et-EE" dirty="0">
                <a:solidFill>
                  <a:srgbClr val="202020"/>
                </a:solidFill>
              </a:rPr>
              <a:t>Kohaliku omavalitsuse esinduskogu on volikogu, kes valitakse vabadel valimistel </a:t>
            </a:r>
            <a:r>
              <a:rPr lang="et-EE" b="1" dirty="0">
                <a:solidFill>
                  <a:srgbClr val="202020"/>
                </a:solidFill>
              </a:rPr>
              <a:t>neljaks aastaks</a:t>
            </a:r>
            <a:r>
              <a:rPr lang="et-EE" dirty="0">
                <a:solidFill>
                  <a:srgbClr val="202020"/>
                </a:solidFill>
              </a:rPr>
              <a:t>. </a:t>
            </a:r>
            <a:r>
              <a:rPr lang="et-EE" b="1" dirty="0">
                <a:solidFill>
                  <a:srgbClr val="202020"/>
                </a:solidFill>
              </a:rPr>
              <a:t>Seadusega võib volikogu volituste perioodi lühendada seoses kohaliku omavalitsuse üksuste ühinemise või jagunemisega või volikogu tegutsemisvõimetusega. </a:t>
            </a:r>
            <a:r>
              <a:rPr lang="et-EE" dirty="0">
                <a:solidFill>
                  <a:srgbClr val="202020"/>
                </a:solidFill>
              </a:rPr>
              <a:t>Valimised on üldised, ühetaolised ja otsesed. Hääletamine on salajane.</a:t>
            </a:r>
            <a:endParaRPr lang="et-EE" dirty="0"/>
          </a:p>
          <a:p>
            <a:pPr marL="0" indent="0">
              <a:buNone/>
            </a:pPr>
            <a:endParaRPr lang="et-EE" dirty="0"/>
          </a:p>
          <a:p>
            <a:pPr marL="0" indent="0">
              <a:buNone/>
            </a:pPr>
            <a:endParaRPr lang="et-EE" b="1" dirty="0"/>
          </a:p>
        </p:txBody>
      </p:sp>
    </p:spTree>
    <p:extLst>
      <p:ext uri="{BB962C8B-B14F-4D97-AF65-F5344CB8AC3E}">
        <p14:creationId xmlns:p14="http://schemas.microsoft.com/office/powerpoint/2010/main" val="291048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93CADBC1-6DAE-4290-91D9-47C61B4BEBAB}"/>
              </a:ext>
            </a:extLst>
          </p:cNvPr>
          <p:cNvSpPr>
            <a:spLocks noGrp="1"/>
          </p:cNvSpPr>
          <p:nvPr>
            <p:ph idx="1"/>
          </p:nvPr>
        </p:nvSpPr>
        <p:spPr>
          <a:xfrm>
            <a:off x="1092723" y="336189"/>
            <a:ext cx="10515600" cy="6262573"/>
          </a:xfrm>
        </p:spPr>
        <p:txBody>
          <a:bodyPr>
            <a:normAutofit lnSpcReduction="10000"/>
          </a:bodyPr>
          <a:lstStyle/>
          <a:p>
            <a:pPr marL="0" indent="0" algn="ctr">
              <a:buNone/>
            </a:pPr>
            <a:endParaRPr lang="et-EE" b="1" dirty="0"/>
          </a:p>
          <a:p>
            <a:pPr marL="0" indent="0" algn="ctr">
              <a:buNone/>
            </a:pPr>
            <a:r>
              <a:rPr lang="et-EE" sz="3500" b="1" dirty="0"/>
              <a:t>§ 156 lg 1</a:t>
            </a:r>
          </a:p>
          <a:p>
            <a:pPr marL="0" indent="0">
              <a:buNone/>
            </a:pPr>
            <a:r>
              <a:rPr lang="et-EE" b="1" u="sng" dirty="0"/>
              <a:t>Muudatuste põhjendused (seletuskiri)</a:t>
            </a:r>
          </a:p>
          <a:p>
            <a:pPr marL="0" indent="0" algn="just">
              <a:buNone/>
            </a:pPr>
            <a:r>
              <a:rPr lang="et-EE" dirty="0"/>
              <a:t>„Kohaliku omavalitsuse volikogu ülesanded on riigi ja ühiskonna arengu tulemusel ja omavalitsuste tugevnemise tagajärjel kümne aastaga oluliselt kasvanud. Samas on ühiskond muutunud stabiilsemaks, olulisi otsuseid tehakse pikemaks ajaks ette kavandades ja põhjalikuma kaalumise tulemusel. Seetõttu peab nii kohaliku omavalitsuse esinduskogu – volikogu – kui ka tema valitud ja ametisse seatud muud omavalitsuse organid olema püsivamad. Kohaliku elu küsimuste lahendamisel ei saa vaadata vähem tulevikku kui riigielu küsimuste lahendamisel. Riigikogu valitakse neljaks aastaks, volikogu valimisperiood ei peaks sellest erinema. Muudatus aitab kaasa ka poliitilise maastiku korraldamisele riigis, sest kohalikud ja Riigikogu valimised ei hakka toimuma lähestikku ning erakondade usaldatavust mõõdab valija iga kahe aasta järel.“</a:t>
            </a:r>
          </a:p>
          <a:p>
            <a:pPr marL="0" indent="0">
              <a:buNone/>
            </a:pPr>
            <a:endParaRPr lang="et-EE" u="sng" dirty="0">
              <a:effectLst>
                <a:outerShdw blurRad="38100" dist="38100" dir="2700000" algn="tl">
                  <a:srgbClr val="000000">
                    <a:alpha val="43137"/>
                  </a:srgbClr>
                </a:outerShdw>
              </a:effectLst>
            </a:endParaRPr>
          </a:p>
          <a:p>
            <a:pPr marL="0" indent="0">
              <a:buNone/>
            </a:pPr>
            <a:endParaRPr lang="et-EE" b="1" dirty="0"/>
          </a:p>
        </p:txBody>
      </p:sp>
    </p:spTree>
    <p:extLst>
      <p:ext uri="{BB962C8B-B14F-4D97-AF65-F5344CB8AC3E}">
        <p14:creationId xmlns:p14="http://schemas.microsoft.com/office/powerpoint/2010/main" val="547698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93CADBC1-6DAE-4290-91D9-47C61B4BEBAB}"/>
              </a:ext>
            </a:extLst>
          </p:cNvPr>
          <p:cNvSpPr>
            <a:spLocks noGrp="1"/>
          </p:cNvSpPr>
          <p:nvPr>
            <p:ph idx="1"/>
          </p:nvPr>
        </p:nvSpPr>
        <p:spPr>
          <a:xfrm>
            <a:off x="1092723" y="336189"/>
            <a:ext cx="10515600" cy="6262573"/>
          </a:xfrm>
        </p:spPr>
        <p:txBody>
          <a:bodyPr>
            <a:normAutofit fontScale="25000" lnSpcReduction="20000"/>
          </a:bodyPr>
          <a:lstStyle/>
          <a:p>
            <a:pPr marL="0" indent="0" algn="ctr">
              <a:buNone/>
            </a:pPr>
            <a:endParaRPr lang="et-EE" b="1" dirty="0"/>
          </a:p>
          <a:p>
            <a:pPr marL="0" indent="0" algn="ctr">
              <a:buNone/>
            </a:pPr>
            <a:r>
              <a:rPr lang="et-EE" sz="11200" b="1" dirty="0">
                <a:latin typeface="Times New Roman" panose="02020603050405020304" pitchFamily="18" charset="0"/>
                <a:cs typeface="Times New Roman" panose="02020603050405020304" pitchFamily="18" charset="0"/>
              </a:rPr>
              <a:t>§ 156 lg 1</a:t>
            </a:r>
          </a:p>
          <a:p>
            <a:pPr marL="0" indent="0">
              <a:buNone/>
            </a:pPr>
            <a:r>
              <a:rPr lang="et-EE" sz="11200" b="1" dirty="0">
                <a:latin typeface="Times New Roman" panose="02020603050405020304" pitchFamily="18" charset="0"/>
                <a:cs typeface="Times New Roman" panose="02020603050405020304" pitchFamily="18" charset="0"/>
              </a:rPr>
              <a:t>Omavalitsusüksuste ühinemine</a:t>
            </a:r>
            <a:r>
              <a:rPr lang="et-EE" sz="11200" dirty="0">
                <a:latin typeface="Times New Roman" panose="02020603050405020304" pitchFamily="18" charset="0"/>
                <a:cs typeface="Times New Roman" panose="02020603050405020304" pitchFamily="18" charset="0"/>
              </a:rPr>
              <a:t>: kahest v enamast senisest </a:t>
            </a:r>
            <a:r>
              <a:rPr lang="et-EE" sz="11200" dirty="0" err="1">
                <a:latin typeface="Times New Roman" panose="02020603050405020304" pitchFamily="18" charset="0"/>
                <a:cs typeface="Times New Roman" panose="02020603050405020304" pitchFamily="18" charset="0"/>
              </a:rPr>
              <a:t>KOVü-st</a:t>
            </a:r>
            <a:r>
              <a:rPr lang="et-EE" sz="11200" dirty="0">
                <a:latin typeface="Times New Roman" panose="02020603050405020304" pitchFamily="18" charset="0"/>
                <a:cs typeface="Times New Roman" panose="02020603050405020304" pitchFamily="18" charset="0"/>
              </a:rPr>
              <a:t> tekib uus </a:t>
            </a:r>
            <a:r>
              <a:rPr lang="et-EE" sz="11200" dirty="0" err="1">
                <a:latin typeface="Times New Roman" panose="02020603050405020304" pitchFamily="18" charset="0"/>
                <a:cs typeface="Times New Roman" panose="02020603050405020304" pitchFamily="18" charset="0"/>
              </a:rPr>
              <a:t>KOVü</a:t>
            </a:r>
            <a:r>
              <a:rPr lang="et-EE" sz="11200" dirty="0">
                <a:latin typeface="Times New Roman" panose="02020603050405020304" pitchFamily="18" charset="0"/>
                <a:cs typeface="Times New Roman" panose="02020603050405020304" pitchFamily="18" charset="0"/>
              </a:rPr>
              <a:t> või üks </a:t>
            </a:r>
            <a:r>
              <a:rPr lang="et-EE" sz="11200" dirty="0" err="1">
                <a:latin typeface="Times New Roman" panose="02020603050405020304" pitchFamily="18" charset="0"/>
                <a:cs typeface="Times New Roman" panose="02020603050405020304" pitchFamily="18" charset="0"/>
              </a:rPr>
              <a:t>KOVü</a:t>
            </a:r>
            <a:r>
              <a:rPr lang="et-EE" sz="11200" dirty="0">
                <a:latin typeface="Times New Roman" panose="02020603050405020304" pitchFamily="18" charset="0"/>
                <a:cs typeface="Times New Roman" panose="02020603050405020304" pitchFamily="18" charset="0"/>
              </a:rPr>
              <a:t> suureneb kahe v enama </a:t>
            </a:r>
            <a:r>
              <a:rPr lang="et-EE" sz="11200" dirty="0" err="1">
                <a:latin typeface="Times New Roman" panose="02020603050405020304" pitchFamily="18" charset="0"/>
                <a:cs typeface="Times New Roman" panose="02020603050405020304" pitchFamily="18" charset="0"/>
              </a:rPr>
              <a:t>KOVü</a:t>
            </a:r>
            <a:r>
              <a:rPr lang="et-EE" sz="11200" dirty="0">
                <a:latin typeface="Times New Roman" panose="02020603050405020304" pitchFamily="18" charset="0"/>
                <a:cs typeface="Times New Roman" panose="02020603050405020304" pitchFamily="18" charset="0"/>
              </a:rPr>
              <a:t> liitumise tulemusena (KOÜS § 3 lg 1). Toimub haldusterritoriaalse korralduse muutmine (ETHS § 7 lg 1; HRS § 2 lg 1). </a:t>
            </a:r>
          </a:p>
          <a:p>
            <a:pPr marL="0" indent="0">
              <a:buNone/>
            </a:pPr>
            <a:endParaRPr lang="et-EE" sz="11200" dirty="0">
              <a:latin typeface="Times New Roman" panose="02020603050405020304" pitchFamily="18" charset="0"/>
              <a:cs typeface="Times New Roman" panose="02020603050405020304" pitchFamily="18" charset="0"/>
            </a:endParaRPr>
          </a:p>
          <a:p>
            <a:pPr marL="0" indent="0">
              <a:buNone/>
            </a:pPr>
            <a:r>
              <a:rPr lang="et-EE" sz="11200" dirty="0">
                <a:latin typeface="Times New Roman" panose="02020603050405020304" pitchFamily="18" charset="0"/>
                <a:cs typeface="Times New Roman" panose="02020603050405020304" pitchFamily="18" charset="0"/>
              </a:rPr>
              <a:t>Valimiste aeg: KOVVS § 4</a:t>
            </a:r>
          </a:p>
          <a:p>
            <a:pPr marL="0" indent="0">
              <a:buNone/>
            </a:pPr>
            <a:endParaRPr lang="et-EE" sz="11200" b="1" dirty="0">
              <a:latin typeface="Times New Roman" panose="02020603050405020304" pitchFamily="18" charset="0"/>
              <a:cs typeface="Times New Roman" panose="02020603050405020304" pitchFamily="18" charset="0"/>
            </a:endParaRPr>
          </a:p>
          <a:p>
            <a:pPr marL="0" indent="0">
              <a:buNone/>
            </a:pPr>
            <a:r>
              <a:rPr lang="et-EE" sz="11200" b="1" dirty="0">
                <a:latin typeface="Times New Roman" panose="02020603050405020304" pitchFamily="18" charset="0"/>
                <a:cs typeface="Times New Roman" panose="02020603050405020304" pitchFamily="18" charset="0"/>
              </a:rPr>
              <a:t>Tegutsemisvõimetuse alused </a:t>
            </a:r>
            <a:r>
              <a:rPr lang="et-EE" sz="11200" dirty="0">
                <a:latin typeface="Times New Roman" panose="02020603050405020304" pitchFamily="18" charset="0"/>
                <a:cs typeface="Times New Roman" panose="02020603050405020304" pitchFamily="18" charset="0"/>
              </a:rPr>
              <a:t>(KOKS § 52).   </a:t>
            </a:r>
          </a:p>
          <a:p>
            <a:pPr marL="0" indent="0">
              <a:buNone/>
            </a:pPr>
            <a:endParaRPr lang="et-EE" sz="11200" dirty="0">
              <a:latin typeface="Times New Roman" panose="02020603050405020304" pitchFamily="18" charset="0"/>
              <a:cs typeface="Times New Roman" panose="02020603050405020304" pitchFamily="18" charset="0"/>
            </a:endParaRPr>
          </a:p>
          <a:p>
            <a:pPr marL="0" indent="0">
              <a:buNone/>
            </a:pPr>
            <a:r>
              <a:rPr lang="et-EE" sz="11200" b="1" dirty="0">
                <a:latin typeface="Times New Roman" panose="02020603050405020304" pitchFamily="18" charset="0"/>
                <a:cs typeface="Times New Roman" panose="02020603050405020304" pitchFamily="18" charset="0"/>
              </a:rPr>
              <a:t>Jagunemine …</a:t>
            </a:r>
          </a:p>
          <a:p>
            <a:pPr marL="0" indent="0">
              <a:buNone/>
            </a:pPr>
            <a:r>
              <a:rPr lang="et-EE" sz="11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6248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0F093669-31BD-4A9F-BFE1-7B3037F0832D}"/>
              </a:ext>
            </a:extLst>
          </p:cNvPr>
          <p:cNvSpPr>
            <a:spLocks noGrp="1"/>
          </p:cNvSpPr>
          <p:nvPr>
            <p:ph idx="1"/>
          </p:nvPr>
        </p:nvSpPr>
        <p:spPr>
          <a:xfrm>
            <a:off x="838200" y="355600"/>
            <a:ext cx="11049000" cy="6085840"/>
          </a:xfrm>
        </p:spPr>
        <p:txBody>
          <a:bodyPr>
            <a:normAutofit/>
          </a:bodyPr>
          <a:lstStyle/>
          <a:p>
            <a:pPr algn="ctr"/>
            <a:endParaRPr lang="et-EE" dirty="0"/>
          </a:p>
          <a:p>
            <a:pPr marL="0" indent="0" algn="ctr">
              <a:buNone/>
            </a:pPr>
            <a:r>
              <a:rPr lang="et-EE" sz="3600" b="1" dirty="0"/>
              <a:t>PS § 156 lg 2</a:t>
            </a:r>
          </a:p>
          <a:p>
            <a:pPr marL="0" indent="0">
              <a:buNone/>
            </a:pPr>
            <a:r>
              <a:rPr lang="et-EE" dirty="0"/>
              <a:t>[1992] Kohaliku omavalitsuse volikogu valimistel on seaduses ettenähtud tingimustel hääleõiguslikud selle omavalitsuse maa-alal püsivalt elavad isikud, kes on vähemalt kaheksateist aastat vanad.</a:t>
            </a:r>
          </a:p>
          <a:p>
            <a:pPr marL="0" indent="0">
              <a:buNone/>
            </a:pPr>
            <a:r>
              <a:rPr lang="et-EE" dirty="0"/>
              <a:t>(06.05.2015, jõustus 13.08.2015) </a:t>
            </a:r>
            <a:r>
              <a:rPr lang="et-EE" dirty="0">
                <a:hlinkClick r:id="rId2"/>
              </a:rPr>
              <a:t>Eesti Vabariigi põhiseaduse muutmise seadus kohaliku omavalitsuse volikogu valimistel valimisea langetamiseks</a:t>
            </a:r>
            <a:endParaRPr lang="et-EE" dirty="0"/>
          </a:p>
          <a:p>
            <a:pPr marL="0" indent="0">
              <a:buNone/>
            </a:pPr>
            <a:r>
              <a:rPr lang="et-EE" dirty="0">
                <a:solidFill>
                  <a:srgbClr val="202020"/>
                </a:solidFill>
                <a:latin typeface="Arial" panose="020B0604020202020204" pitchFamily="34" charset="0"/>
              </a:rPr>
              <a:t>Kohaliku omavalitsuse volikogu valimistel on seaduses ettenähtud tingimustel hääleõiguslikud selle omavalitsuse maa-alal püsivalt elavad isikud, kes on vähemalt </a:t>
            </a:r>
            <a:r>
              <a:rPr lang="et-EE" b="1" dirty="0">
                <a:solidFill>
                  <a:srgbClr val="202020"/>
                </a:solidFill>
                <a:latin typeface="Arial" panose="020B0604020202020204" pitchFamily="34" charset="0"/>
              </a:rPr>
              <a:t>kuusteist aastat </a:t>
            </a:r>
            <a:r>
              <a:rPr lang="et-EE" dirty="0">
                <a:solidFill>
                  <a:srgbClr val="202020"/>
                </a:solidFill>
                <a:latin typeface="Arial" panose="020B0604020202020204" pitchFamily="34" charset="0"/>
              </a:rPr>
              <a:t>vanad.</a:t>
            </a:r>
          </a:p>
          <a:p>
            <a:pPr marL="0" indent="0">
              <a:buNone/>
            </a:pPr>
            <a:endParaRPr lang="et-EE" dirty="0"/>
          </a:p>
          <a:p>
            <a:pPr marL="0" indent="0" algn="ctr">
              <a:buNone/>
            </a:pPr>
            <a:endParaRPr lang="et-EE" b="1" dirty="0"/>
          </a:p>
          <a:p>
            <a:pPr marL="0" indent="0" algn="ctr">
              <a:buNone/>
            </a:pPr>
            <a:endParaRPr lang="et-EE" sz="3600" b="1" dirty="0"/>
          </a:p>
        </p:txBody>
      </p:sp>
    </p:spTree>
    <p:extLst>
      <p:ext uri="{BB962C8B-B14F-4D97-AF65-F5344CB8AC3E}">
        <p14:creationId xmlns:p14="http://schemas.microsoft.com/office/powerpoint/2010/main" val="228274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0F093669-31BD-4A9F-BFE1-7B3037F0832D}"/>
              </a:ext>
            </a:extLst>
          </p:cNvPr>
          <p:cNvSpPr>
            <a:spLocks noGrp="1"/>
          </p:cNvSpPr>
          <p:nvPr>
            <p:ph idx="1"/>
          </p:nvPr>
        </p:nvSpPr>
        <p:spPr>
          <a:xfrm>
            <a:off x="838200" y="355600"/>
            <a:ext cx="11049000" cy="6085840"/>
          </a:xfrm>
        </p:spPr>
        <p:txBody>
          <a:bodyPr>
            <a:normAutofit/>
          </a:bodyPr>
          <a:lstStyle/>
          <a:p>
            <a:pPr algn="ctr"/>
            <a:endParaRPr lang="et-EE" dirty="0"/>
          </a:p>
          <a:p>
            <a:pPr marL="0" indent="0" algn="ctr">
              <a:buNone/>
            </a:pPr>
            <a:r>
              <a:rPr lang="et-EE" sz="3600" b="1" dirty="0"/>
              <a:t>PS § 156 lg 2</a:t>
            </a:r>
          </a:p>
          <a:p>
            <a:pPr marL="0" lvl="0" indent="0">
              <a:buNone/>
            </a:pPr>
            <a:r>
              <a:rPr lang="et-EE" b="1" u="sng" dirty="0">
                <a:solidFill>
                  <a:prstClr val="black"/>
                </a:solidFill>
              </a:rPr>
              <a:t>Muudatuste põhjendused (seletuskiri)</a:t>
            </a:r>
          </a:p>
          <a:p>
            <a:pPr marL="0" lvl="0" indent="0">
              <a:buNone/>
            </a:pPr>
            <a:r>
              <a:rPr lang="et-EE" dirty="0">
                <a:solidFill>
                  <a:prstClr val="black"/>
                </a:solidFill>
              </a:rPr>
              <a:t>„Eelnõu üldine taotlus on kaasata senisest enam noori inimesi kohaliku elu asjade avalike asjade arutamisse ja otsustamisse.“</a:t>
            </a:r>
          </a:p>
          <a:p>
            <a:pPr marL="0" indent="0">
              <a:buNone/>
            </a:pPr>
            <a:r>
              <a:rPr lang="et-EE" dirty="0" err="1"/>
              <a:t>Kantar</a:t>
            </a:r>
            <a:r>
              <a:rPr lang="et-EE" dirty="0"/>
              <a:t> Emor „Noorte valimiskäitumise uuring KOV valimiste kontekstis“ (2018)</a:t>
            </a:r>
          </a:p>
          <a:p>
            <a:pPr marL="0" indent="0">
              <a:buNone/>
            </a:pPr>
            <a:r>
              <a:rPr lang="et-EE" dirty="0"/>
              <a:t>▪ vastanutest käis hääletamas 59% (üleriigiline valimisaktiivsus oli 53,4%)</a:t>
            </a:r>
          </a:p>
          <a:p>
            <a:pPr marL="0" indent="0">
              <a:buNone/>
            </a:pPr>
            <a:r>
              <a:rPr lang="et-EE" dirty="0"/>
              <a:t>▪ vaid viiendik kasutas e-hääletust.</a:t>
            </a:r>
          </a:p>
          <a:p>
            <a:pPr marL="0" indent="0" algn="ctr">
              <a:buNone/>
            </a:pPr>
            <a:r>
              <a:rPr lang="et-EE" b="1" dirty="0"/>
              <a:t> </a:t>
            </a:r>
          </a:p>
          <a:p>
            <a:pPr marL="0" indent="0" algn="ctr">
              <a:buNone/>
            </a:pPr>
            <a:endParaRPr lang="et-EE" sz="3600" b="1" dirty="0"/>
          </a:p>
        </p:txBody>
      </p:sp>
    </p:spTree>
    <p:extLst>
      <p:ext uri="{BB962C8B-B14F-4D97-AF65-F5344CB8AC3E}">
        <p14:creationId xmlns:p14="http://schemas.microsoft.com/office/powerpoint/2010/main" val="161242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1FD238-592A-442C-8FF7-E18B515188CA}"/>
              </a:ext>
            </a:extLst>
          </p:cNvPr>
          <p:cNvSpPr>
            <a:spLocks noGrp="1"/>
          </p:cNvSpPr>
          <p:nvPr>
            <p:ph type="title"/>
          </p:nvPr>
        </p:nvSpPr>
        <p:spPr/>
        <p:txBody>
          <a:bodyPr/>
          <a:lstStyle/>
          <a:p>
            <a:pPr algn="ctr"/>
            <a:r>
              <a:rPr lang="et-EE" dirty="0"/>
              <a:t>juuni 1993 – juuni 2000 </a:t>
            </a:r>
          </a:p>
        </p:txBody>
      </p:sp>
      <p:sp>
        <p:nvSpPr>
          <p:cNvPr id="3" name="Sisu kohatäide 2">
            <a:extLst>
              <a:ext uri="{FF2B5EF4-FFF2-40B4-BE49-F238E27FC236}">
                <a16:creationId xmlns:a16="http://schemas.microsoft.com/office/drawing/2014/main" id="{E8974C77-8D43-4B1E-B144-530C3D2A67B3}"/>
              </a:ext>
            </a:extLst>
          </p:cNvPr>
          <p:cNvSpPr>
            <a:spLocks noGrp="1"/>
          </p:cNvSpPr>
          <p:nvPr>
            <p:ph idx="1"/>
          </p:nvPr>
        </p:nvSpPr>
        <p:spPr>
          <a:xfrm>
            <a:off x="838200" y="1422400"/>
            <a:ext cx="10515600" cy="5070475"/>
          </a:xfrm>
        </p:spPr>
        <p:txBody>
          <a:bodyPr>
            <a:normAutofit fontScale="92500" lnSpcReduction="20000"/>
          </a:bodyPr>
          <a:lstStyle/>
          <a:p>
            <a:r>
              <a:rPr lang="et-EE" b="1" dirty="0" err="1"/>
              <a:t>RKPJKo</a:t>
            </a:r>
            <a:r>
              <a:rPr lang="et-EE" b="1" dirty="0"/>
              <a:t> 11.08.1993</a:t>
            </a:r>
            <a:r>
              <a:rPr lang="et-EE" dirty="0"/>
              <a:t>, </a:t>
            </a:r>
            <a:r>
              <a:rPr lang="et-EE" dirty="0">
                <a:hlinkClick r:id="rId2"/>
              </a:rPr>
              <a:t>III-4/1-2/93</a:t>
            </a:r>
            <a:r>
              <a:rPr lang="et-EE" dirty="0"/>
              <a:t>   </a:t>
            </a:r>
            <a:r>
              <a:rPr lang="et-EE" i="1" dirty="0"/>
              <a:t>Narva „referendum“ </a:t>
            </a:r>
          </a:p>
          <a:p>
            <a:pPr marL="0" indent="0">
              <a:buNone/>
            </a:pPr>
            <a:r>
              <a:rPr lang="et-EE" i="1" dirty="0"/>
              <a:t>   </a:t>
            </a:r>
            <a:r>
              <a:rPr lang="et-EE" dirty="0"/>
              <a:t>PS § 154 lg 1: KOV enesekorraldusõiguse piir</a:t>
            </a:r>
          </a:p>
          <a:p>
            <a:r>
              <a:rPr lang="et-EE" b="1" dirty="0" err="1"/>
              <a:t>RKPJKo</a:t>
            </a:r>
            <a:r>
              <a:rPr lang="et-EE" b="1" dirty="0"/>
              <a:t> 06.09.1993</a:t>
            </a:r>
            <a:r>
              <a:rPr lang="et-EE" dirty="0"/>
              <a:t>, </a:t>
            </a:r>
            <a:r>
              <a:rPr lang="et-EE" dirty="0">
                <a:hlinkClick r:id="rId2"/>
              </a:rPr>
              <a:t>III-4/1-3/93</a:t>
            </a:r>
            <a:r>
              <a:rPr lang="et-EE" dirty="0"/>
              <a:t> </a:t>
            </a:r>
            <a:r>
              <a:rPr lang="et-EE" i="1" dirty="0"/>
              <a:t>Sillamäe „referendum“</a:t>
            </a:r>
          </a:p>
          <a:p>
            <a:pPr marL="0" indent="0">
              <a:buNone/>
            </a:pPr>
            <a:r>
              <a:rPr lang="et-EE" i="1" dirty="0"/>
              <a:t>   </a:t>
            </a:r>
            <a:r>
              <a:rPr lang="et-EE" dirty="0"/>
              <a:t>PS § 154 lg 1: enesekorraldusõiguse piir</a:t>
            </a:r>
          </a:p>
          <a:p>
            <a:r>
              <a:rPr lang="et-EE" b="1" dirty="0" err="1"/>
              <a:t>RKPJKo</a:t>
            </a:r>
            <a:r>
              <a:rPr lang="et-EE" b="1" dirty="0"/>
              <a:t> 02.11.1994</a:t>
            </a:r>
            <a:r>
              <a:rPr lang="et-EE" dirty="0"/>
              <a:t>, </a:t>
            </a:r>
            <a:r>
              <a:rPr lang="et-EE" dirty="0">
                <a:hlinkClick r:id="rId3"/>
              </a:rPr>
              <a:t>III-4/1-8/94</a:t>
            </a:r>
            <a:r>
              <a:rPr lang="et-EE" dirty="0"/>
              <a:t> </a:t>
            </a:r>
            <a:r>
              <a:rPr lang="et-EE" i="1" dirty="0"/>
              <a:t>Tln </a:t>
            </a:r>
            <a:r>
              <a:rPr lang="et-EE" i="1" dirty="0" err="1"/>
              <a:t>LVal</a:t>
            </a:r>
            <a:r>
              <a:rPr lang="et-EE" i="1" dirty="0"/>
              <a:t> määrused „Sõiduki tasulise valveta parkimise eeskiri“; „Sõiduki sundteisaldamise ja liikumist takistava vahendi kasutamise juhend“ </a:t>
            </a:r>
          </a:p>
          <a:p>
            <a:pPr marL="0" indent="0">
              <a:buNone/>
            </a:pPr>
            <a:r>
              <a:rPr lang="et-EE" i="1" dirty="0"/>
              <a:t>   </a:t>
            </a:r>
            <a:r>
              <a:rPr lang="et-EE" dirty="0"/>
              <a:t>   Kehtiva parkimistõendita või selleks mitte ette nähtud kohas pargitud auto ratta     lukustamise lubamine KOV territooriumil on nii kohaliku elu küsimuse otsustamine kui ka omandipõhiõiguse (§ 32) piiramine. Viimaseks on vaja volitusnorm seaduses.</a:t>
            </a:r>
          </a:p>
          <a:p>
            <a:pPr marL="0" indent="0">
              <a:buNone/>
            </a:pPr>
            <a:r>
              <a:rPr lang="et-EE" dirty="0"/>
              <a:t>   ▪ </a:t>
            </a:r>
            <a:r>
              <a:rPr lang="et-EE" b="1" dirty="0" err="1"/>
              <a:t>RKPJKo</a:t>
            </a:r>
            <a:r>
              <a:rPr lang="et-EE" b="1" dirty="0"/>
              <a:t> 02.11.1994, </a:t>
            </a:r>
            <a:r>
              <a:rPr lang="et-EE" dirty="0">
                <a:hlinkClick r:id="rId4"/>
              </a:rPr>
              <a:t>III-4/1-7/94</a:t>
            </a:r>
            <a:r>
              <a:rPr lang="et-EE" dirty="0"/>
              <a:t> </a:t>
            </a:r>
            <a:r>
              <a:rPr lang="et-EE" i="1" dirty="0"/>
              <a:t>Tln </a:t>
            </a:r>
            <a:r>
              <a:rPr lang="et-EE" i="1" dirty="0" err="1"/>
              <a:t>LVKo</a:t>
            </a:r>
            <a:r>
              <a:rPr lang="et-EE" i="1" dirty="0"/>
              <a:t> „Sõidukite tasuline parkimine“ </a:t>
            </a:r>
          </a:p>
          <a:p>
            <a:pPr marL="0" indent="0">
              <a:buNone/>
            </a:pPr>
            <a:r>
              <a:rPr lang="et-EE" dirty="0"/>
              <a:t>   PS § 154 lg 1: enesekorraldusõigus; omandipõhiõiguse (§ 32) piiramine ilma volitusnormita; </a:t>
            </a:r>
            <a:r>
              <a:rPr lang="et-EE" dirty="0" err="1"/>
              <a:t>üldakt</a:t>
            </a:r>
            <a:r>
              <a:rPr lang="et-EE" dirty="0"/>
              <a:t> tuleb vormistada määrusena</a:t>
            </a:r>
          </a:p>
          <a:p>
            <a:endParaRPr lang="et-EE" dirty="0"/>
          </a:p>
        </p:txBody>
      </p:sp>
    </p:spTree>
    <p:extLst>
      <p:ext uri="{BB962C8B-B14F-4D97-AF65-F5344CB8AC3E}">
        <p14:creationId xmlns:p14="http://schemas.microsoft.com/office/powerpoint/2010/main" val="61229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1FD238-592A-442C-8FF7-E18B515188CA}"/>
              </a:ext>
            </a:extLst>
          </p:cNvPr>
          <p:cNvSpPr>
            <a:spLocks noGrp="1"/>
          </p:cNvSpPr>
          <p:nvPr>
            <p:ph type="title"/>
          </p:nvPr>
        </p:nvSpPr>
        <p:spPr>
          <a:xfrm>
            <a:off x="838200" y="121921"/>
            <a:ext cx="10515600" cy="762000"/>
          </a:xfrm>
        </p:spPr>
        <p:txBody>
          <a:bodyPr>
            <a:normAutofit/>
          </a:bodyPr>
          <a:lstStyle/>
          <a:p>
            <a:pPr algn="ctr"/>
            <a:r>
              <a:rPr lang="et-EE" dirty="0"/>
              <a:t>juuni 1993 – juuni 2000 </a:t>
            </a:r>
          </a:p>
        </p:txBody>
      </p:sp>
      <p:sp>
        <p:nvSpPr>
          <p:cNvPr id="3" name="Sisu kohatäide 2">
            <a:extLst>
              <a:ext uri="{FF2B5EF4-FFF2-40B4-BE49-F238E27FC236}">
                <a16:creationId xmlns:a16="http://schemas.microsoft.com/office/drawing/2014/main" id="{E8974C77-8D43-4B1E-B144-530C3D2A67B3}"/>
              </a:ext>
            </a:extLst>
          </p:cNvPr>
          <p:cNvSpPr>
            <a:spLocks noGrp="1"/>
          </p:cNvSpPr>
          <p:nvPr>
            <p:ph idx="1"/>
          </p:nvPr>
        </p:nvSpPr>
        <p:spPr>
          <a:xfrm>
            <a:off x="838200" y="883922"/>
            <a:ext cx="10515600" cy="5608954"/>
          </a:xfrm>
        </p:spPr>
        <p:txBody>
          <a:bodyPr>
            <a:normAutofit lnSpcReduction="10000"/>
          </a:bodyPr>
          <a:lstStyle/>
          <a:p>
            <a:pPr marL="0" indent="0">
              <a:buNone/>
            </a:pPr>
            <a:r>
              <a:rPr lang="et-EE" b="1" dirty="0"/>
              <a:t>  ▪ </a:t>
            </a:r>
            <a:r>
              <a:rPr lang="et-EE" b="1" dirty="0" err="1"/>
              <a:t>RKPJKo</a:t>
            </a:r>
            <a:r>
              <a:rPr lang="et-EE" b="1" dirty="0"/>
              <a:t> 07.12.1994, </a:t>
            </a:r>
            <a:r>
              <a:rPr lang="et-EE" dirty="0">
                <a:hlinkClick r:id="rId2"/>
              </a:rPr>
              <a:t>III-4/1-9/94</a:t>
            </a:r>
            <a:r>
              <a:rPr lang="et-EE" dirty="0"/>
              <a:t> </a:t>
            </a:r>
            <a:r>
              <a:rPr lang="et-EE" i="1" dirty="0"/>
              <a:t>Tulumaksuseaduse rakendamise juhend</a:t>
            </a:r>
          </a:p>
          <a:p>
            <a:pPr marL="0" indent="0">
              <a:buNone/>
            </a:pPr>
            <a:r>
              <a:rPr lang="et-EE" dirty="0"/>
              <a:t>Minister ei saa määrusega väljuda seaduse volitusnormi raamest ja jagada seeläbi </a:t>
            </a:r>
            <a:r>
              <a:rPr lang="et-EE" dirty="0" err="1"/>
              <a:t>KOVi</a:t>
            </a:r>
            <a:r>
              <a:rPr lang="et-EE" dirty="0"/>
              <a:t> tulu ümber riigieelarve kasuks.</a:t>
            </a:r>
          </a:p>
          <a:p>
            <a:pPr marL="0" indent="0">
              <a:buNone/>
            </a:pPr>
            <a:r>
              <a:rPr lang="et-EE" b="1" dirty="0"/>
              <a:t>  ▪ </a:t>
            </a:r>
            <a:r>
              <a:rPr lang="et-EE" b="1" dirty="0" err="1"/>
              <a:t>RKPJKo</a:t>
            </a:r>
            <a:r>
              <a:rPr lang="et-EE" b="1" dirty="0"/>
              <a:t> 22.12.1998, </a:t>
            </a:r>
            <a:r>
              <a:rPr lang="et-EE" dirty="0">
                <a:hlinkClick r:id="rId3"/>
              </a:rPr>
              <a:t>3-4-1-11-98</a:t>
            </a:r>
            <a:r>
              <a:rPr lang="et-EE" dirty="0"/>
              <a:t> </a:t>
            </a:r>
            <a:r>
              <a:rPr lang="et-EE" i="1" dirty="0"/>
              <a:t>Tln </a:t>
            </a:r>
            <a:r>
              <a:rPr lang="et-EE" i="1" dirty="0" err="1"/>
              <a:t>LVKm</a:t>
            </a:r>
            <a:r>
              <a:rPr lang="et-EE" i="1" dirty="0"/>
              <a:t> „Tallinna vanalinna sissesõidu ja vanalinnas parkimise eeskiri“</a:t>
            </a:r>
          </a:p>
          <a:p>
            <a:pPr marL="0" indent="0">
              <a:buNone/>
            </a:pPr>
            <a:r>
              <a:rPr lang="et-EE" b="1" i="1" dirty="0"/>
              <a:t>   - </a:t>
            </a:r>
            <a:r>
              <a:rPr lang="et-EE" dirty="0"/>
              <a:t>KOV universaalpädevus kohaliku elu küsimustes (PS § 154 lg 1);</a:t>
            </a:r>
          </a:p>
          <a:p>
            <a:pPr marL="0" indent="0">
              <a:buNone/>
            </a:pPr>
            <a:r>
              <a:rPr lang="et-EE" b="1" dirty="0"/>
              <a:t>   - </a:t>
            </a:r>
            <a:r>
              <a:rPr lang="et-EE" dirty="0"/>
              <a:t>Tallinna vanalinna sissesõidu piiramine – kohaliku elu küsimus;</a:t>
            </a:r>
          </a:p>
          <a:p>
            <a:pPr marL="0" indent="0">
              <a:buNone/>
            </a:pPr>
            <a:r>
              <a:rPr lang="et-EE" b="1" dirty="0"/>
              <a:t>   - </a:t>
            </a:r>
            <a:r>
              <a:rPr lang="et-EE" dirty="0"/>
              <a:t>seaduslikkuse nõue (PS § 154 lg 1; § 3 lg 1);</a:t>
            </a:r>
          </a:p>
          <a:p>
            <a:pPr marL="0" indent="0">
              <a:buNone/>
            </a:pPr>
            <a:r>
              <a:rPr lang="et-EE" b="1" dirty="0"/>
              <a:t>   - </a:t>
            </a:r>
            <a:r>
              <a:rPr lang="et-EE" dirty="0"/>
              <a:t>PS § 157 lg 2: KOV õigus kehtestada kohalikke makse</a:t>
            </a:r>
          </a:p>
          <a:p>
            <a:pPr marL="0" indent="0">
              <a:buNone/>
            </a:pPr>
            <a:r>
              <a:rPr lang="et-EE" dirty="0"/>
              <a:t>  ▪ </a:t>
            </a:r>
            <a:r>
              <a:rPr lang="et-EE" b="1" dirty="0" err="1"/>
              <a:t>RKPJKo</a:t>
            </a:r>
            <a:r>
              <a:rPr lang="et-EE" b="1" dirty="0"/>
              <a:t> 09.02.2000, </a:t>
            </a:r>
            <a:r>
              <a:rPr lang="et-EE" dirty="0">
                <a:hlinkClick r:id="rId4"/>
              </a:rPr>
              <a:t>3-4-1-2-00</a:t>
            </a:r>
            <a:r>
              <a:rPr lang="et-EE" dirty="0"/>
              <a:t>, </a:t>
            </a:r>
            <a:r>
              <a:rPr lang="et-EE" i="1" dirty="0"/>
              <a:t>Narva </a:t>
            </a:r>
            <a:r>
              <a:rPr lang="et-EE" i="1" dirty="0" err="1"/>
              <a:t>LVal</a:t>
            </a:r>
            <a:r>
              <a:rPr lang="et-EE" i="1" dirty="0"/>
              <a:t> m</a:t>
            </a:r>
            <a:r>
              <a:rPr lang="et-EE" dirty="0"/>
              <a:t> „</a:t>
            </a:r>
            <a:r>
              <a:rPr lang="et-EE" i="1" dirty="0"/>
              <a:t>Transiittranspordi platsi kasutamise eeskirjad“</a:t>
            </a:r>
          </a:p>
          <a:p>
            <a:pPr marL="0" indent="0">
              <a:buNone/>
            </a:pPr>
            <a:r>
              <a:rPr lang="et-EE" i="1" dirty="0"/>
              <a:t>    </a:t>
            </a:r>
            <a:r>
              <a:rPr lang="et-EE" dirty="0"/>
              <a:t>Kõik, mis on seotud riigipiiri ja piirirežiimiga, on riigielu valdkond  </a:t>
            </a:r>
          </a:p>
        </p:txBody>
      </p:sp>
    </p:spTree>
    <p:extLst>
      <p:ext uri="{BB962C8B-B14F-4D97-AF65-F5344CB8AC3E}">
        <p14:creationId xmlns:p14="http://schemas.microsoft.com/office/powerpoint/2010/main" val="3217801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1FD238-592A-442C-8FF7-E18B515188CA}"/>
              </a:ext>
            </a:extLst>
          </p:cNvPr>
          <p:cNvSpPr>
            <a:spLocks noGrp="1"/>
          </p:cNvSpPr>
          <p:nvPr>
            <p:ph type="title"/>
          </p:nvPr>
        </p:nvSpPr>
        <p:spPr>
          <a:xfrm>
            <a:off x="838200" y="121921"/>
            <a:ext cx="10515600" cy="762000"/>
          </a:xfrm>
        </p:spPr>
        <p:txBody>
          <a:bodyPr>
            <a:normAutofit/>
          </a:bodyPr>
          <a:lstStyle/>
          <a:p>
            <a:pPr algn="ctr"/>
            <a:r>
              <a:rPr lang="et-EE" dirty="0"/>
              <a:t>juuni 1993 – juuni 2000 </a:t>
            </a:r>
          </a:p>
        </p:txBody>
      </p:sp>
      <p:sp>
        <p:nvSpPr>
          <p:cNvPr id="3" name="Sisu kohatäide 2">
            <a:extLst>
              <a:ext uri="{FF2B5EF4-FFF2-40B4-BE49-F238E27FC236}">
                <a16:creationId xmlns:a16="http://schemas.microsoft.com/office/drawing/2014/main" id="{E8974C77-8D43-4B1E-B144-530C3D2A67B3}"/>
              </a:ext>
            </a:extLst>
          </p:cNvPr>
          <p:cNvSpPr>
            <a:spLocks noGrp="1"/>
          </p:cNvSpPr>
          <p:nvPr>
            <p:ph idx="1"/>
          </p:nvPr>
        </p:nvSpPr>
        <p:spPr>
          <a:xfrm>
            <a:off x="838200" y="883922"/>
            <a:ext cx="10515600" cy="5608954"/>
          </a:xfrm>
        </p:spPr>
        <p:txBody>
          <a:bodyPr>
            <a:normAutofit/>
          </a:bodyPr>
          <a:lstStyle/>
          <a:p>
            <a:pPr marL="0" lvl="0" indent="0">
              <a:buNone/>
            </a:pPr>
            <a:r>
              <a:rPr lang="et-EE" dirty="0">
                <a:solidFill>
                  <a:prstClr val="black"/>
                </a:solidFill>
              </a:rPr>
              <a:t>▪ </a:t>
            </a:r>
            <a:r>
              <a:rPr lang="et-EE" b="1" dirty="0" err="1">
                <a:solidFill>
                  <a:prstClr val="black"/>
                </a:solidFill>
              </a:rPr>
              <a:t>RKPJKo</a:t>
            </a:r>
            <a:r>
              <a:rPr lang="et-EE" b="1" dirty="0">
                <a:solidFill>
                  <a:prstClr val="black"/>
                </a:solidFill>
              </a:rPr>
              <a:t> 08.03.2000</a:t>
            </a:r>
            <a:r>
              <a:rPr lang="et-EE" dirty="0">
                <a:solidFill>
                  <a:prstClr val="black"/>
                </a:solidFill>
              </a:rPr>
              <a:t>, </a:t>
            </a:r>
            <a:r>
              <a:rPr lang="et-EE" dirty="0">
                <a:solidFill>
                  <a:prstClr val="black"/>
                </a:solidFill>
                <a:hlinkClick r:id="rId2">
                  <a:extLst>
                    <a:ext uri="{A12FA001-AC4F-418D-AE19-62706E023703}">
                      <ahyp:hlinkClr xmlns:ahyp="http://schemas.microsoft.com/office/drawing/2018/hyperlinkcolor" val="tx"/>
                    </a:ext>
                  </a:extLst>
                </a:hlinkClick>
              </a:rPr>
              <a:t>3-4-1-3-00</a:t>
            </a:r>
            <a:r>
              <a:rPr lang="et-EE" dirty="0">
                <a:solidFill>
                  <a:prstClr val="black"/>
                </a:solidFill>
              </a:rPr>
              <a:t> </a:t>
            </a:r>
            <a:r>
              <a:rPr lang="et-EE" i="1" dirty="0">
                <a:solidFill>
                  <a:prstClr val="black"/>
                </a:solidFill>
              </a:rPr>
              <a:t>Keila VVK määrused vallas tulirelvadest laskeharjutuste korraldamise kohta</a:t>
            </a:r>
          </a:p>
          <a:p>
            <a:pPr lvl="0">
              <a:buFontTx/>
              <a:buChar char="-"/>
            </a:pPr>
            <a:r>
              <a:rPr lang="et-EE" dirty="0">
                <a:solidFill>
                  <a:prstClr val="black"/>
                </a:solidFill>
              </a:rPr>
              <a:t>Kui mõni reguleerimist vajav valdkond on seotud ohuga elule või tervisele (PS § 16), siis vahetegu riigi- ja kohaliku elu küsimuste vahel pole määrav</a:t>
            </a:r>
          </a:p>
          <a:p>
            <a:pPr lvl="0">
              <a:buFontTx/>
              <a:buChar char="-"/>
            </a:pPr>
            <a:r>
              <a:rPr lang="et-EE" dirty="0">
                <a:solidFill>
                  <a:prstClr val="black"/>
                </a:solidFill>
              </a:rPr>
              <a:t>Kui täidesaatev riigivõim ei ole andnud määrust, mida ta seaduse volitusnormi kohaselt pidanuks andma, ei anna see alust KOV organile seda küsimust ise reguleerima asuda.  </a:t>
            </a:r>
          </a:p>
          <a:p>
            <a:pPr marL="0" lvl="0" indent="0">
              <a:buNone/>
            </a:pPr>
            <a:r>
              <a:rPr lang="et-EE" i="1" dirty="0">
                <a:solidFill>
                  <a:prstClr val="black"/>
                </a:solidFill>
              </a:rPr>
              <a:t>   </a:t>
            </a:r>
            <a:r>
              <a:rPr lang="et-EE" dirty="0">
                <a:solidFill>
                  <a:prstClr val="black"/>
                </a:solidFill>
              </a:rPr>
              <a:t> </a:t>
            </a:r>
            <a:endParaRPr lang="et-EE" b="1" dirty="0">
              <a:solidFill>
                <a:prstClr val="black"/>
              </a:solidFill>
            </a:endParaRPr>
          </a:p>
          <a:p>
            <a:endParaRPr lang="et-EE" dirty="0"/>
          </a:p>
        </p:txBody>
      </p:sp>
    </p:spTree>
    <p:extLst>
      <p:ext uri="{BB962C8B-B14F-4D97-AF65-F5344CB8AC3E}">
        <p14:creationId xmlns:p14="http://schemas.microsoft.com/office/powerpoint/2010/main" val="3070094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6F6680F-4D39-4ADA-8581-A3728F034DC9}"/>
              </a:ext>
            </a:extLst>
          </p:cNvPr>
          <p:cNvSpPr>
            <a:spLocks noGrp="1"/>
          </p:cNvSpPr>
          <p:nvPr>
            <p:ph type="title"/>
          </p:nvPr>
        </p:nvSpPr>
        <p:spPr>
          <a:xfrm>
            <a:off x="838200" y="115503"/>
            <a:ext cx="10515600" cy="1058779"/>
          </a:xfrm>
        </p:spPr>
        <p:txBody>
          <a:bodyPr>
            <a:normAutofit/>
          </a:bodyPr>
          <a:lstStyle/>
          <a:p>
            <a:pPr algn="ctr"/>
            <a:r>
              <a:rPr lang="et-EE" sz="2800" b="1" dirty="0"/>
              <a:t>Õiguskantsleri menetlused (01.09.2022-19.05.2023): 1403 asjatoimikut; </a:t>
            </a:r>
            <a:r>
              <a:rPr lang="et-EE" sz="2800" b="1" dirty="0" err="1"/>
              <a:t>KOV-d</a:t>
            </a:r>
            <a:r>
              <a:rPr lang="et-EE" sz="2800" b="1" dirty="0"/>
              <a:t>: 360 </a:t>
            </a:r>
          </a:p>
        </p:txBody>
      </p:sp>
      <p:graphicFrame>
        <p:nvGraphicFramePr>
          <p:cNvPr id="6" name="Sisu kohatäide 5">
            <a:extLst>
              <a:ext uri="{FF2B5EF4-FFF2-40B4-BE49-F238E27FC236}">
                <a16:creationId xmlns:a16="http://schemas.microsoft.com/office/drawing/2014/main" id="{93B32730-C161-4252-A0F7-CAB01500DA9A}"/>
              </a:ext>
            </a:extLst>
          </p:cNvPr>
          <p:cNvGraphicFramePr>
            <a:graphicFrameLocks noGrp="1"/>
          </p:cNvGraphicFramePr>
          <p:nvPr>
            <p:ph idx="1"/>
            <p:extLst>
              <p:ext uri="{D42A27DB-BD31-4B8C-83A1-F6EECF244321}">
                <p14:modId xmlns:p14="http://schemas.microsoft.com/office/powerpoint/2010/main" val="539041749"/>
              </p:ext>
            </p:extLst>
          </p:nvPr>
        </p:nvGraphicFramePr>
        <p:xfrm>
          <a:off x="838200" y="1174282"/>
          <a:ext cx="10515600" cy="5002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3555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68BF635-DE60-4E50-A591-77A05EC52E45}"/>
              </a:ext>
            </a:extLst>
          </p:cNvPr>
          <p:cNvSpPr>
            <a:spLocks noGrp="1"/>
          </p:cNvSpPr>
          <p:nvPr>
            <p:ph type="title"/>
          </p:nvPr>
        </p:nvSpPr>
        <p:spPr>
          <a:xfrm>
            <a:off x="838200" y="259882"/>
            <a:ext cx="10515600" cy="587142"/>
          </a:xfrm>
        </p:spPr>
        <p:txBody>
          <a:bodyPr>
            <a:normAutofit fontScale="90000"/>
          </a:bodyPr>
          <a:lstStyle/>
          <a:p>
            <a:pPr algn="ctr"/>
            <a:r>
              <a:rPr lang="et-EE" b="1" dirty="0" err="1"/>
              <a:t>KOV-ga</a:t>
            </a:r>
            <a:r>
              <a:rPr lang="et-EE" b="1" dirty="0"/>
              <a:t> seonduvad valdkonnad</a:t>
            </a:r>
          </a:p>
        </p:txBody>
      </p:sp>
      <p:graphicFrame>
        <p:nvGraphicFramePr>
          <p:cNvPr id="8" name="Sisu kohatäide 7">
            <a:extLst>
              <a:ext uri="{FF2B5EF4-FFF2-40B4-BE49-F238E27FC236}">
                <a16:creationId xmlns:a16="http://schemas.microsoft.com/office/drawing/2014/main" id="{332DE4E7-ECC0-44FF-B313-82BCD02CF42C}"/>
              </a:ext>
            </a:extLst>
          </p:cNvPr>
          <p:cNvGraphicFramePr>
            <a:graphicFrameLocks noGrp="1"/>
          </p:cNvGraphicFramePr>
          <p:nvPr>
            <p:ph idx="1"/>
            <p:extLst>
              <p:ext uri="{D42A27DB-BD31-4B8C-83A1-F6EECF244321}">
                <p14:modId xmlns:p14="http://schemas.microsoft.com/office/powerpoint/2010/main" val="1430852737"/>
              </p:ext>
            </p:extLst>
          </p:nvPr>
        </p:nvGraphicFramePr>
        <p:xfrm>
          <a:off x="528638" y="971550"/>
          <a:ext cx="11271250" cy="5626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055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8AEB7028-6FF9-44A2-980B-31BE53785F16}"/>
              </a:ext>
            </a:extLst>
          </p:cNvPr>
          <p:cNvSpPr>
            <a:spLocks noGrp="1"/>
          </p:cNvSpPr>
          <p:nvPr>
            <p:ph idx="1"/>
          </p:nvPr>
        </p:nvSpPr>
        <p:spPr>
          <a:xfrm>
            <a:off x="838200" y="213360"/>
            <a:ext cx="10515600" cy="6441440"/>
          </a:xfrm>
        </p:spPr>
        <p:txBody>
          <a:bodyPr>
            <a:normAutofit fontScale="77500" lnSpcReduction="20000"/>
          </a:bodyPr>
          <a:lstStyle/>
          <a:p>
            <a:pPr marL="0" indent="0">
              <a:buNone/>
            </a:pPr>
            <a:r>
              <a:rPr lang="et-EE" b="1" dirty="0"/>
              <a:t>                                                               </a:t>
            </a:r>
            <a:r>
              <a:rPr lang="et-EE" b="1" u="sng" dirty="0"/>
              <a:t>MUUD </a:t>
            </a:r>
            <a:r>
              <a:rPr lang="et-EE" b="1" u="sng" dirty="0" err="1"/>
              <a:t>KOVi</a:t>
            </a:r>
            <a:r>
              <a:rPr lang="et-EE" b="1" u="sng" dirty="0"/>
              <a:t> KÜSIMUSED </a:t>
            </a:r>
            <a:r>
              <a:rPr lang="et-EE" b="1" dirty="0"/>
              <a:t>(61)</a:t>
            </a:r>
            <a:endParaRPr lang="et-EE" u="sng" dirty="0"/>
          </a:p>
          <a:p>
            <a:pPr>
              <a:buFontTx/>
              <a:buChar char="-"/>
            </a:pPr>
            <a:r>
              <a:rPr lang="et-EE" b="1" dirty="0"/>
              <a:t>haldusjärelevalve </a:t>
            </a:r>
            <a:r>
              <a:rPr lang="et-EE" dirty="0"/>
              <a:t>(5)</a:t>
            </a:r>
          </a:p>
          <a:p>
            <a:pPr>
              <a:buFontTx/>
              <a:buChar char="-"/>
            </a:pPr>
            <a:r>
              <a:rPr lang="et-EE" b="1" dirty="0"/>
              <a:t>teenistuslik järelevalve</a:t>
            </a:r>
            <a:r>
              <a:rPr lang="et-EE" dirty="0"/>
              <a:t> (1)</a:t>
            </a:r>
          </a:p>
          <a:p>
            <a:pPr marL="0" indent="0">
              <a:buNone/>
            </a:pPr>
            <a:r>
              <a:rPr lang="et-EE" b="1" dirty="0"/>
              <a:t>-   munitsipaalomand </a:t>
            </a:r>
            <a:r>
              <a:rPr lang="et-EE" dirty="0"/>
              <a:t>(2)</a:t>
            </a:r>
          </a:p>
          <a:p>
            <a:pPr>
              <a:buFontTx/>
              <a:buChar char="-"/>
            </a:pPr>
            <a:r>
              <a:rPr lang="et-EE" b="1" dirty="0"/>
              <a:t>maavara kaevandamine</a:t>
            </a:r>
            <a:r>
              <a:rPr lang="et-EE" dirty="0"/>
              <a:t> (1)</a:t>
            </a:r>
          </a:p>
          <a:p>
            <a:pPr>
              <a:buFontTx/>
              <a:buChar char="-"/>
            </a:pPr>
            <a:r>
              <a:rPr lang="et-EE" b="1" dirty="0"/>
              <a:t>kalmistu</a:t>
            </a:r>
            <a:r>
              <a:rPr lang="et-EE" dirty="0"/>
              <a:t> (1)</a:t>
            </a:r>
          </a:p>
          <a:p>
            <a:pPr>
              <a:buFontTx/>
              <a:buChar char="-"/>
            </a:pPr>
            <a:r>
              <a:rPr lang="et-EE" b="1" dirty="0"/>
              <a:t>maakonna arengustrateegia ja selle tegevuskava </a:t>
            </a:r>
            <a:r>
              <a:rPr lang="et-EE" dirty="0"/>
              <a:t>(1)</a:t>
            </a:r>
          </a:p>
          <a:p>
            <a:pPr>
              <a:buFontTx/>
              <a:buChar char="-"/>
            </a:pPr>
            <a:r>
              <a:rPr lang="et-EE" b="1" dirty="0"/>
              <a:t>külavanem</a:t>
            </a:r>
            <a:r>
              <a:rPr lang="et-EE" dirty="0"/>
              <a:t> (1)</a:t>
            </a:r>
          </a:p>
          <a:p>
            <a:pPr>
              <a:buFontTx/>
              <a:buChar char="-"/>
            </a:pPr>
            <a:r>
              <a:rPr lang="et-EE" b="1" u="sng" dirty="0"/>
              <a:t>volikogu töökorraldus</a:t>
            </a:r>
            <a:r>
              <a:rPr lang="et-EE" b="1" dirty="0"/>
              <a:t> </a:t>
            </a:r>
            <a:r>
              <a:rPr lang="et-EE" dirty="0"/>
              <a:t>(30)</a:t>
            </a:r>
          </a:p>
          <a:p>
            <a:pPr>
              <a:buFontTx/>
              <a:buChar char="-"/>
            </a:pPr>
            <a:r>
              <a:rPr lang="et-EE" b="1" dirty="0"/>
              <a:t>valimisreklaam</a:t>
            </a:r>
            <a:r>
              <a:rPr lang="et-EE" dirty="0"/>
              <a:t> (1)</a:t>
            </a:r>
          </a:p>
          <a:p>
            <a:pPr>
              <a:buFontTx/>
              <a:buChar char="-"/>
            </a:pPr>
            <a:r>
              <a:rPr lang="et-EE" b="1" dirty="0"/>
              <a:t>toimingupiirang</a:t>
            </a:r>
            <a:r>
              <a:rPr lang="et-EE" dirty="0"/>
              <a:t> (2)</a:t>
            </a:r>
          </a:p>
          <a:p>
            <a:pPr>
              <a:buFontTx/>
              <a:buChar char="-"/>
            </a:pPr>
            <a:r>
              <a:rPr lang="et-EE" b="1" dirty="0"/>
              <a:t>ametite ja ülesannete ühitamine</a:t>
            </a:r>
            <a:r>
              <a:rPr lang="et-EE" dirty="0"/>
              <a:t> (2)</a:t>
            </a:r>
          </a:p>
          <a:p>
            <a:pPr>
              <a:buFontTx/>
              <a:buChar char="-"/>
            </a:pPr>
            <a:r>
              <a:rPr lang="et-EE" b="1" dirty="0"/>
              <a:t>koerapidamine</a:t>
            </a:r>
            <a:r>
              <a:rPr lang="et-EE" dirty="0"/>
              <a:t> (2)</a:t>
            </a:r>
          </a:p>
          <a:p>
            <a:pPr>
              <a:buFontTx/>
              <a:buChar char="-"/>
            </a:pPr>
            <a:r>
              <a:rPr lang="et-EE" b="1" dirty="0"/>
              <a:t>heakord </a:t>
            </a:r>
            <a:r>
              <a:rPr lang="et-EE" dirty="0"/>
              <a:t>(2)</a:t>
            </a:r>
          </a:p>
          <a:p>
            <a:pPr>
              <a:buFontTx/>
              <a:buChar char="-"/>
            </a:pPr>
            <a:r>
              <a:rPr lang="et-EE" b="1" dirty="0"/>
              <a:t>andmekaitse </a:t>
            </a:r>
            <a:r>
              <a:rPr lang="et-EE" dirty="0"/>
              <a:t>(2)</a:t>
            </a:r>
          </a:p>
          <a:p>
            <a:pPr>
              <a:buFontTx/>
              <a:buChar char="-"/>
            </a:pPr>
            <a:r>
              <a:rPr lang="et-EE" b="1" dirty="0"/>
              <a:t>eelarve ja eelarvestrateegia</a:t>
            </a:r>
            <a:r>
              <a:rPr lang="et-EE" dirty="0"/>
              <a:t> (2)</a:t>
            </a:r>
          </a:p>
          <a:p>
            <a:pPr>
              <a:buFontTx/>
              <a:buChar char="-"/>
            </a:pPr>
            <a:r>
              <a:rPr lang="et-EE" b="1" dirty="0"/>
              <a:t>muu</a:t>
            </a:r>
            <a:r>
              <a:rPr lang="et-EE" dirty="0"/>
              <a:t> (6)</a:t>
            </a:r>
          </a:p>
          <a:p>
            <a:pPr marL="0" indent="0">
              <a:buNone/>
            </a:pPr>
            <a:endParaRPr lang="et-EE" dirty="0"/>
          </a:p>
          <a:p>
            <a:pPr>
              <a:buFontTx/>
              <a:buChar char="-"/>
            </a:pPr>
            <a:endParaRPr lang="et-EE" dirty="0"/>
          </a:p>
        </p:txBody>
      </p:sp>
    </p:spTree>
    <p:extLst>
      <p:ext uri="{BB962C8B-B14F-4D97-AF65-F5344CB8AC3E}">
        <p14:creationId xmlns:p14="http://schemas.microsoft.com/office/powerpoint/2010/main" val="1314292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6652719-66D5-402F-BA54-BB36EDA87FAF}"/>
              </a:ext>
            </a:extLst>
          </p:cNvPr>
          <p:cNvSpPr>
            <a:spLocks noGrp="1"/>
          </p:cNvSpPr>
          <p:nvPr>
            <p:ph type="title"/>
          </p:nvPr>
        </p:nvSpPr>
        <p:spPr>
          <a:xfrm>
            <a:off x="501912" y="144889"/>
            <a:ext cx="10515600" cy="2852737"/>
          </a:xfrm>
        </p:spPr>
        <p:txBody>
          <a:bodyPr/>
          <a:lstStyle/>
          <a:p>
            <a:r>
              <a:rPr lang="et-EE" dirty="0"/>
              <a:t>Tänan tähelepanu eest!</a:t>
            </a:r>
          </a:p>
        </p:txBody>
      </p:sp>
      <p:sp>
        <p:nvSpPr>
          <p:cNvPr id="3" name="Teksti kohatäide 2">
            <a:extLst>
              <a:ext uri="{FF2B5EF4-FFF2-40B4-BE49-F238E27FC236}">
                <a16:creationId xmlns:a16="http://schemas.microsoft.com/office/drawing/2014/main" id="{21DC71F5-771D-431A-B859-051D551995DE}"/>
              </a:ext>
            </a:extLst>
          </p:cNvPr>
          <p:cNvSpPr>
            <a:spLocks noGrp="1"/>
          </p:cNvSpPr>
          <p:nvPr>
            <p:ph type="body" idx="1"/>
          </p:nvPr>
        </p:nvSpPr>
        <p:spPr/>
        <p:txBody>
          <a:bodyPr/>
          <a:lstStyle/>
          <a:p>
            <a:endParaRPr lang="et-EE" dirty="0">
              <a:solidFill>
                <a:schemeClr val="tx1"/>
              </a:solidFill>
            </a:endParaRPr>
          </a:p>
          <a:p>
            <a:r>
              <a:rPr lang="et-EE" dirty="0">
                <a:solidFill>
                  <a:schemeClr val="tx1"/>
                </a:solidFill>
              </a:rPr>
              <a:t>Vallo.Olle@oiguskantsler.ee</a:t>
            </a:r>
          </a:p>
        </p:txBody>
      </p:sp>
    </p:spTree>
    <p:extLst>
      <p:ext uri="{BB962C8B-B14F-4D97-AF65-F5344CB8AC3E}">
        <p14:creationId xmlns:p14="http://schemas.microsoft.com/office/powerpoint/2010/main" val="2606924014"/>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ssett">
  <a:themeElements>
    <a:clrScheme name="Fasset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1462</TotalTime>
  <Words>879</Words>
  <Application>Microsoft Office PowerPoint</Application>
  <PresentationFormat>Laiekraan</PresentationFormat>
  <Paragraphs>85</Paragraphs>
  <Slides>13</Slides>
  <Notes>0</Notes>
  <HiddenSlides>0</HiddenSlides>
  <MMClips>0</MMClips>
  <ScaleCrop>false</ScaleCrop>
  <HeadingPairs>
    <vt:vector size="6" baseType="variant">
      <vt:variant>
        <vt:lpstr>Kasutatud fondid</vt:lpstr>
      </vt:variant>
      <vt:variant>
        <vt:i4>6</vt:i4>
      </vt:variant>
      <vt:variant>
        <vt:lpstr>Kujundus</vt:lpstr>
      </vt:variant>
      <vt:variant>
        <vt:i4>2</vt:i4>
      </vt:variant>
      <vt:variant>
        <vt:lpstr>Slaidipealkirjad</vt:lpstr>
      </vt:variant>
      <vt:variant>
        <vt:i4>13</vt:i4>
      </vt:variant>
    </vt:vector>
  </HeadingPairs>
  <TitlesOfParts>
    <vt:vector size="21" baseType="lpstr">
      <vt:lpstr>Arial</vt:lpstr>
      <vt:lpstr>Calibri</vt:lpstr>
      <vt:lpstr>Calibri Light</vt:lpstr>
      <vt:lpstr>Times New Roman</vt:lpstr>
      <vt:lpstr>Trebuchet MS</vt:lpstr>
      <vt:lpstr>Wingdings 3</vt:lpstr>
      <vt:lpstr>Office'i kujundus</vt:lpstr>
      <vt:lpstr>Fassett</vt:lpstr>
      <vt:lpstr>Põhiseaduse XIV ptk ja kommentaarid: mis on muutunud?</vt:lpstr>
      <vt:lpstr>PowerPointi esitlus</vt:lpstr>
      <vt:lpstr>PowerPointi esitlus</vt:lpstr>
      <vt:lpstr>PowerPointi esitlus</vt:lpstr>
      <vt:lpstr>PowerPointi esitlus</vt:lpstr>
      <vt:lpstr>PowerPointi esitlus</vt:lpstr>
      <vt:lpstr>juuni 1993 – juuni 2000 </vt:lpstr>
      <vt:lpstr>juuni 1993 – juuni 2000 </vt:lpstr>
      <vt:lpstr>juuni 1993 – juuni 2000 </vt:lpstr>
      <vt:lpstr>Õiguskantsleri menetlused (01.09.2022-19.05.2023): 1403 asjatoimikut; KOV-d: 360 </vt:lpstr>
      <vt:lpstr>KOV-ga seonduvad valdkonnad</vt:lpstr>
      <vt:lpstr>PowerPointi esitlus</vt:lpstr>
      <vt:lpstr>Tänan tähelepanu eest!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Põhiseaduse XIV ptk ja kommentaarid: mis on muutunud?</dc:title>
  <dc:creator>Vallo Olle</dc:creator>
  <cp:lastModifiedBy>Piret Arukaevu</cp:lastModifiedBy>
  <cp:revision>119</cp:revision>
  <cp:lastPrinted>2023-05-21T07:25:54Z</cp:lastPrinted>
  <dcterms:created xsi:type="dcterms:W3CDTF">2023-05-17T08:46:18Z</dcterms:created>
  <dcterms:modified xsi:type="dcterms:W3CDTF">2023-05-22T12:08:26Z</dcterms:modified>
</cp:coreProperties>
</file>